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4"/>
  </p:sldMasterIdLst>
  <p:notesMasterIdLst>
    <p:notesMasterId r:id="rId24"/>
  </p:notesMasterIdLst>
  <p:handoutMasterIdLst>
    <p:handoutMasterId r:id="rId25"/>
  </p:handoutMasterIdLst>
  <p:sldIdLst>
    <p:sldId id="256" r:id="rId5"/>
    <p:sldId id="302" r:id="rId6"/>
    <p:sldId id="303" r:id="rId7"/>
    <p:sldId id="304" r:id="rId8"/>
    <p:sldId id="305" r:id="rId9"/>
    <p:sldId id="294" r:id="rId10"/>
    <p:sldId id="292" r:id="rId11"/>
    <p:sldId id="306" r:id="rId12"/>
    <p:sldId id="290" r:id="rId13"/>
    <p:sldId id="293" r:id="rId14"/>
    <p:sldId id="291" r:id="rId15"/>
    <p:sldId id="296" r:id="rId16"/>
    <p:sldId id="298" r:id="rId17"/>
    <p:sldId id="299" r:id="rId18"/>
    <p:sldId id="297" r:id="rId19"/>
    <p:sldId id="300" r:id="rId20"/>
    <p:sldId id="301" r:id="rId21"/>
    <p:sldId id="258" r:id="rId22"/>
    <p:sldId id="307" r:id="rId23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655" autoAdjust="0"/>
  </p:normalViewPr>
  <p:slideViewPr>
    <p:cSldViewPr snapToGrid="0">
      <p:cViewPr varScale="1">
        <p:scale>
          <a:sx n="100" d="100"/>
          <a:sy n="100" d="100"/>
        </p:scale>
        <p:origin x="912" y="84"/>
      </p:cViewPr>
      <p:guideLst/>
    </p:cSldViewPr>
  </p:slideViewPr>
  <p:outlineViewPr>
    <p:cViewPr>
      <p:scale>
        <a:sx n="33" d="100"/>
        <a:sy n="33" d="100"/>
      </p:scale>
      <p:origin x="0" y="-28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03" y="29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eskovic\Desktop\Development\Personal%20development%20plan\kog%20bih\stepenic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00" normalizeH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0" i="0" u="none" strike="noStrike" cap="all" normalizeH="0" baseline="0" dirty="0" err="1">
                <a:effectLst/>
              </a:rPr>
              <a:t>zašto</a:t>
            </a:r>
            <a:r>
              <a:rPr lang="en-US" sz="2000" b="0" i="0" u="none" strike="noStrike" cap="all" normalizeH="0" baseline="0" dirty="0">
                <a:effectLst/>
              </a:rPr>
              <a:t> je </a:t>
            </a:r>
            <a:r>
              <a:rPr lang="en-US" sz="2000" b="0" i="0" u="none" strike="noStrike" cap="all" normalizeH="0" baseline="0" dirty="0" err="1">
                <a:effectLst/>
              </a:rPr>
              <a:t>moja</a:t>
            </a:r>
            <a:r>
              <a:rPr lang="en-US" sz="2000" b="0" i="0" u="none" strike="noStrike" cap="all" normalizeH="0" baseline="0" dirty="0">
                <a:effectLst/>
              </a:rPr>
              <a:t> </a:t>
            </a:r>
            <a:r>
              <a:rPr lang="en-US" sz="2000" b="0" i="0" u="none" strike="noStrike" cap="all" normalizeH="0" baseline="0" dirty="0" err="1">
                <a:effectLst/>
              </a:rPr>
              <a:t>žena</a:t>
            </a:r>
            <a:r>
              <a:rPr lang="en-US" sz="2000" b="0" i="0" u="none" strike="noStrike" cap="all" normalizeH="0" baseline="0" dirty="0">
                <a:effectLst/>
              </a:rPr>
              <a:t> </a:t>
            </a:r>
            <a:r>
              <a:rPr lang="en-US" sz="2000" b="0" i="0" u="none" strike="noStrike" cap="all" normalizeH="0" baseline="0" dirty="0" err="1">
                <a:effectLst/>
              </a:rPr>
              <a:t>ljuta</a:t>
            </a:r>
            <a:r>
              <a:rPr lang="en-US" sz="2000" b="0" i="0" u="none" strike="noStrike" cap="all" normalizeH="0" baseline="0" dirty="0">
                <a:effectLst/>
              </a:rPr>
              <a:t> </a:t>
            </a:r>
            <a:r>
              <a:rPr lang="en-US" sz="2000" b="0" i="0" u="none" strike="noStrike" cap="all" normalizeH="0" baseline="0" dirty="0" err="1">
                <a:effectLst/>
              </a:rPr>
              <a:t>na</a:t>
            </a:r>
            <a:r>
              <a:rPr lang="en-US" sz="2000" b="0" i="0" u="none" strike="noStrike" cap="all" normalizeH="0" baseline="0" dirty="0">
                <a:effectLst/>
              </a:rPr>
              <a:t> </a:t>
            </a:r>
            <a:r>
              <a:rPr lang="en-US" sz="2000" b="0" i="0" u="none" strike="noStrike" cap="all" normalizeH="0" baseline="0" dirty="0" err="1">
                <a:effectLst/>
              </a:rPr>
              <a:t>mene</a:t>
            </a:r>
            <a:r>
              <a:rPr lang="hr-HR" sz="2000" b="0" i="0" u="none" strike="noStrike" cap="all" normalizeH="0" baseline="0" dirty="0">
                <a:effectLst/>
              </a:rPr>
              <a:t>?</a:t>
            </a:r>
            <a:r>
              <a:rPr lang="en-US" sz="2000" b="1" i="0" u="none" strike="noStrike" cap="all" normalizeH="0" baseline="0" dirty="0"/>
              <a:t> </a:t>
            </a:r>
            <a:endParaRPr lang="en-US" sz="2000" dirty="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00" normalizeH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chemeClr val="lt1"/>
            </a:solidFill>
            <a:ln w="19050">
              <a:solidFill>
                <a:schemeClr val="accent1"/>
              </a:solidFill>
            </a:ln>
            <a:effectLst/>
          </c:spPr>
          <c:dPt>
            <c:idx val="0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62-4459-BEED-9C259E0BA95A}"/>
              </c:ext>
            </c:extLst>
          </c:dPt>
          <c:dPt>
            <c:idx val="1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62-4459-BEED-9C259E0BA95A}"/>
              </c:ext>
            </c:extLst>
          </c:dPt>
          <c:dPt>
            <c:idx val="2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62-4459-BEED-9C259E0BA95A}"/>
              </c:ext>
            </c:extLst>
          </c:dPt>
          <c:dPt>
            <c:idx val="3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62-4459-BEED-9C259E0BA95A}"/>
              </c:ext>
            </c:extLst>
          </c:dPt>
          <c:dPt>
            <c:idx val="4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262-4459-BEED-9C259E0BA95A}"/>
              </c:ext>
            </c:extLst>
          </c:dPt>
          <c:dLbls>
            <c:dLbl>
              <c:idx val="1"/>
              <c:layout>
                <c:manualLayout>
                  <c:x val="-0.19679573472363729"/>
                  <c:y val="0.1860592091682029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06462179310705"/>
                      <c:h val="0.127615147192544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262-4459-BEED-9C259E0BA95A}"/>
                </c:ext>
              </c:extLst>
            </c:dLbl>
            <c:dLbl>
              <c:idx val="2"/>
              <c:layout>
                <c:manualLayout>
                  <c:x val="-0.14706984470085299"/>
                  <c:y val="-0.104197842952236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262-4459-BEED-9C259E0BA95A}"/>
                </c:ext>
              </c:extLst>
            </c:dLbl>
            <c:dLbl>
              <c:idx val="3"/>
              <c:layout>
                <c:manualLayout>
                  <c:x val="0.11345480478637275"/>
                  <c:y val="-0.14672880476195746"/>
                </c:manualLayout>
              </c:layout>
              <c:tx>
                <c:rich>
                  <a:bodyPr/>
                  <a:lstStyle/>
                  <a:p>
                    <a:fld id="{9DB505F3-2E83-4D9E-B9CF-4BD42F29D9AC}" type="CATEGORYNAME">
                      <a:rPr lang="en-US" sz="1400"/>
                      <a:pPr/>
                      <a:t>[CATEGORY NAME]</a:t>
                    </a:fld>
                    <a:r>
                      <a:rPr lang="en-US" sz="1400" baseline="0" dirty="0"/>
                      <a:t>
</a:t>
                    </a:r>
                    <a:fld id="{38953107-299A-4012-8F2D-A419F6739D0D}" type="PERCENTAGE">
                      <a:rPr lang="en-US" sz="1400" baseline="0"/>
                      <a:pPr/>
                      <a:t>[PERCENTAGE]</a:t>
                    </a:fld>
                    <a:endParaRPr lang="en-US" sz="1400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262-4459-BEED-9C259E0BA95A}"/>
                </c:ext>
              </c:extLst>
            </c:dLbl>
            <c:dLbl>
              <c:idx val="4"/>
              <c:layout>
                <c:manualLayout>
                  <c:x val="0.16105431141819967"/>
                  <c:y val="0.19611931397775834"/>
                </c:manualLayout>
              </c:layout>
              <c:tx>
                <c:rich>
                  <a:bodyPr/>
                  <a:lstStyle/>
                  <a:p>
                    <a:fld id="{493B0C3C-87C2-4653-9705-369BE4207292}" type="CATEGORYNAME">
                      <a:rPr lang="pl-PL" sz="1400"/>
                      <a:pPr/>
                      <a:t>[CATEGORY NAME]</a:t>
                    </a:fld>
                    <a:r>
                      <a:rPr lang="pl-PL" sz="1400" baseline="0"/>
                      <a:t>
</a:t>
                    </a:r>
                    <a:fld id="{C2781D91-7A3D-4362-8540-8435DF9FBDDF}" type="PERCENTAGE">
                      <a:rPr lang="pl-PL" sz="1400" baseline="0"/>
                      <a:pPr/>
                      <a:t>[PERCENTAGE]</a:t>
                    </a:fld>
                    <a:endParaRPr lang="pl-PL" sz="1400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262-4459-BEED-9C259E0BA9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pie!$A$19:$A$23</c:f>
              <c:strCache>
                <c:ptCount val="5"/>
                <c:pt idx="0">
                  <c:v>Razlozi zašto je moja žena ljuta na mene</c:v>
                </c:pt>
                <c:pt idx="1">
                  <c:v>Gubitak posla</c:v>
                </c:pt>
                <c:pt idx="2">
                  <c:v>Osobnost</c:v>
                </c:pt>
                <c:pt idx="3">
                  <c:v>Lako se naljuti</c:v>
                </c:pt>
                <c:pt idx="4">
                  <c:v>Razvod je nije učinio sretnijom</c:v>
                </c:pt>
              </c:strCache>
            </c:strRef>
          </c:cat>
          <c:val>
            <c:numRef>
              <c:f>pie!$B$19:$B$23</c:f>
              <c:numCache>
                <c:formatCode>General</c:formatCode>
                <c:ptCount val="5"/>
                <c:pt idx="1">
                  <c:v>20</c:v>
                </c:pt>
                <c:pt idx="2">
                  <c:v>25</c:v>
                </c:pt>
                <c:pt idx="3">
                  <c:v>25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262-4459-BEED-9C259E0BA95A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ysClr val="window" lastClr="FFFFFF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>
      <cs:styleClr val="0"/>
    </cs:lnRef>
    <cs:fillRef idx="0"/>
    <cs:effectRef idx="0"/>
    <cs:fontRef idx="minor">
      <cs:styleClr val="0"/>
    </cs:fontRef>
    <cs:defRPr sz="900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5/2/2024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5/2/2024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128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61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41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078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783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Primjer: ispit iz kog-bih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676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82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59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954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FC3EA-DC7F-5D7D-2C06-58C33E4C4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0A4DD3-C933-B99E-D7C8-B4E3095AF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C9DB1-E41E-F304-BD7E-4B2CC3FEB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17CCF-E995-0257-FC67-E0D87E134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3A481-33DC-CEF5-C3A0-469F8BD6E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42808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30A96-1D02-4DCB-CA61-70C6C665E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47F37F-6F3C-B800-22A2-1E9185185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C7AC2-F536-3EAD-77A8-592D18ECB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0E5DC-E40E-27F6-D15F-F01086459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7B753-C268-0F81-BA4B-68D44AB54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45681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9AD0D8-8E80-1D20-F970-4300508F67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7CD1EC-411A-7C72-7EFA-C92A5C19E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085FB-538D-4506-739D-EE4420187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D8366-02C2-81B1-2150-AB5F9CE31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9F8E7-2921-1D59-B25E-1AE350E36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44481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1918" y="3329790"/>
            <a:ext cx="4941771" cy="3200400"/>
          </a:xfrm>
        </p:spPr>
        <p:txBody>
          <a:bodyPr anchor="ctr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71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2318" y="268360"/>
            <a:ext cx="7288282" cy="2121177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AC9D25F-5B3D-F5B2-5D02-C6BC6AA898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22388" y="2763078"/>
            <a:ext cx="7288212" cy="34070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E16CF1-2502-F2F0-2C27-2DD7979033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9096374" y="-25401"/>
            <a:ext cx="3095625" cy="6883401"/>
            <a:chOff x="9096375" y="-25401"/>
            <a:chExt cx="3095625" cy="688340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22A6FB-333C-65AE-23D8-08BCEA174D43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2BB247-4598-A983-DEBF-6F042C1DB0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381744" y="-25401"/>
              <a:ext cx="2810256" cy="68834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E84FEE-D475-A71D-7996-5925602ECF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-1" y="-25403"/>
            <a:ext cx="1210573" cy="20481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459776D-4049-CB00-C321-0627C169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DE114AF-34C6-A062-7340-858BC27D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74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558801"/>
            <a:ext cx="9953308" cy="1780860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217F83-0BDB-C70B-29FE-2651DE1915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4429817" y="0"/>
            <a:ext cx="7762183" cy="2754814"/>
            <a:chOff x="7334250" y="0"/>
            <a:chExt cx="4857750" cy="172402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C62368-3F79-C078-7086-B23D2F5A09F8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09BDD71-BF2E-BDB0-A625-D8371AEA1CA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3354B96-CD25-BE1C-8CA2-3825F820B75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2960877"/>
            <a:ext cx="2722880" cy="35128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DD81865-54C7-7674-4B2E-041D05C1D14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41120" y="3392035"/>
            <a:ext cx="2722880" cy="2907164"/>
          </a:xfrm>
        </p:spPr>
        <p:txBody>
          <a:bodyPr tIns="0">
            <a:normAutofit/>
          </a:bodyPr>
          <a:lstStyle>
            <a:lvl1pPr marL="283464" indent="-283464">
              <a:lnSpc>
                <a:spcPct val="100000"/>
              </a:lnSpc>
              <a:buFont typeface="+mj-lt"/>
              <a:buAutoNum type="arabicPeriod"/>
              <a:defRPr sz="1800" b="0" spc="50" baseline="0"/>
            </a:lvl1pPr>
            <a:lvl2pPr marL="566928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eriod"/>
              <a:defRPr sz="1800" spc="50" baseline="0"/>
            </a:lvl2pPr>
            <a:lvl3pPr marL="850392" indent="-342900">
              <a:lnSpc>
                <a:spcPct val="100000"/>
              </a:lnSpc>
              <a:spcBef>
                <a:spcPts val="1000"/>
              </a:spcBef>
              <a:buFont typeface="+mj-lt"/>
              <a:buAutoNum type="arabicParenR"/>
              <a:defRPr sz="1800" spc="50" baseline="0"/>
            </a:lvl3pPr>
            <a:lvl4pPr marL="1042416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arenR"/>
              <a:defRPr sz="1800" spc="50" baseline="0"/>
            </a:lvl4pPr>
            <a:lvl5pPr marL="1074420" indent="-400050">
              <a:lnSpc>
                <a:spcPct val="100000"/>
              </a:lnSpc>
              <a:spcBef>
                <a:spcPts val="1000"/>
              </a:spcBef>
              <a:buFont typeface="+mj-lt"/>
              <a:buAutoNum type="romanLcPeriod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F39BA57-7F1C-623F-BC7F-B689C5AC33E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754881" y="2960877"/>
            <a:ext cx="5516880" cy="35128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4BF07A4-5A33-0B3C-A378-AB2435F1D5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754881" y="3324859"/>
            <a:ext cx="5506720" cy="3031489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3DC63A6-41FE-6C2D-9A53-0AE4A6DBF3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B5130EC-B05B-5489-FBEC-DBEB6D1E73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06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266CD-5856-FC06-9779-9F0D2D80D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35880-5436-7896-5C3F-AFEFDFC6C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11224-F191-5E4D-AF30-EE0199C46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02C52-DDD8-8F0D-3BEF-E71B057D5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DAA9-533C-BADF-ACDD-7BC38A4BE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6681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C60F3-6808-E5A5-102C-C8DF9AA37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E40463-40FD-B7EC-117B-4A9C70071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F57ED-ED9C-C3E3-6C85-64A26862E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8DA98-E932-6ABE-23BA-4D8CEE306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3316C-D892-9A5E-A01C-16766A91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1484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88B33-CFA3-6FB1-E34D-FFE5C5778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7C0D4-C7AD-5019-B730-E43C732C54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2832A-E45F-4B13-BAA6-DDDCEB85D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5E80B5-D48C-E6B8-1F4D-9877D31D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82B81-F9DE-56FC-DD39-977CBCF70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D86CC-4B35-F366-29B5-E80759EF1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36375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2359F-103C-BB4D-E90C-6FDBAB22C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17C9E-9EAD-8775-49A1-24AFBE18D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A52935-8041-BD89-FFCD-DDD981DAF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8C7B50-97B9-FFF9-0C71-B759E35EFC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22E9B8-CDE6-DCE9-239A-B05E9F57F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7B9C16-718A-DFB0-F8CB-C1C711EE5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01D5B4-D909-2CAC-DB65-BCA430EBD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62AA45-4614-2C2E-41A8-05B928C24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4278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08242-26B6-6CB2-AFFF-7820C283E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C08DBA-B383-5677-261A-AA76C368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7D01AF-08B8-A77A-BA24-0C6DBEC42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0FF7C-0C3D-7C45-F4BB-73078F692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3122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EA0226-9252-C4AC-759B-21FF3A02A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5A54FB-548A-BA7F-B5C1-CB37C7826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E3F2B-7EC9-EFDA-8AEC-46BB14FC9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25957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99B29-46C3-75A7-5708-B509AB68E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8381B-4619-C799-23D2-DE50E13D9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7863F8-B919-1C55-CDA6-15292E06E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59393E-865A-070E-D40F-23B2BC8F5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85630-BDC4-D2BA-ADAE-69B86A23C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2ED38-9B70-7EFA-B1C8-971F2383A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95183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34325-EE8C-DFBE-2A03-12D02802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5E8757-CB80-20C4-AA64-B9FE93C76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97C855-5383-7D19-11B7-9191BC0DF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F06C6E-29A3-AA3B-EAF2-AC5B569B3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54353-7F1F-B8E4-FB1B-36EDEA035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F3190-7B57-A4C9-21A2-C57AECF6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1739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99237C-3C0C-ABA7-01C7-2273966FD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1E497-04E7-8EA5-A56B-604BAE22A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A0E81-94D7-F847-77BF-A9863AF06D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F3577-5B20-813D-A037-FE53A7E67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54C2D-993F-F9A0-5966-E80FB88CA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49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90" r:id="rId13"/>
    <p:sldLayoutId id="214748369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75451-6A4B-484B-9ED1-353CCE25B0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hr-HR" sz="4500" dirty="0"/>
              <a:t>Dodatne tehnike</a:t>
            </a:r>
            <a:r>
              <a:rPr lang="hr-HR" dirty="0"/>
              <a:t/>
            </a:r>
            <a:br>
              <a:rPr lang="hr-HR" dirty="0"/>
            </a:br>
            <a:r>
              <a:rPr lang="hr-HR" sz="2200" dirty="0"/>
              <a:t>Anja Češković Kalcina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8605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0"/>
            <a:ext cx="7288282" cy="1348567"/>
          </a:xfrm>
        </p:spPr>
        <p:txBody>
          <a:bodyPr/>
          <a:lstStyle/>
          <a:p>
            <a:r>
              <a:rPr lang="hr-HR" b="1" dirty="0"/>
              <a:t>Stupnjevani zadaci i analogija stepenica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771" y="2018372"/>
            <a:ext cx="7963829" cy="41517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b="0" dirty="0"/>
              <a:t>Depresivni klijenti – </a:t>
            </a:r>
            <a:r>
              <a:rPr lang="hr-HR" sz="2200" dirty="0"/>
              <a:t>preplavljenost</a:t>
            </a:r>
            <a:r>
              <a:rPr lang="hr-HR" sz="2200" b="0" dirty="0"/>
              <a:t> zadacima koje trebaju postići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b="0" dirty="0"/>
              <a:t>Do cilja – puno manjih koraka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b="0" dirty="0"/>
              <a:t>Fokusirati se na manje korake u postizanju većeg cilja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b="0" dirty="0"/>
              <a:t>Grafički prikaz </a:t>
            </a:r>
          </a:p>
          <a:p>
            <a:endParaRPr lang="hr-HR" sz="2200" b="0" i="1" dirty="0"/>
          </a:p>
          <a:p>
            <a:r>
              <a:rPr lang="hr-HR" sz="2200" b="0" i="1" dirty="0"/>
              <a:t>„Zapamtite – idete korak po korak, kao da se penjete po stepenicama.”</a:t>
            </a:r>
          </a:p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Content Placeholder 4" descr="A closeup of an escalator">
            <a:extLst>
              <a:ext uri="{FF2B5EF4-FFF2-40B4-BE49-F238E27FC236}">
                <a16:creationId xmlns:a16="http://schemas.microsoft.com/office/drawing/2014/main" id="{6B7A259F-C8AF-1580-0155-F9FB8DF7A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644" y="3802567"/>
            <a:ext cx="3953514" cy="263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58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AB3F8-AD99-2F7C-2749-519D8FCB6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8C64E23-973C-C0E3-3416-4219CA641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3549"/>
              </p:ext>
            </p:extLst>
          </p:nvPr>
        </p:nvGraphicFramePr>
        <p:xfrm>
          <a:off x="1203591" y="1091586"/>
          <a:ext cx="9784819" cy="5810721"/>
        </p:xfrm>
        <a:graphic>
          <a:graphicData uri="http://schemas.openxmlformats.org/drawingml/2006/table">
            <a:tbl>
              <a:tblPr/>
              <a:tblGrid>
                <a:gridCol w="1583267">
                  <a:extLst>
                    <a:ext uri="{9D8B030D-6E8A-4147-A177-3AD203B41FA5}">
                      <a16:colId xmlns:a16="http://schemas.microsoft.com/office/drawing/2014/main" val="2258676244"/>
                    </a:ext>
                  </a:extLst>
                </a:gridCol>
                <a:gridCol w="1726460">
                  <a:extLst>
                    <a:ext uri="{9D8B030D-6E8A-4147-A177-3AD203B41FA5}">
                      <a16:colId xmlns:a16="http://schemas.microsoft.com/office/drawing/2014/main" val="2795235898"/>
                    </a:ext>
                  </a:extLst>
                </a:gridCol>
                <a:gridCol w="1589669">
                  <a:extLst>
                    <a:ext uri="{9D8B030D-6E8A-4147-A177-3AD203B41FA5}">
                      <a16:colId xmlns:a16="http://schemas.microsoft.com/office/drawing/2014/main" val="3259224108"/>
                    </a:ext>
                  </a:extLst>
                </a:gridCol>
                <a:gridCol w="1717727">
                  <a:extLst>
                    <a:ext uri="{9D8B030D-6E8A-4147-A177-3AD203B41FA5}">
                      <a16:colId xmlns:a16="http://schemas.microsoft.com/office/drawing/2014/main" val="3353144580"/>
                    </a:ext>
                  </a:extLst>
                </a:gridCol>
                <a:gridCol w="1583848">
                  <a:extLst>
                    <a:ext uri="{9D8B030D-6E8A-4147-A177-3AD203B41FA5}">
                      <a16:colId xmlns:a16="http://schemas.microsoft.com/office/drawing/2014/main" val="1675154439"/>
                    </a:ext>
                  </a:extLst>
                </a:gridCol>
                <a:gridCol w="1583848">
                  <a:extLst>
                    <a:ext uri="{9D8B030D-6E8A-4147-A177-3AD203B41FA5}">
                      <a16:colId xmlns:a16="http://schemas.microsoft.com/office/drawing/2014/main" val="2788251805"/>
                    </a:ext>
                  </a:extLst>
                </a:gridCol>
              </a:tblGrid>
              <a:tr h="581618">
                <a:tc gridSpan="3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2800" b="0" i="0" u="none" strike="noStrike" dirty="0">
                          <a:effectLst/>
                          <a:latin typeface="Arial" panose="020B0604020202020204" pitchFamily="34" charset="0"/>
                        </a:rPr>
                        <a:t>Problem preseljenja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razgledati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drugi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potencijalni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stan</a:t>
                      </a:r>
                      <a:endParaRPr lang="en-US" sz="3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4970349"/>
                  </a:ext>
                </a:extLst>
              </a:tr>
              <a:tr h="657401">
                <a:tc gridSpan="3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2000" b="0" i="0" u="none" strike="noStrike" dirty="0">
                          <a:effectLst/>
                          <a:latin typeface="Arial" panose="020B0604020202020204" pitchFamily="34" charset="0"/>
                        </a:rPr>
                        <a:t>- Upotreba metafore stepenica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razgledati jedan potencijalni stan</a:t>
                      </a: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571447"/>
                  </a:ext>
                </a:extLst>
              </a:tr>
              <a:tr h="845217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nazvati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dogovoriti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razgledavanje</a:t>
                      </a:r>
                      <a:endParaRPr lang="en-US" sz="3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0878912"/>
                  </a:ext>
                </a:extLst>
              </a:tr>
              <a:tr h="93267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tražiti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stanove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na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internetu</a:t>
                      </a:r>
                      <a:endParaRPr lang="en-US" sz="3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764931"/>
                  </a:ext>
                </a:extLst>
              </a:tr>
              <a:tr h="11539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zaključiti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koji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iznos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stanarine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mogu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priuštiti</a:t>
                      </a:r>
                      <a:endParaRPr lang="en-US" sz="3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4347660"/>
                  </a:ext>
                </a:extLst>
              </a:tr>
              <a:tr h="95766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razgovarati sa susjedom o preseljenju</a:t>
                      </a:r>
                      <a:endParaRPr lang="it-IT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986710"/>
                  </a:ext>
                </a:extLst>
              </a:tr>
              <a:tr h="68220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42" marR="11642" marT="11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669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2974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0"/>
            <a:ext cx="7288282" cy="1025181"/>
          </a:xfrm>
        </p:spPr>
        <p:txBody>
          <a:bodyPr/>
          <a:lstStyle/>
          <a:p>
            <a:r>
              <a:rPr lang="hr-HR" b="1" dirty="0"/>
              <a:t>Izlaganje</a:t>
            </a:r>
            <a:endParaRPr lang="en-US" b="1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998750-41C0-7F67-9C17-4F4B1C6E4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388" y="1505416"/>
            <a:ext cx="7288212" cy="4664714"/>
          </a:xfrm>
        </p:spPr>
        <p:txBody>
          <a:bodyPr/>
          <a:lstStyle/>
          <a:p>
            <a:r>
              <a:rPr lang="hr-HR" b="0" dirty="0"/>
              <a:t>Depresivni i anksiozni klijenti često koriste </a:t>
            </a:r>
            <a:r>
              <a:rPr lang="hr-HR" dirty="0"/>
              <a:t>izbjegavanje</a:t>
            </a:r>
            <a:r>
              <a:rPr lang="hr-HR" b="0" dirty="0"/>
              <a:t> kao strategiju</a:t>
            </a:r>
          </a:p>
          <a:p>
            <a:pPr marL="285750" indent="-285750">
              <a:buFontTx/>
              <a:buChar char="-"/>
            </a:pPr>
            <a:r>
              <a:rPr lang="hr-HR" b="0" dirty="0"/>
              <a:t>očito (ne izlaze iz kuće, cijeli dan u krevetu,...)</a:t>
            </a:r>
          </a:p>
          <a:p>
            <a:pPr marL="285750" indent="-285750">
              <a:buFontTx/>
              <a:buChar char="-"/>
            </a:pPr>
            <a:r>
              <a:rPr lang="hr-HR" b="0" dirty="0"/>
              <a:t>suptilnije (ne iznošenje svog mišljenja, izbjegavanje javnog nastupa,...)</a:t>
            </a:r>
          </a:p>
          <a:p>
            <a:r>
              <a:rPr lang="hr-HR" b="0" dirty="0"/>
              <a:t>Donosi </a:t>
            </a:r>
            <a:r>
              <a:rPr lang="hr-HR" dirty="0"/>
              <a:t>trenutno olakšanje</a:t>
            </a:r>
            <a:r>
              <a:rPr lang="hr-HR" b="0" dirty="0"/>
              <a:t>, ali </a:t>
            </a:r>
            <a:r>
              <a:rPr lang="hr-HR" dirty="0"/>
              <a:t>održava problem </a:t>
            </a:r>
            <a:r>
              <a:rPr lang="hr-HR" b="0" dirty="0"/>
              <a:t>(klijenti ne dobiju priliku testirati automatske misli i dobiti odgovor koji ih ne potvrđuje)</a:t>
            </a:r>
          </a:p>
          <a:p>
            <a:endParaRPr lang="hr-HR" dirty="0"/>
          </a:p>
          <a:p>
            <a:r>
              <a:rPr lang="hr-HR" b="0" dirty="0"/>
              <a:t>Izrada</a:t>
            </a:r>
            <a:r>
              <a:rPr lang="hr-HR" dirty="0"/>
              <a:t> </a:t>
            </a:r>
            <a:r>
              <a:rPr lang="en-US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hijerarhije</a:t>
            </a:r>
            <a:r>
              <a:rPr lang="hr-HR" dirty="0"/>
              <a:t> strahova </a:t>
            </a:r>
            <a:r>
              <a:rPr lang="hr-HR" b="0" dirty="0"/>
              <a:t>0-100 (0-10)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0" dirty="0"/>
              <a:t>Obično počinjemo sa situacijama u kojima klijenti predviđaju da je </a:t>
            </a:r>
            <a:r>
              <a:rPr lang="hr-HR" dirty="0"/>
              <a:t>anksioznost 30%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0" dirty="0"/>
              <a:t>Neki klijenti – izlažu se najstresnijim situacijama – ubrzava tretman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912473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5D65D-ADEA-34DF-C2AA-98FB5A47F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1"/>
            <a:ext cx="7288282" cy="991728"/>
          </a:xfrm>
        </p:spPr>
        <p:txBody>
          <a:bodyPr/>
          <a:lstStyle/>
          <a:p>
            <a:r>
              <a:rPr lang="hr-HR" b="1" dirty="0"/>
              <a:t>Izlaganje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97DF2-8120-A546-C7C8-8857DB6D3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388" y="1538868"/>
            <a:ext cx="7288212" cy="463126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0" dirty="0"/>
              <a:t>Izlaganje u </a:t>
            </a:r>
            <a:r>
              <a:rPr lang="hr-HR" dirty="0"/>
              <a:t>imaginaciji</a:t>
            </a:r>
          </a:p>
          <a:p>
            <a:pPr marL="342900" indent="-342900">
              <a:buAutoNum type="arabicPeriod"/>
            </a:pPr>
            <a:r>
              <a:rPr lang="hr-HR" b="0" dirty="0"/>
              <a:t>Klijenti se boje napraviti i najblaže izlaganje</a:t>
            </a:r>
          </a:p>
          <a:p>
            <a:pPr marL="342900" indent="-342900">
              <a:buAutoNum type="arabicPeriod"/>
            </a:pPr>
            <a:r>
              <a:rPr lang="hr-HR" b="0" dirty="0"/>
              <a:t>Nepraktično je raditi redovno izlaganje</a:t>
            </a:r>
          </a:p>
          <a:p>
            <a:pPr marL="342900" indent="-342900">
              <a:buAutoNum type="arabicPeriod"/>
            </a:pPr>
            <a:endParaRPr lang="hr-HR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0" dirty="0"/>
              <a:t>Izlaganje u </a:t>
            </a:r>
            <a:r>
              <a:rPr lang="hr-HR" dirty="0"/>
              <a:t>virtulanoj stvarnosti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0" dirty="0"/>
              <a:t>Redovitiji u izlaganju ako ih tražimo da rade svakodnevno </a:t>
            </a:r>
            <a:r>
              <a:rPr lang="hr-HR" dirty="0"/>
              <a:t>bilježenje izlaganja</a:t>
            </a:r>
          </a:p>
          <a:p>
            <a:endParaRPr lang="hr-HR" b="0" dirty="0"/>
          </a:p>
          <a:p>
            <a:r>
              <a:rPr lang="hr-HR" b="0" i="1" dirty="0"/>
              <a:t>*Jaki strah – u početku im dozvoljavamo sigurnosna ponašanja (netko s njima u automobilu), ali kasnije ih ukidamo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B49A9-E761-97CE-9D94-2E852374A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414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C4786-C71B-F2A2-A75D-2A4B38A12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BE28864-E6F1-E2D5-24D9-875DA6BEB0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7089237"/>
              </p:ext>
            </p:extLst>
          </p:nvPr>
        </p:nvGraphicFramePr>
        <p:xfrm>
          <a:off x="643467" y="2364379"/>
          <a:ext cx="10905068" cy="2362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923">
                  <a:extLst>
                    <a:ext uri="{9D8B030D-6E8A-4147-A177-3AD203B41FA5}">
                      <a16:colId xmlns:a16="http://schemas.microsoft.com/office/drawing/2014/main" val="2466888963"/>
                    </a:ext>
                  </a:extLst>
                </a:gridCol>
                <a:gridCol w="1311853">
                  <a:extLst>
                    <a:ext uri="{9D8B030D-6E8A-4147-A177-3AD203B41FA5}">
                      <a16:colId xmlns:a16="http://schemas.microsoft.com/office/drawing/2014/main" val="2969427843"/>
                    </a:ext>
                  </a:extLst>
                </a:gridCol>
                <a:gridCol w="2114123">
                  <a:extLst>
                    <a:ext uri="{9D8B030D-6E8A-4147-A177-3AD203B41FA5}">
                      <a16:colId xmlns:a16="http://schemas.microsoft.com/office/drawing/2014/main" val="1361020366"/>
                    </a:ext>
                  </a:extLst>
                </a:gridCol>
                <a:gridCol w="1951463">
                  <a:extLst>
                    <a:ext uri="{9D8B030D-6E8A-4147-A177-3AD203B41FA5}">
                      <a16:colId xmlns:a16="http://schemas.microsoft.com/office/drawing/2014/main" val="280870327"/>
                    </a:ext>
                  </a:extLst>
                </a:gridCol>
                <a:gridCol w="3965706">
                  <a:extLst>
                    <a:ext uri="{9D8B030D-6E8A-4147-A177-3AD203B41FA5}">
                      <a16:colId xmlns:a16="http://schemas.microsoft.com/office/drawing/2014/main" val="3355465068"/>
                    </a:ext>
                  </a:extLst>
                </a:gridCol>
              </a:tblGrid>
              <a:tr h="740206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u="none" strike="noStrike" dirty="0">
                          <a:effectLst/>
                        </a:rPr>
                        <a:t>Datum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3517" marR="13517" marT="135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u="none" strike="noStrike" dirty="0" err="1">
                          <a:effectLst/>
                        </a:rPr>
                        <a:t>Aktivnost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3517" marR="13517" marT="135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2100" b="0" u="none" strike="noStrike" dirty="0">
                          <a:effectLst/>
                        </a:rPr>
                        <a:t>P</a:t>
                      </a:r>
                      <a:r>
                        <a:rPr lang="en-US" sz="2100" b="0" u="none" strike="noStrike" dirty="0" err="1">
                          <a:effectLst/>
                        </a:rPr>
                        <a:t>redviđen</a:t>
                      </a:r>
                      <a:r>
                        <a:rPr lang="en-US" sz="2100" b="0" u="none" strike="noStrike" dirty="0">
                          <a:effectLst/>
                        </a:rPr>
                        <a:t> </a:t>
                      </a:r>
                      <a:r>
                        <a:rPr lang="en-US" sz="2100" b="0" u="none" strike="noStrike" dirty="0" err="1">
                          <a:effectLst/>
                        </a:rPr>
                        <a:t>stupan</a:t>
                      </a:r>
                      <a:r>
                        <a:rPr lang="hr-HR" sz="2100" b="0" u="none" strike="noStrike" dirty="0">
                          <a:effectLst/>
                        </a:rPr>
                        <a:t>j</a:t>
                      </a:r>
                      <a:r>
                        <a:rPr lang="en-US" sz="2100" b="0" u="none" strike="noStrike" dirty="0">
                          <a:effectLst/>
                        </a:rPr>
                        <a:t> </a:t>
                      </a:r>
                      <a:r>
                        <a:rPr lang="en-US" sz="2100" b="0" u="none" strike="noStrike" dirty="0" err="1">
                          <a:effectLst/>
                        </a:rPr>
                        <a:t>anksioznosti</a:t>
                      </a:r>
                      <a:endParaRPr lang="hr-HR" sz="2100" b="0" u="none" strike="noStrike" dirty="0">
                        <a:effectLst/>
                      </a:endParaRPr>
                    </a:p>
                    <a:p>
                      <a:pPr algn="l" fontAlgn="b"/>
                      <a:r>
                        <a:rPr lang="en-US" sz="2100" b="0" u="none" strike="noStrike" dirty="0">
                          <a:effectLst/>
                        </a:rPr>
                        <a:t> (1-100)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3517" marR="13517" marT="135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2100" b="0" u="none" strike="noStrike" dirty="0">
                          <a:effectLst/>
                        </a:rPr>
                        <a:t>S</a:t>
                      </a:r>
                      <a:r>
                        <a:rPr lang="en-US" sz="2100" b="0" u="none" strike="noStrike" dirty="0" err="1">
                          <a:effectLst/>
                        </a:rPr>
                        <a:t>tvaran</a:t>
                      </a:r>
                      <a:r>
                        <a:rPr lang="en-US" sz="2100" b="0" u="none" strike="noStrike" dirty="0">
                          <a:effectLst/>
                        </a:rPr>
                        <a:t> </a:t>
                      </a:r>
                      <a:r>
                        <a:rPr lang="en-US" sz="2100" b="0" u="none" strike="noStrike" dirty="0" err="1">
                          <a:effectLst/>
                        </a:rPr>
                        <a:t>stupan</a:t>
                      </a:r>
                      <a:r>
                        <a:rPr lang="hr-HR" sz="2100" b="0" u="none" strike="noStrike" dirty="0">
                          <a:effectLst/>
                        </a:rPr>
                        <a:t>j</a:t>
                      </a:r>
                      <a:r>
                        <a:rPr lang="en-US" sz="2100" b="0" u="none" strike="noStrike" dirty="0">
                          <a:effectLst/>
                        </a:rPr>
                        <a:t> </a:t>
                      </a:r>
                      <a:r>
                        <a:rPr lang="en-US" sz="2100" b="0" u="none" strike="noStrike" dirty="0" err="1">
                          <a:effectLst/>
                        </a:rPr>
                        <a:t>anksioznosti</a:t>
                      </a:r>
                      <a:r>
                        <a:rPr lang="en-US" sz="2100" b="0" u="none" strike="noStrike" dirty="0">
                          <a:effectLst/>
                        </a:rPr>
                        <a:t> </a:t>
                      </a:r>
                      <a:endParaRPr lang="hr-HR" sz="2100" b="0" u="none" strike="noStrike" dirty="0">
                        <a:effectLst/>
                      </a:endParaRPr>
                    </a:p>
                    <a:p>
                      <a:pPr algn="l" fontAlgn="b"/>
                      <a:r>
                        <a:rPr lang="en-US" sz="2100" b="0" u="none" strike="noStrike" dirty="0">
                          <a:effectLst/>
                        </a:rPr>
                        <a:t>(1-100)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3517" marR="13517" marT="135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2100" b="0" u="none" strike="noStrike" dirty="0">
                          <a:effectLst/>
                        </a:rPr>
                        <a:t>P</a:t>
                      </a:r>
                      <a:r>
                        <a:rPr lang="en-US" sz="2100" b="0" u="none" strike="noStrike" dirty="0" err="1">
                          <a:effectLst/>
                        </a:rPr>
                        <a:t>redviđanja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3517" marR="13517" marT="13517" marB="0" anchor="b"/>
                </a:tc>
                <a:extLst>
                  <a:ext uri="{0D108BD9-81ED-4DB2-BD59-A6C34878D82A}">
                    <a16:rowId xmlns:a16="http://schemas.microsoft.com/office/drawing/2014/main" val="1570514274"/>
                  </a:ext>
                </a:extLst>
              </a:tr>
              <a:tr h="1389036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u="none" strike="noStrike" dirty="0">
                          <a:effectLst/>
                        </a:rPr>
                        <a:t>02.04.2024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3517" marR="13517" marT="135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u="none" strike="noStrike">
                          <a:effectLst/>
                        </a:rPr>
                        <a:t>Odlazak na misu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3517" marR="13517" marT="1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u="none" strike="noStrike" dirty="0">
                          <a:effectLst/>
                        </a:rPr>
                        <a:t>90%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3517" marR="13517" marT="1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u="none" strike="noStrike" dirty="0">
                          <a:effectLst/>
                        </a:rPr>
                        <a:t>60%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3517" marR="13517" marT="135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u="none" strike="sngStrike" dirty="0" err="1">
                          <a:effectLst/>
                        </a:rPr>
                        <a:t>Neću</a:t>
                      </a:r>
                      <a:r>
                        <a:rPr lang="en-US" sz="2100" b="0" u="none" strike="sngStrike" dirty="0">
                          <a:effectLst/>
                        </a:rPr>
                        <a:t> </a:t>
                      </a:r>
                      <a:r>
                        <a:rPr lang="en-US" sz="2100" b="0" u="none" strike="sngStrike" dirty="0" err="1">
                          <a:effectLst/>
                        </a:rPr>
                        <a:t>izdržati</a:t>
                      </a:r>
                      <a:r>
                        <a:rPr lang="en-US" sz="2100" b="0" u="none" strike="sngStrike" dirty="0">
                          <a:effectLst/>
                        </a:rPr>
                        <a:t> </a:t>
                      </a:r>
                      <a:r>
                        <a:rPr lang="en-US" sz="2100" b="0" u="none" strike="sngStrike" dirty="0" err="1">
                          <a:effectLst/>
                        </a:rPr>
                        <a:t>anksioznost</a:t>
                      </a:r>
                      <a:r>
                        <a:rPr lang="en-US" sz="2100" b="0" u="none" strike="sngStrike" dirty="0">
                          <a:effectLst/>
                        </a:rPr>
                        <a:t/>
                      </a:r>
                      <a:br>
                        <a:rPr lang="en-US" sz="2100" b="0" u="none" strike="sngStrike" dirty="0">
                          <a:effectLst/>
                        </a:rPr>
                      </a:br>
                      <a:r>
                        <a:rPr lang="en-US" sz="2100" b="0" u="none" strike="sngStrike" dirty="0" err="1">
                          <a:effectLst/>
                        </a:rPr>
                        <a:t>Morat</a:t>
                      </a:r>
                      <a:r>
                        <a:rPr lang="en-US" sz="2100" b="0" u="none" strike="sngStrike" dirty="0">
                          <a:effectLst/>
                        </a:rPr>
                        <a:t> </a:t>
                      </a:r>
                      <a:r>
                        <a:rPr lang="en-US" sz="2100" b="0" u="none" strike="sngStrike" dirty="0" err="1">
                          <a:effectLst/>
                        </a:rPr>
                        <a:t>ću</a:t>
                      </a:r>
                      <a:r>
                        <a:rPr lang="en-US" sz="2100" b="0" u="none" strike="sngStrike" dirty="0">
                          <a:effectLst/>
                        </a:rPr>
                        <a:t> </a:t>
                      </a:r>
                      <a:r>
                        <a:rPr lang="en-US" sz="2100" b="0" u="none" strike="sngStrike" dirty="0" err="1">
                          <a:effectLst/>
                        </a:rPr>
                        <a:t>ranije</a:t>
                      </a:r>
                      <a:r>
                        <a:rPr lang="en-US" sz="2100" b="0" u="none" strike="sngStrike" dirty="0">
                          <a:effectLst/>
                        </a:rPr>
                        <a:t> </a:t>
                      </a:r>
                      <a:r>
                        <a:rPr lang="en-US" sz="2100" b="0" u="none" strike="sngStrike" dirty="0" err="1">
                          <a:effectLst/>
                        </a:rPr>
                        <a:t>izaći</a:t>
                      </a:r>
                      <a:r>
                        <a:rPr lang="en-US" sz="2100" b="0" u="none" strike="sngStrike" dirty="0">
                          <a:effectLst/>
                        </a:rPr>
                        <a:t> s mise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3517" marR="13517" marT="13517" marB="0" anchor="b"/>
                </a:tc>
                <a:extLst>
                  <a:ext uri="{0D108BD9-81ED-4DB2-BD59-A6C34878D82A}">
                    <a16:rowId xmlns:a16="http://schemas.microsoft.com/office/drawing/2014/main" val="1515608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320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0"/>
            <a:ext cx="7288282" cy="1348567"/>
          </a:xfrm>
        </p:spPr>
        <p:txBody>
          <a:bodyPr/>
          <a:lstStyle/>
          <a:p>
            <a:r>
              <a:rPr lang="hr-HR" b="1" dirty="0"/>
              <a:t>Igranje uloga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771" y="2018372"/>
            <a:ext cx="7963829" cy="4151758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hr-HR" b="0" dirty="0"/>
              <a:t>otkrivanje automatskih misli</a:t>
            </a:r>
          </a:p>
          <a:p>
            <a:pPr marL="285750" indent="-285750">
              <a:buFontTx/>
              <a:buChar char="-"/>
            </a:pPr>
            <a:r>
              <a:rPr lang="hr-HR" b="0" dirty="0"/>
              <a:t>razvijanje adaptivnog odgovora</a:t>
            </a:r>
          </a:p>
          <a:p>
            <a:pPr marL="285750" indent="-285750">
              <a:buFontTx/>
              <a:buChar char="-"/>
            </a:pPr>
            <a:r>
              <a:rPr lang="hr-HR" b="0" dirty="0"/>
              <a:t>promjena posredujućih i bazičkih vjerovanja</a:t>
            </a:r>
          </a:p>
          <a:p>
            <a:pPr marL="285750" indent="-285750">
              <a:buFontTx/>
              <a:buChar char="-"/>
            </a:pPr>
            <a:r>
              <a:rPr lang="hr-HR" b="0" dirty="0"/>
              <a:t>učenje i vježbanje socijalnih vještina</a:t>
            </a:r>
          </a:p>
          <a:p>
            <a:pPr marL="285750" indent="-285750">
              <a:buFontTx/>
              <a:buChar char="-"/>
            </a:pPr>
            <a:endParaRPr lang="hr-HR" b="0" dirty="0"/>
          </a:p>
          <a:p>
            <a:r>
              <a:rPr lang="hr-HR" b="0" i="1" dirty="0"/>
              <a:t>T: Ako si siguran da će rođak dobro reagirati, na koji način bi otkazao planove u zadnji čas?</a:t>
            </a:r>
          </a:p>
          <a:p>
            <a:r>
              <a:rPr lang="hr-HR" b="0" dirty="0"/>
              <a:t>Kognicije ili deficit vještina</a:t>
            </a:r>
          </a:p>
          <a:p>
            <a:endParaRPr lang="hr-HR" b="0" dirty="0"/>
          </a:p>
          <a:p>
            <a:r>
              <a:rPr lang="hr-HR" b="0" dirty="0"/>
              <a:t>- Izmjenjivanje u ulogama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54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EB044-E327-F5BC-202D-7C7EB22B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1"/>
            <a:ext cx="7288282" cy="991728"/>
          </a:xfrm>
        </p:spPr>
        <p:txBody>
          <a:bodyPr/>
          <a:lstStyle/>
          <a:p>
            <a:r>
              <a:rPr lang="hr-HR" b="1"/>
              <a:t>PIE tehnika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94117-EDE1-9792-11CB-B1C6C577A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224" y="1460810"/>
            <a:ext cx="7930376" cy="4709320"/>
          </a:xfrm>
        </p:spPr>
        <p:txBody>
          <a:bodyPr/>
          <a:lstStyle/>
          <a:p>
            <a:r>
              <a:rPr lang="hr-HR" b="0" dirty="0"/>
              <a:t> - Pomaže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klijentima</a:t>
            </a:r>
            <a:r>
              <a:rPr lang="hr-HR" b="0" dirty="0"/>
              <a:t> da vide svoje ideje pretočene u grafički oblik</a:t>
            </a:r>
          </a:p>
          <a:p>
            <a:r>
              <a:rPr lang="hr-HR" b="0" i="1" dirty="0"/>
              <a:t>Npr. koliko vremena trenutno trošite na ispunjavanje svojih želja</a:t>
            </a:r>
          </a:p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14912-A2C2-124F-5CD8-CAD73B27E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3BDDFA-56F8-0F88-3DE9-33F167978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98234"/>
            <a:ext cx="10821910" cy="329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27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78501C-129C-F6F7-56C0-0D4A92AF2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PIE 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tehnika</a:t>
            </a: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D27B2-B6A7-4EC8-2B19-9BC6FBE35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1" y="2230245"/>
            <a:ext cx="3888528" cy="3946718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Dobra </a:t>
            </a:r>
            <a:r>
              <a:rPr lang="en-US" b="0" dirty="0" err="1"/>
              <a:t>i</a:t>
            </a:r>
            <a:r>
              <a:rPr lang="en-US" b="0" dirty="0"/>
              <a:t> za </a:t>
            </a:r>
            <a:r>
              <a:rPr lang="en-US" b="0" dirty="0" err="1"/>
              <a:t>određivanje</a:t>
            </a:r>
            <a:r>
              <a:rPr lang="en-US" b="0" dirty="0"/>
              <a:t> </a:t>
            </a:r>
            <a:r>
              <a:rPr lang="en-US" b="0" dirty="0" err="1"/>
              <a:t>odgovornosti</a:t>
            </a:r>
            <a:r>
              <a:rPr lang="en-US" b="0" dirty="0"/>
              <a:t> za </a:t>
            </a:r>
            <a:r>
              <a:rPr lang="en-US" b="0" dirty="0" err="1"/>
              <a:t>određeni</a:t>
            </a:r>
            <a:r>
              <a:rPr lang="en-US" b="0" dirty="0"/>
              <a:t> </a:t>
            </a:r>
            <a:r>
              <a:rPr lang="en-US" b="0" dirty="0" err="1"/>
              <a:t>ishod</a:t>
            </a:r>
            <a:endParaRPr lang="hr-HR" b="0" dirty="0"/>
          </a:p>
          <a:p>
            <a:pPr>
              <a:lnSpc>
                <a:spcPct val="90000"/>
              </a:lnSpc>
            </a:pPr>
            <a:r>
              <a:rPr lang="hr-HR" b="0" i="1" dirty="0"/>
              <a:t>Primjer: Koliko je vaša krivnja što je bivša žena ljuta na vas?</a:t>
            </a:r>
          </a:p>
          <a:p>
            <a:pPr>
              <a:lnSpc>
                <a:spcPct val="90000"/>
              </a:lnSpc>
            </a:pPr>
            <a:r>
              <a:rPr lang="hr-HR" b="0" i="1" dirty="0"/>
              <a:t>Odgovor prije:100%. Da nisam izgubio posao, još bismo bili u braku.</a:t>
            </a:r>
            <a:endParaRPr lang="en-US" b="0" i="1" dirty="0"/>
          </a:p>
          <a:p>
            <a:pPr>
              <a:lnSpc>
                <a:spcPct val="90000"/>
              </a:lnSpc>
            </a:pPr>
            <a:endParaRPr lang="en-US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i="1" dirty="0" err="1"/>
              <a:t>Dodatni</a:t>
            </a:r>
            <a:r>
              <a:rPr lang="en-US" i="1" dirty="0"/>
              <a:t> </a:t>
            </a:r>
            <a:r>
              <a:rPr lang="en-US" i="1" dirty="0" err="1"/>
              <a:t>savjet</a:t>
            </a:r>
            <a:r>
              <a:rPr lang="en-US" i="1" dirty="0"/>
              <a:t>: </a:t>
            </a:r>
            <a:r>
              <a:rPr lang="en-US" b="0" i="1" dirty="0" err="1"/>
              <a:t>zadnje</a:t>
            </a:r>
            <a:r>
              <a:rPr lang="en-US" b="0" i="1" dirty="0"/>
              <a:t> </a:t>
            </a:r>
            <a:r>
              <a:rPr lang="en-US" b="0" i="1" dirty="0" err="1"/>
              <a:t>pitati</a:t>
            </a:r>
            <a:r>
              <a:rPr lang="en-US" b="0" i="1" dirty="0"/>
              <a:t> za </a:t>
            </a:r>
            <a:r>
              <a:rPr lang="en-US" b="0" i="1" dirty="0" err="1"/>
              <a:t>udio</a:t>
            </a:r>
            <a:r>
              <a:rPr lang="en-US" b="0" i="1" dirty="0"/>
              <a:t> </a:t>
            </a:r>
            <a:r>
              <a:rPr lang="en-US" b="0" i="1" dirty="0" err="1"/>
              <a:t>klijentove</a:t>
            </a:r>
            <a:r>
              <a:rPr lang="en-US" b="0" i="1" dirty="0"/>
              <a:t> </a:t>
            </a:r>
            <a:r>
              <a:rPr lang="en-US" b="0" i="1" dirty="0" err="1"/>
              <a:t>disfunkcionalne</a:t>
            </a:r>
            <a:r>
              <a:rPr lang="en-US" b="0" i="1" dirty="0"/>
              <a:t>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pretpostavke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da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bolje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razmotri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sve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druge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opcije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40B7D-EA0A-047B-E210-7C7C8F7F7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6A17D22-8BA0-A9FE-F8E8-0392CBB5ED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6924655"/>
              </p:ext>
            </p:extLst>
          </p:nvPr>
        </p:nvGraphicFramePr>
        <p:xfrm>
          <a:off x="6800986" y="643234"/>
          <a:ext cx="4747547" cy="5599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3552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0"/>
            <a:ext cx="7288282" cy="1259357"/>
          </a:xfrm>
        </p:spPr>
        <p:txBody>
          <a:bodyPr/>
          <a:lstStyle/>
          <a:p>
            <a:r>
              <a:rPr lang="hr-HR" b="1" dirty="0"/>
              <a:t>Usporedba sa samim sobom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388" y="1895706"/>
            <a:ext cx="7288212" cy="4274423"/>
          </a:xfrm>
        </p:spPr>
        <p:txBody>
          <a:bodyPr>
            <a:normAutofit/>
          </a:bodyPr>
          <a:lstStyle/>
          <a:p>
            <a:r>
              <a:rPr lang="hr-HR" b="0" dirty="0"/>
              <a:t>Klijenti koriste neadekvatne usporedbe: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0" dirty="0"/>
              <a:t>sa sobom </a:t>
            </a:r>
            <a:r>
              <a:rPr lang="hr-HR" dirty="0"/>
              <a:t>prije poremećaja </a:t>
            </a:r>
            <a:r>
              <a:rPr lang="hr-HR" b="0" dirty="0"/>
              <a:t>(ovo mi je nekad bilo toliko lako za napraviti)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0" dirty="0"/>
              <a:t>s onim kakvi bi </a:t>
            </a:r>
            <a:r>
              <a:rPr lang="hr-HR" dirty="0"/>
              <a:t>htjeli biti </a:t>
            </a:r>
            <a:r>
              <a:rPr lang="hr-HR" b="0" dirty="0"/>
              <a:t>(trebao bi biti u stanju raditi puno vrijeme)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s drugima</a:t>
            </a:r>
            <a:r>
              <a:rPr lang="hr-HR" b="0" dirty="0"/>
              <a:t> koji nemaju poteškoća</a:t>
            </a:r>
          </a:p>
          <a:p>
            <a:r>
              <a:rPr lang="hr-HR" b="0" dirty="0"/>
              <a:t>Učenje funkcionalnih usporedba – </a:t>
            </a:r>
            <a:r>
              <a:rPr lang="hr-HR" dirty="0"/>
              <a:t>sa sobom u najgoroj točki</a:t>
            </a:r>
            <a:endParaRPr lang="hr-HR" b="0" dirty="0"/>
          </a:p>
          <a:p>
            <a:endParaRPr lang="hr-HR" b="0" dirty="0"/>
          </a:p>
          <a:p>
            <a:r>
              <a:rPr lang="hr-HR" b="0" dirty="0"/>
              <a:t>*ukoliko je trenutno u najgoroj fazi – „</a:t>
            </a:r>
            <a:r>
              <a:rPr lang="hr-HR" b="0" i="1" dirty="0"/>
              <a:t>Prisjetite se da imate listu ciljeva, i da mi, zajedno kao tim, radimo na planu koji će pomoći dovesti vas do promjena.”</a:t>
            </a:r>
            <a:endParaRPr lang="hr-HR" i="1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516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6531A-79FE-F05E-6F38-BE71620F0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1"/>
            <a:ext cx="7288282" cy="12705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F4F21-2A75-2CD9-0767-BFAB6C2D8C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5000" dirty="0"/>
              <a:t>Hvala!</a:t>
            </a:r>
            <a:endParaRPr lang="en-US" sz="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2F1BB-1E96-F906-19CF-B450FCA8C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54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8BC4A-14BC-5B7D-2A3B-300ABD77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0"/>
            <a:ext cx="7288282" cy="1370869"/>
          </a:xfrm>
        </p:spPr>
        <p:txBody>
          <a:bodyPr/>
          <a:lstStyle/>
          <a:p>
            <a:r>
              <a:rPr lang="hr-HR" b="1" dirty="0"/>
              <a:t>TEHNIKE EMOCIONALNE REGULACIJE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9A996-7E7F-7131-16C6-C485687C4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388" y="1962616"/>
            <a:ext cx="7288212" cy="42075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b="0" dirty="0"/>
              <a:t>Cilj KBT nije potpuno ukloniti negativne emocije već </a:t>
            </a:r>
            <a:r>
              <a:rPr lang="hr-HR" sz="2200" dirty="0"/>
              <a:t>smanjiti intenzitet i trajanje emocija</a:t>
            </a:r>
            <a:r>
              <a:rPr lang="hr-HR" sz="2200" b="0" dirty="0"/>
              <a:t> koje nisu proporcionalne situaciji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b="0" dirty="0"/>
              <a:t>Prihvaćanje negativnih emocija ključno je za neke klijente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dirty="0" err="1"/>
              <a:t>Terapija</a:t>
            </a:r>
            <a:r>
              <a:rPr lang="en-US" sz="2200" b="0" dirty="0"/>
              <a:t> </a:t>
            </a:r>
            <a:r>
              <a:rPr lang="en-US" sz="2200" b="0" dirty="0" err="1"/>
              <a:t>prihvaćanjem</a:t>
            </a:r>
            <a:r>
              <a:rPr lang="en-US" sz="2200" b="0" dirty="0"/>
              <a:t> </a:t>
            </a:r>
            <a:r>
              <a:rPr lang="en-US" sz="2200" b="0" dirty="0" err="1"/>
              <a:t>i</a:t>
            </a:r>
            <a:r>
              <a:rPr lang="en-US" sz="2200" b="0" dirty="0"/>
              <a:t> </a:t>
            </a:r>
            <a:r>
              <a:rPr lang="en-US" sz="2200" b="0" dirty="0" err="1"/>
              <a:t>posvećenošću</a:t>
            </a:r>
            <a:r>
              <a:rPr lang="hr-HR" sz="2200" b="0" dirty="0"/>
              <a:t> (ACT) – prihvaćanje negativnih emocija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b="0" dirty="0"/>
              <a:t>Promjena disfunkcionalnih misli i ponašanja, vježbanje, fokusiranje na snage,...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1B31A-7CA5-9D90-DC02-3829B7278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20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8BC4A-14BC-5B7D-2A3B-300ABD77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0"/>
            <a:ext cx="7288282" cy="1203601"/>
          </a:xfrm>
        </p:spPr>
        <p:txBody>
          <a:bodyPr/>
          <a:lstStyle/>
          <a:p>
            <a:r>
              <a:rPr lang="hr-HR" b="1" dirty="0"/>
              <a:t>Promjena fokusa, uključivanje u važne aktivnosti i samoumirivanje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9A996-7E7F-7131-16C6-C485687C4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388" y="1996068"/>
            <a:ext cx="8713710" cy="4174061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b="0" dirty="0"/>
              <a:t>Problemi koje ne možemo riješiti/ nešto ne možemo promijeniti - pratiti negativne afektivne odgovore, vidjeti na što mi je pritom usmjerena pažnja te zatim </a:t>
            </a:r>
            <a:r>
              <a:rPr lang="hr-HR" sz="2200" dirty="0"/>
              <a:t>prebaciti fokus na nešto drugo</a:t>
            </a:r>
          </a:p>
          <a:p>
            <a:r>
              <a:rPr lang="hr-HR" sz="2200" b="0" i="1" dirty="0"/>
              <a:t>„Razmišljanje o ovom problemu mi trenutno ne pomaže. U redu je da se osjećam _________ (ljuto, frustrirano). Trebao/la bih se fokusirati na...”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b="0" dirty="0"/>
              <a:t>Samoumirujuće aktivnosti, relaksacija i mindfulness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b="0" dirty="0"/>
              <a:t>Fokus prebaciti s ruminiranja na:</a:t>
            </a:r>
          </a:p>
          <a:p>
            <a:pPr marL="1145286" lvl="3"/>
            <a:r>
              <a:rPr lang="hr-HR" sz="1900" b="0" dirty="0"/>
              <a:t>tijelo, disanje</a:t>
            </a:r>
          </a:p>
          <a:p>
            <a:pPr marL="1145286" lvl="3"/>
            <a:r>
              <a:rPr lang="hr-HR" sz="1900" b="0" dirty="0"/>
              <a:t>fokusiranje na želje i planiranje kako ih ostvariti</a:t>
            </a:r>
          </a:p>
          <a:p>
            <a:pPr marL="1145286" lvl="3"/>
            <a:r>
              <a:rPr lang="hr-HR" sz="1900" dirty="0"/>
              <a:t>tuširanje, vježbanje</a:t>
            </a:r>
          </a:p>
          <a:p>
            <a:pPr marL="1145286" lvl="3"/>
            <a:r>
              <a:rPr lang="hr-HR" sz="1900" dirty="0"/>
              <a:t>i</a:t>
            </a:r>
            <a:r>
              <a:rPr lang="hr-HR" sz="1900" b="0" dirty="0"/>
              <a:t>granje s djecom,....</a:t>
            </a:r>
            <a:endParaRPr lang="en-US" sz="1900" b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1B31A-7CA5-9D90-DC02-3829B7278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551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38BC4A-14BC-5B7D-2A3B-300ABD77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1144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/>
              <a:t>Tehnike</a:t>
            </a:r>
            <a:r>
              <a:rPr lang="en-US" b="1" dirty="0"/>
              <a:t> </a:t>
            </a:r>
            <a:r>
              <a:rPr lang="en-US" b="1" dirty="0" err="1"/>
              <a:t>opuštanja</a:t>
            </a:r>
            <a:r>
              <a:rPr lang="en-US" b="1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9A996-7E7F-7131-16C6-C485687C4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80" y="2405067"/>
            <a:ext cx="7047232" cy="3729034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 err="1"/>
              <a:t>Progresivna</a:t>
            </a:r>
            <a:r>
              <a:rPr lang="en-US" sz="2200" dirty="0"/>
              <a:t> </a:t>
            </a:r>
            <a:r>
              <a:rPr lang="en-US" sz="2200" dirty="0" err="1"/>
              <a:t>mišićna</a:t>
            </a:r>
            <a:r>
              <a:rPr lang="en-US" sz="2200" dirty="0"/>
              <a:t> </a:t>
            </a:r>
            <a:r>
              <a:rPr lang="en-US" sz="2200" dirty="0" err="1"/>
              <a:t>relaksacija</a:t>
            </a:r>
            <a:r>
              <a:rPr lang="en-US" sz="2200" dirty="0"/>
              <a:t> </a:t>
            </a:r>
            <a:r>
              <a:rPr lang="en-US" sz="2200" b="0" dirty="0"/>
              <a:t>– </a:t>
            </a:r>
            <a:r>
              <a:rPr lang="en-US" sz="2200" b="0" dirty="0" err="1"/>
              <a:t>zatezanje</a:t>
            </a:r>
            <a:r>
              <a:rPr lang="en-US" sz="2200" b="0" dirty="0"/>
              <a:t> </a:t>
            </a:r>
            <a:r>
              <a:rPr lang="en-US" sz="2200" b="0" dirty="0" err="1"/>
              <a:t>i</a:t>
            </a:r>
            <a:r>
              <a:rPr lang="en-US" sz="2200" b="0" dirty="0"/>
              <a:t> </a:t>
            </a:r>
            <a:r>
              <a:rPr lang="en-US" sz="2200" b="0" dirty="0" err="1"/>
              <a:t>opuštanje</a:t>
            </a:r>
            <a:r>
              <a:rPr lang="en-US" sz="2200" b="0" dirty="0"/>
              <a:t> </a:t>
            </a:r>
            <a:r>
              <a:rPr lang="en-US" sz="2200" b="0" dirty="0" err="1"/>
              <a:t>grupa</a:t>
            </a:r>
            <a:r>
              <a:rPr lang="en-US" sz="2200" b="0" dirty="0"/>
              <a:t> </a:t>
            </a:r>
            <a:r>
              <a:rPr lang="en-US" sz="2200" b="0" dirty="0" err="1"/>
              <a:t>mišića</a:t>
            </a:r>
            <a:r>
              <a:rPr lang="en-US" sz="2200" b="0" dirty="0"/>
              <a:t> </a:t>
            </a:r>
            <a:r>
              <a:rPr lang="en-US" sz="2200" b="0" dirty="0" err="1"/>
              <a:t>određenim</a:t>
            </a:r>
            <a:r>
              <a:rPr lang="en-US" sz="2200" b="0" dirty="0"/>
              <a:t> </a:t>
            </a:r>
            <a:r>
              <a:rPr lang="en-US" sz="2200" b="0" dirty="0" err="1"/>
              <a:t>redoslijedom</a:t>
            </a:r>
            <a:endParaRPr lang="en-US" sz="2200" b="0" dirty="0"/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 err="1"/>
              <a:t>Imaginacija</a:t>
            </a:r>
            <a:r>
              <a:rPr lang="en-US" sz="2200" b="0" dirty="0"/>
              <a:t> – </a:t>
            </a:r>
            <a:r>
              <a:rPr lang="en-US" sz="2200" b="0" dirty="0" err="1"/>
              <a:t>predodžba</a:t>
            </a:r>
            <a:r>
              <a:rPr lang="en-US" sz="2200" b="0" dirty="0"/>
              <a:t> o tome da s</a:t>
            </a:r>
            <a:r>
              <a:rPr lang="hr-HR" sz="2200" b="0" dirty="0"/>
              <a:t>mo</a:t>
            </a:r>
            <a:r>
              <a:rPr lang="en-US" sz="2200" b="0" dirty="0"/>
              <a:t> </a:t>
            </a:r>
            <a:r>
              <a:rPr lang="en-US" sz="2200" b="0" dirty="0" err="1"/>
              <a:t>opušteni</a:t>
            </a:r>
            <a:r>
              <a:rPr lang="en-US" sz="2200" b="0" dirty="0"/>
              <a:t> </a:t>
            </a:r>
            <a:r>
              <a:rPr lang="en-US" sz="2200" b="0" dirty="0" err="1"/>
              <a:t>i</a:t>
            </a:r>
            <a:r>
              <a:rPr lang="en-US" sz="2200" b="0" dirty="0"/>
              <a:t> </a:t>
            </a:r>
            <a:r>
              <a:rPr lang="en-US" sz="2200" b="0" dirty="0" err="1"/>
              <a:t>smireni</a:t>
            </a:r>
            <a:r>
              <a:rPr lang="en-US" sz="2200" b="0" dirty="0"/>
              <a:t> u </a:t>
            </a:r>
            <a:r>
              <a:rPr lang="en-US" sz="2200" b="0" dirty="0" err="1"/>
              <a:t>određenom</a:t>
            </a:r>
            <a:r>
              <a:rPr lang="en-US" sz="2200" b="0" dirty="0"/>
              <a:t> </a:t>
            </a:r>
            <a:r>
              <a:rPr lang="hr-HR" sz="2200" b="0" dirty="0"/>
              <a:t>ugodnom </a:t>
            </a:r>
            <a:r>
              <a:rPr lang="en-US" sz="2200" b="0" dirty="0" err="1"/>
              <a:t>okruženju</a:t>
            </a:r>
            <a:r>
              <a:rPr lang="en-US" sz="2200" b="0" dirty="0"/>
              <a:t> (</a:t>
            </a:r>
            <a:r>
              <a:rPr lang="en-US" sz="2200" b="0" dirty="0" err="1"/>
              <a:t>npr</a:t>
            </a:r>
            <a:r>
              <a:rPr lang="en-US" sz="2200" b="0" dirty="0"/>
              <a:t>. </a:t>
            </a:r>
            <a:r>
              <a:rPr lang="en-US" sz="2200" b="0" dirty="0" err="1"/>
              <a:t>plaža</a:t>
            </a:r>
            <a:r>
              <a:rPr lang="en-US" sz="2200" b="0" dirty="0"/>
              <a:t>)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 err="1"/>
              <a:t>Duboko</a:t>
            </a:r>
            <a:r>
              <a:rPr lang="en-US" sz="2200" dirty="0"/>
              <a:t> </a:t>
            </a:r>
            <a:r>
              <a:rPr lang="en-US" sz="2200" dirty="0" err="1"/>
              <a:t>disanje</a:t>
            </a:r>
            <a:r>
              <a:rPr lang="en-US" sz="2200" dirty="0"/>
              <a:t> </a:t>
            </a:r>
            <a:r>
              <a:rPr lang="en-US" sz="2200" b="0" dirty="0"/>
              <a:t>– </a:t>
            </a:r>
            <a:r>
              <a:rPr lang="en-US" sz="2200" b="0" dirty="0" err="1"/>
              <a:t>npr</a:t>
            </a:r>
            <a:r>
              <a:rPr lang="en-US" sz="2200" b="0" dirty="0"/>
              <a:t>. </a:t>
            </a:r>
            <a:r>
              <a:rPr lang="en-US" sz="2200" b="0" dirty="0" err="1"/>
              <a:t>duboko</a:t>
            </a:r>
            <a:r>
              <a:rPr lang="en-US" sz="2200" b="0" dirty="0"/>
              <a:t> </a:t>
            </a:r>
            <a:r>
              <a:rPr lang="en-US" sz="2200" b="0" dirty="0" err="1"/>
              <a:t>abdominalno</a:t>
            </a:r>
            <a:r>
              <a:rPr lang="en-US" sz="2200" b="0" dirty="0"/>
              <a:t> </a:t>
            </a:r>
            <a:r>
              <a:rPr lang="en-US" sz="2200" b="0" dirty="0" err="1"/>
              <a:t>disanje</a:t>
            </a:r>
            <a:endParaRPr lang="en-US" sz="2200" b="0" dirty="0"/>
          </a:p>
          <a:p>
            <a:pPr marL="114300">
              <a:lnSpc>
                <a:spcPct val="90000"/>
              </a:lnSpc>
            </a:pPr>
            <a:r>
              <a:rPr lang="hr-HR" sz="2000" b="0" i="1" dirty="0"/>
              <a:t>*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Neki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klijenti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postaju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napetiji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anksiozniji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od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vježbi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relaksacije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Pitanje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„</a:t>
            </a:r>
            <a:r>
              <a:rPr lang="hr-HR" b="0" i="1" dirty="0">
                <a:solidFill>
                  <a:srgbClr val="000000"/>
                </a:solidFill>
                <a:latin typeface="Arial" panose="020B0604020202020204" pitchFamily="34" charset="0"/>
              </a:rPr>
              <a:t>Š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se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najgore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može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desiti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ukoliko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nastavite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ovom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vježbom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?”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1B31A-7CA5-9D90-DC02-3829B7278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49DFD55-3C28-40EF-9E31-A92D2E4017FF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043D9A-3B0F-897D-B40D-6F321E64DBE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2727" y="0"/>
            <a:ext cx="3316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9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8BC4A-14BC-5B7D-2A3B-300ABD77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0"/>
            <a:ext cx="7288282" cy="1203601"/>
          </a:xfrm>
        </p:spPr>
        <p:txBody>
          <a:bodyPr/>
          <a:lstStyle/>
          <a:p>
            <a:r>
              <a:rPr lang="hr-HR" b="1"/>
              <a:t>UVJEŽBAVANJE VJEŠTINA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9A996-7E7F-7131-16C6-C485687C4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8643" y="2040674"/>
            <a:ext cx="8419171" cy="4107153"/>
          </a:xfrm>
        </p:spPr>
        <p:txBody>
          <a:bodyPr>
            <a:normAutofit lnSpcReduction="1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2200" b="0" dirty="0"/>
              <a:t>Depresivni klijenti – </a:t>
            </a:r>
            <a:r>
              <a:rPr lang="hr-HR" sz="2200" dirty="0"/>
              <a:t>deficit određenih vještina </a:t>
            </a:r>
            <a:r>
              <a:rPr lang="hr-HR" sz="2200" b="0" i="1" dirty="0"/>
              <a:t>– komunikacija, razgovor za posao, organizacijske vještine,...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2200" b="0" dirty="0"/>
              <a:t>Dati </a:t>
            </a:r>
            <a:r>
              <a:rPr lang="hr-HR" sz="2200" dirty="0"/>
              <a:t>razlog</a:t>
            </a:r>
            <a:r>
              <a:rPr lang="hr-HR" sz="2200" b="0" dirty="0"/>
              <a:t> zašto uvježbavamo i donijeti </a:t>
            </a:r>
            <a:r>
              <a:rPr lang="hr-HR" sz="2200" dirty="0"/>
              <a:t>zajedničku odluku </a:t>
            </a:r>
            <a:r>
              <a:rPr lang="hr-HR" sz="2200" b="0" dirty="0"/>
              <a:t>o uvježbavanju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2200" b="0" dirty="0"/>
              <a:t>Opisati vještinu i pokazati je na seansi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2200" b="0" dirty="0"/>
              <a:t>KBT knjige samopomoći – </a:t>
            </a:r>
            <a:r>
              <a:rPr lang="hr-HR" sz="2200" b="0" i="1" dirty="0"/>
              <a:t>www.abct.org/SHBooks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2200" b="0" dirty="0"/>
              <a:t>Je li stvarni </a:t>
            </a:r>
            <a:r>
              <a:rPr lang="hr-HR" sz="2200" dirty="0"/>
              <a:t>deficit vještine </a:t>
            </a:r>
            <a:r>
              <a:rPr lang="hr-HR" sz="2200" b="0" dirty="0"/>
              <a:t>ili utječu </a:t>
            </a:r>
            <a:r>
              <a:rPr lang="hr-HR" sz="2200" dirty="0"/>
              <a:t>kognicije</a:t>
            </a:r>
            <a:r>
              <a:rPr lang="hr-HR" sz="2200" b="0" dirty="0"/>
              <a:t>?</a:t>
            </a:r>
          </a:p>
          <a:p>
            <a:r>
              <a:rPr lang="hr-HR" sz="2200" b="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„Ukoliko ste sigurni da će ishod biti pozitivan, što biste onda napravili ili rekli?”</a:t>
            </a:r>
          </a:p>
          <a:p>
            <a:pPr marL="0" indent="0">
              <a:buNone/>
            </a:pPr>
            <a:r>
              <a:rPr lang="hr-HR" sz="2200" b="0" i="1" dirty="0"/>
              <a:t>*igranje uloga – dati klijentu izbor da bira ulogu, promijeniti uloge</a:t>
            </a:r>
          </a:p>
          <a:p>
            <a:endParaRPr lang="en-US" sz="2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1B31A-7CA5-9D90-DC02-3829B7278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Graphic 5" descr="A trophy cup">
            <a:extLst>
              <a:ext uri="{FF2B5EF4-FFF2-40B4-BE49-F238E27FC236}">
                <a16:creationId xmlns:a16="http://schemas.microsoft.com/office/drawing/2014/main" id="{2AD8DE7C-D3A9-6953-3D13-E14B99908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65681" y="3769112"/>
            <a:ext cx="2219094" cy="221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18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7D9B3-B64F-656A-0D99-161A6C0F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18" y="501651"/>
            <a:ext cx="8920483" cy="1013521"/>
          </a:xfrm>
        </p:spPr>
        <p:txBody>
          <a:bodyPr>
            <a:normAutofit/>
          </a:bodyPr>
          <a:lstStyle/>
          <a:p>
            <a:r>
              <a:rPr lang="hr-HR" b="1" dirty="0"/>
              <a:t>PROBLEM SOLVING</a:t>
            </a:r>
            <a:br>
              <a:rPr lang="hr-HR" b="1" dirty="0"/>
            </a:br>
            <a:r>
              <a:rPr lang="hr-HR" b="1" dirty="0"/>
              <a:t>Problemi prilikom rješavanja problema</a:t>
            </a:r>
            <a:endParaRPr lang="en-US" b="1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E5B6E40-3A7D-ACF7-AA38-25977D322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1118" y="1741671"/>
            <a:ext cx="2722880" cy="351284"/>
          </a:xfrm>
        </p:spPr>
        <p:txBody>
          <a:bodyPr>
            <a:noAutofit/>
          </a:bodyPr>
          <a:lstStyle/>
          <a:p>
            <a:r>
              <a:rPr lang="hr-HR" sz="2000" dirty="0"/>
              <a:t>Nedostatak vještina</a:t>
            </a:r>
            <a:endParaRPr lang="en-US" sz="2000" dirty="0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E71298F0-74F1-FECA-0F02-495F9A2EBA7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341118" y="2319454"/>
            <a:ext cx="5416521" cy="39797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sz="2000" b="1" dirty="0"/>
              <a:t>Direktne instrukcije</a:t>
            </a:r>
            <a:r>
              <a:rPr lang="hr-HR" sz="2000" dirty="0"/>
              <a:t> što napraviti: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Navesti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Moguća rješenja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Odabir rješenja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Implementacija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Evaluacija</a:t>
            </a:r>
          </a:p>
          <a:p>
            <a:pPr marL="0" indent="0">
              <a:buNone/>
            </a:pPr>
            <a:endParaRPr lang="hr-HR" sz="2000" dirty="0"/>
          </a:p>
          <a:p>
            <a:pPr marL="285750" indent="-285750">
              <a:buFontTx/>
              <a:buChar char="-"/>
            </a:pPr>
            <a:r>
              <a:rPr lang="hr-HR" sz="2000" i="1" dirty="0"/>
              <a:t>Kako ste slične probleme rješavali u prošlosti?</a:t>
            </a:r>
          </a:p>
          <a:p>
            <a:pPr marL="285750" indent="-285750">
              <a:buFontTx/>
              <a:buChar char="-"/>
            </a:pPr>
            <a:r>
              <a:rPr lang="hr-HR" sz="2000" i="1" dirty="0"/>
              <a:t>Kako biste savjetovali prijatelju da riješi problem?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112969F-EB84-49D5-7100-1FB28870FB3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036419" y="2319454"/>
            <a:ext cx="4092497" cy="3880778"/>
          </a:xfrm>
        </p:spPr>
        <p:txBody>
          <a:bodyPr>
            <a:normAutofit/>
          </a:bodyPr>
          <a:lstStyle/>
          <a:p>
            <a:endParaRPr lang="hr-H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Promjene </a:t>
            </a:r>
            <a:r>
              <a:rPr lang="hr-HR" sz="2000" b="1" dirty="0"/>
              <a:t>u okolini </a:t>
            </a:r>
            <a:r>
              <a:rPr lang="hr-HR" sz="2000" dirty="0"/>
              <a:t>(npr. kupovanje zdrave hrane)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Rješavanje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određenih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problema</a:t>
            </a:r>
            <a:r>
              <a:rPr lang="hr-H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sz="2000" dirty="0"/>
              <a:t>– </a:t>
            </a:r>
            <a:r>
              <a:rPr lang="hr-HR" sz="2000" b="1" dirty="0"/>
              <a:t>značajne promjene u životu </a:t>
            </a:r>
            <a:r>
              <a:rPr lang="hr-HR" sz="2000" dirty="0"/>
              <a:t>(obiteljsko nasilje, promjena posla)</a:t>
            </a:r>
          </a:p>
          <a:p>
            <a:r>
              <a:rPr lang="hr-HR" sz="2000" dirty="0"/>
              <a:t>Interakcija s </a:t>
            </a:r>
            <a:r>
              <a:rPr lang="hr-HR" sz="2000" b="1" dirty="0"/>
              <a:t>disfunkcionalnim mislima</a:t>
            </a:r>
            <a:r>
              <a:rPr lang="hr-HR" sz="2000" dirty="0"/>
              <a:t>?</a:t>
            </a:r>
          </a:p>
        </p:txBody>
      </p:sp>
      <p:sp>
        <p:nvSpPr>
          <p:cNvPr id="68" name="Slide Number Placeholder 67">
            <a:extLst>
              <a:ext uri="{FF2B5EF4-FFF2-40B4-BE49-F238E27FC236}">
                <a16:creationId xmlns:a16="http://schemas.microsoft.com/office/drawing/2014/main" id="{AA0ACADD-CC4E-851C-DA07-C22DB97FA23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988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0"/>
            <a:ext cx="7288282" cy="1348567"/>
          </a:xfrm>
        </p:spPr>
        <p:txBody>
          <a:bodyPr/>
          <a:lstStyle/>
          <a:p>
            <a:r>
              <a:rPr lang="hr-HR" b="1" dirty="0"/>
              <a:t>Kada se problemi ne mogu riješiti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771" y="2018372"/>
            <a:ext cx="7963829" cy="4151758"/>
          </a:xfrm>
        </p:spPr>
        <p:txBody>
          <a:bodyPr>
            <a:noAutofit/>
          </a:bodyPr>
          <a:lstStyle/>
          <a:p>
            <a:r>
              <a:rPr lang="hr-HR" sz="2000" dirty="0"/>
              <a:t>„Oh, well” tehnika</a:t>
            </a:r>
          </a:p>
          <a:p>
            <a:r>
              <a:rPr lang="hr-HR" sz="2000" b="0" i="1" dirty="0"/>
              <a:t>-”Ne sviđa mi se ova situacija/problem. Ali ništa ne mogu napraviti da je promijenim, ne ako želim doći do cilja. </a:t>
            </a:r>
            <a:r>
              <a:rPr lang="en-US" sz="20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Dakle</a:t>
            </a:r>
            <a:r>
              <a:rPr lang="en-US" sz="20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, </a:t>
            </a:r>
            <a:r>
              <a:rPr lang="en-US" sz="20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moglo</a:t>
            </a:r>
            <a:r>
              <a:rPr lang="en-US" sz="20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bi</a:t>
            </a:r>
            <a:r>
              <a:rPr lang="hr-HR" sz="20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biti</a:t>
            </a:r>
            <a:r>
              <a:rPr lang="en-US" sz="20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hr-HR" sz="20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u redu </a:t>
            </a:r>
            <a:r>
              <a:rPr lang="en-US" sz="20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prestati</a:t>
            </a:r>
            <a:r>
              <a:rPr lang="en-US" sz="20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US" sz="20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boriti</a:t>
            </a:r>
            <a:r>
              <a:rPr lang="en-US" sz="20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se, </a:t>
            </a:r>
            <a:r>
              <a:rPr lang="en-US" sz="20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prihvatiti</a:t>
            </a:r>
            <a:r>
              <a:rPr lang="en-US" sz="20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hr-HR" sz="20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situaciju</a:t>
            </a:r>
            <a:r>
              <a:rPr lang="en-US" sz="20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US" sz="20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i</a:t>
            </a:r>
            <a:r>
              <a:rPr lang="en-US" sz="20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US" sz="20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usmjeriti</a:t>
            </a:r>
            <a:r>
              <a:rPr lang="en-US" sz="20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US" sz="20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svoju</a:t>
            </a:r>
            <a:r>
              <a:rPr lang="en-US" sz="20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US" sz="20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pažnju</a:t>
            </a:r>
            <a:r>
              <a:rPr lang="en-US" sz="20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US" sz="20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na</a:t>
            </a:r>
            <a:r>
              <a:rPr lang="en-US" sz="20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US" sz="20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nešto</a:t>
            </a:r>
            <a:r>
              <a:rPr lang="en-US" sz="20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US" sz="20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drugo</a:t>
            </a:r>
            <a:r>
              <a:rPr lang="hr-HR" sz="20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.”</a:t>
            </a:r>
          </a:p>
          <a:p>
            <a:r>
              <a:rPr lang="hr-HR" sz="2000" b="0" dirty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- Kad problemi ne izazivaju veliku uznemirenost</a:t>
            </a:r>
            <a:endParaRPr lang="hr-HR" sz="2000" b="0" dirty="0">
              <a:solidFill>
                <a:srgbClr val="0D0D0D"/>
              </a:solidFill>
              <a:effectLst/>
              <a:highlight>
                <a:srgbClr val="FFFFFF"/>
              </a:highlight>
              <a:latin typeface="Söhne"/>
            </a:endParaRPr>
          </a:p>
          <a:p>
            <a:endParaRPr lang="hr-HR" sz="2000" b="0" dirty="0">
              <a:solidFill>
                <a:srgbClr val="0D0D0D"/>
              </a:solidFill>
              <a:highlight>
                <a:srgbClr val="FFFFFF"/>
              </a:highlight>
              <a:latin typeface="Söhne"/>
            </a:endParaRPr>
          </a:p>
          <a:p>
            <a:r>
              <a:rPr lang="hr-HR" sz="2000" dirty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Kognitivno restrukturiranje</a:t>
            </a:r>
          </a:p>
          <a:p>
            <a:pPr marL="285750" indent="-285750">
              <a:buFontTx/>
              <a:buChar char="-"/>
            </a:pPr>
            <a:r>
              <a:rPr lang="hr-HR" sz="2000" b="0" dirty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Kad ne možemo riješiti problem, ali možemo promijeniti naš odgovor na problem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996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85F55C16-BC21-49EF-A4FF-C3155BB93B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365125"/>
            <a:ext cx="5105398" cy="19527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Donošenje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odluka</a:t>
            </a: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C5F069E-AFE6-4825-8945-46F2918A50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6116569" cy="6858000"/>
          </a:xfrm>
          <a:custGeom>
            <a:avLst/>
            <a:gdLst>
              <a:gd name="connsiteX0" fmla="*/ 0 w 6116569"/>
              <a:gd name="connsiteY0" fmla="*/ 0 h 6879321"/>
              <a:gd name="connsiteX1" fmla="*/ 2935851 w 6116569"/>
              <a:gd name="connsiteY1" fmla="*/ 0 h 6879321"/>
              <a:gd name="connsiteX2" fmla="*/ 3238280 w 6116569"/>
              <a:gd name="connsiteY2" fmla="*/ 31980 h 6879321"/>
              <a:gd name="connsiteX3" fmla="*/ 3660541 w 6116569"/>
              <a:gd name="connsiteY3" fmla="*/ 550772 h 6879321"/>
              <a:gd name="connsiteX4" fmla="*/ 3808902 w 6116569"/>
              <a:gd name="connsiteY4" fmla="*/ 589860 h 6879321"/>
              <a:gd name="connsiteX5" fmla="*/ 4413762 w 6116569"/>
              <a:gd name="connsiteY5" fmla="*/ 625393 h 6879321"/>
              <a:gd name="connsiteX6" fmla="*/ 4567830 w 6116569"/>
              <a:gd name="connsiteY6" fmla="*/ 721333 h 6879321"/>
              <a:gd name="connsiteX7" fmla="*/ 4171247 w 6116569"/>
              <a:gd name="connsiteY7" fmla="*/ 792401 h 6879321"/>
              <a:gd name="connsiteX8" fmla="*/ 4376671 w 6116569"/>
              <a:gd name="connsiteY8" fmla="*/ 842148 h 6879321"/>
              <a:gd name="connsiteX9" fmla="*/ 4527887 w 6116569"/>
              <a:gd name="connsiteY9" fmla="*/ 813722 h 6879321"/>
              <a:gd name="connsiteX10" fmla="*/ 4633452 w 6116569"/>
              <a:gd name="connsiteY10" fmla="*/ 799508 h 6879321"/>
              <a:gd name="connsiteX11" fmla="*/ 4947293 w 6116569"/>
              <a:gd name="connsiteY11" fmla="*/ 870576 h 6879321"/>
              <a:gd name="connsiteX12" fmla="*/ 5263988 w 6116569"/>
              <a:gd name="connsiteY12" fmla="*/ 820828 h 6879321"/>
              <a:gd name="connsiteX13" fmla="*/ 5249723 w 6116569"/>
              <a:gd name="connsiteY13" fmla="*/ 895449 h 6879321"/>
              <a:gd name="connsiteX14" fmla="*/ 4744723 w 6116569"/>
              <a:gd name="connsiteY14" fmla="*/ 1197485 h 6879321"/>
              <a:gd name="connsiteX15" fmla="*/ 4767548 w 6116569"/>
              <a:gd name="connsiteY15" fmla="*/ 1346727 h 6879321"/>
              <a:gd name="connsiteX16" fmla="*/ 4539299 w 6116569"/>
              <a:gd name="connsiteY16" fmla="*/ 1421348 h 6879321"/>
              <a:gd name="connsiteX17" fmla="*/ 4607773 w 6116569"/>
              <a:gd name="connsiteY17" fmla="*/ 1485309 h 6879321"/>
              <a:gd name="connsiteX18" fmla="*/ 4579242 w 6116569"/>
              <a:gd name="connsiteY18" fmla="*/ 1535055 h 6879321"/>
              <a:gd name="connsiteX19" fmla="*/ 5278255 w 6116569"/>
              <a:gd name="connsiteY19" fmla="*/ 1609676 h 6879321"/>
              <a:gd name="connsiteX20" fmla="*/ 5771843 w 6116569"/>
              <a:gd name="connsiteY20" fmla="*/ 1630997 h 6879321"/>
              <a:gd name="connsiteX21" fmla="*/ 6105656 w 6116569"/>
              <a:gd name="connsiteY21" fmla="*/ 1748257 h 6879321"/>
              <a:gd name="connsiteX22" fmla="*/ 5691955 w 6116569"/>
              <a:gd name="connsiteY22" fmla="*/ 2167555 h 6879321"/>
              <a:gd name="connsiteX23" fmla="*/ 5475118 w 6116569"/>
              <a:gd name="connsiteY23" fmla="*/ 2348776 h 6879321"/>
              <a:gd name="connsiteX24" fmla="*/ 5826051 w 6116569"/>
              <a:gd name="connsiteY24" fmla="*/ 2291922 h 6879321"/>
              <a:gd name="connsiteX25" fmla="*/ 5552153 w 6116569"/>
              <a:gd name="connsiteY25" fmla="*/ 2597513 h 6879321"/>
              <a:gd name="connsiteX26" fmla="*/ 5603508 w 6116569"/>
              <a:gd name="connsiteY26" fmla="*/ 2647260 h 6879321"/>
              <a:gd name="connsiteX27" fmla="*/ 5700515 w 6116569"/>
              <a:gd name="connsiteY27" fmla="*/ 2679240 h 6879321"/>
              <a:gd name="connsiteX28" fmla="*/ 5246870 w 6116569"/>
              <a:gd name="connsiteY28" fmla="*/ 2888889 h 6879321"/>
              <a:gd name="connsiteX29" fmla="*/ 4836022 w 6116569"/>
              <a:gd name="connsiteY29" fmla="*/ 3169605 h 6879321"/>
              <a:gd name="connsiteX30" fmla="*/ 4736163 w 6116569"/>
              <a:gd name="connsiteY30" fmla="*/ 3233565 h 6879321"/>
              <a:gd name="connsiteX31" fmla="*/ 4853141 w 6116569"/>
              <a:gd name="connsiteY31" fmla="*/ 3233565 h 6879321"/>
              <a:gd name="connsiteX32" fmla="*/ 4944440 w 6116569"/>
              <a:gd name="connsiteY32" fmla="*/ 3226459 h 6879321"/>
              <a:gd name="connsiteX33" fmla="*/ 5109921 w 6116569"/>
              <a:gd name="connsiteY33" fmla="*/ 3283313 h 6879321"/>
              <a:gd name="connsiteX34" fmla="*/ 5694809 w 6116569"/>
              <a:gd name="connsiteY34" fmla="*/ 3141178 h 6879321"/>
              <a:gd name="connsiteX35" fmla="*/ 5566419 w 6116569"/>
              <a:gd name="connsiteY35" fmla="*/ 3301079 h 6879321"/>
              <a:gd name="connsiteX36" fmla="*/ 5415203 w 6116569"/>
              <a:gd name="connsiteY36" fmla="*/ 3397020 h 6879321"/>
              <a:gd name="connsiteX37" fmla="*/ 5612068 w 6116569"/>
              <a:gd name="connsiteY37" fmla="*/ 3432554 h 6879321"/>
              <a:gd name="connsiteX38" fmla="*/ 5206927 w 6116569"/>
              <a:gd name="connsiteY38" fmla="*/ 3599562 h 6879321"/>
              <a:gd name="connsiteX39" fmla="*/ 5301079 w 6116569"/>
              <a:gd name="connsiteY39" fmla="*/ 3723930 h 6879321"/>
              <a:gd name="connsiteX40" fmla="*/ 4507915 w 6116569"/>
              <a:gd name="connsiteY40" fmla="*/ 4306683 h 6879321"/>
              <a:gd name="connsiteX41" fmla="*/ 3982942 w 6116569"/>
              <a:gd name="connsiteY41" fmla="*/ 4587399 h 6879321"/>
              <a:gd name="connsiteX42" fmla="*/ 4185513 w 6116569"/>
              <a:gd name="connsiteY42" fmla="*/ 4541205 h 6879321"/>
              <a:gd name="connsiteX43" fmla="*/ 5212633 w 6116569"/>
              <a:gd name="connsiteY43" fmla="*/ 4455924 h 6879321"/>
              <a:gd name="connsiteX44" fmla="*/ 5312492 w 6116569"/>
              <a:gd name="connsiteY44" fmla="*/ 4473691 h 6879321"/>
              <a:gd name="connsiteX45" fmla="*/ 4596361 w 6116569"/>
              <a:gd name="connsiteY45" fmla="*/ 4818368 h 6879321"/>
              <a:gd name="connsiteX46" fmla="*/ 4873113 w 6116569"/>
              <a:gd name="connsiteY46" fmla="*/ 4885882 h 6879321"/>
              <a:gd name="connsiteX47" fmla="*/ 4935881 w 6116569"/>
              <a:gd name="connsiteY47" fmla="*/ 4914309 h 6879321"/>
              <a:gd name="connsiteX48" fmla="*/ 4873113 w 6116569"/>
              <a:gd name="connsiteY48" fmla="*/ 5003143 h 6879321"/>
              <a:gd name="connsiteX49" fmla="*/ 4721898 w 6116569"/>
              <a:gd name="connsiteY49" fmla="*/ 5095530 h 6879321"/>
              <a:gd name="connsiteX50" fmla="*/ 5132745 w 6116569"/>
              <a:gd name="connsiteY50" fmla="*/ 4949842 h 6879321"/>
              <a:gd name="connsiteX51" fmla="*/ 5101362 w 6116569"/>
              <a:gd name="connsiteY51" fmla="*/ 5081317 h 6879321"/>
              <a:gd name="connsiteX52" fmla="*/ 5138452 w 6116569"/>
              <a:gd name="connsiteY52" fmla="*/ 5198578 h 6879321"/>
              <a:gd name="connsiteX53" fmla="*/ 4904497 w 6116569"/>
              <a:gd name="connsiteY53" fmla="*/ 5362033 h 6879321"/>
              <a:gd name="connsiteX54" fmla="*/ 4579242 w 6116569"/>
              <a:gd name="connsiteY54" fmla="*/ 5674729 h 6879321"/>
              <a:gd name="connsiteX55" fmla="*/ 4253988 w 6116569"/>
              <a:gd name="connsiteY55" fmla="*/ 5884379 h 6879321"/>
              <a:gd name="connsiteX56" fmla="*/ 3985795 w 6116569"/>
              <a:gd name="connsiteY56" fmla="*/ 6069153 h 6879321"/>
              <a:gd name="connsiteX57" fmla="*/ 4231163 w 6116569"/>
              <a:gd name="connsiteY57" fmla="*/ 6030066 h 6879321"/>
              <a:gd name="connsiteX58" fmla="*/ 3814609 w 6116569"/>
              <a:gd name="connsiteY58" fmla="*/ 6317889 h 6879321"/>
              <a:gd name="connsiteX59" fmla="*/ 3751840 w 6116569"/>
              <a:gd name="connsiteY59" fmla="*/ 6339209 h 6879321"/>
              <a:gd name="connsiteX60" fmla="*/ 3089919 w 6116569"/>
              <a:gd name="connsiteY60" fmla="*/ 6563071 h 6879321"/>
              <a:gd name="connsiteX61" fmla="*/ 2961529 w 6116569"/>
              <a:gd name="connsiteY61" fmla="*/ 6662566 h 6879321"/>
              <a:gd name="connsiteX62" fmla="*/ 3107038 w 6116569"/>
              <a:gd name="connsiteY62" fmla="*/ 6673226 h 6879321"/>
              <a:gd name="connsiteX63" fmla="*/ 3594919 w 6116569"/>
              <a:gd name="connsiteY63" fmla="*/ 6591499 h 6879321"/>
              <a:gd name="connsiteX64" fmla="*/ 3261106 w 6116569"/>
              <a:gd name="connsiteY64" fmla="*/ 6726527 h 6879321"/>
              <a:gd name="connsiteX65" fmla="*/ 3620597 w 6116569"/>
              <a:gd name="connsiteY65" fmla="*/ 6740740 h 6879321"/>
              <a:gd name="connsiteX66" fmla="*/ 3703337 w 6116569"/>
              <a:gd name="connsiteY66" fmla="*/ 6826020 h 6879321"/>
              <a:gd name="connsiteX67" fmla="*/ 3689072 w 6116569"/>
              <a:gd name="connsiteY67" fmla="*/ 6879321 h 6879321"/>
              <a:gd name="connsiteX68" fmla="*/ 0 w 6116569"/>
              <a:gd name="connsiteY68" fmla="*/ 6879321 h 687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 descr="Scales of justice with solid fill">
            <a:extLst>
              <a:ext uri="{FF2B5EF4-FFF2-40B4-BE49-F238E27FC236}">
                <a16:creationId xmlns:a16="http://schemas.microsoft.com/office/drawing/2014/main" id="{4AAED30E-7243-6133-5685-038D69E4E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01134" y="1918107"/>
            <a:ext cx="3195204" cy="3195204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1D5F16F-FB19-30EF-0576-83C6236CC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2497257"/>
            <a:ext cx="5105398" cy="367970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 err="1"/>
              <a:t>Česti</a:t>
            </a:r>
            <a:r>
              <a:rPr lang="en-US" sz="2000" b="0" dirty="0"/>
              <a:t> problem </a:t>
            </a:r>
            <a:r>
              <a:rPr lang="en-US" sz="2000" b="0" dirty="0" err="1"/>
              <a:t>kod</a:t>
            </a:r>
            <a:r>
              <a:rPr lang="en-US" sz="2000" b="0" dirty="0"/>
              <a:t> </a:t>
            </a:r>
            <a:r>
              <a:rPr lang="en-US" sz="2000" b="0" dirty="0" err="1"/>
              <a:t>klijenata</a:t>
            </a:r>
            <a:endParaRPr lang="hr-HR" sz="2000" b="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 err="1"/>
              <a:t>Pisanje</a:t>
            </a:r>
            <a:r>
              <a:rPr lang="en-US" sz="2000" b="0" dirty="0"/>
              <a:t> </a:t>
            </a:r>
            <a:r>
              <a:rPr lang="en-US" sz="2000" dirty="0" err="1"/>
              <a:t>prednosti</a:t>
            </a:r>
            <a:r>
              <a:rPr lang="en-US" sz="2000" b="0" dirty="0"/>
              <a:t> </a:t>
            </a:r>
            <a:r>
              <a:rPr lang="en-US" sz="2000" b="0" dirty="0" err="1"/>
              <a:t>i</a:t>
            </a:r>
            <a:r>
              <a:rPr lang="en-US" sz="2000" b="0" dirty="0"/>
              <a:t> </a:t>
            </a:r>
            <a:r>
              <a:rPr lang="en-US" sz="2000" dirty="0" err="1"/>
              <a:t>nedostataka</a:t>
            </a:r>
            <a:r>
              <a:rPr lang="en-US" sz="2000" b="0" dirty="0"/>
              <a:t> </a:t>
            </a:r>
            <a:r>
              <a:rPr lang="en-US" sz="2000" b="0" dirty="0" err="1"/>
              <a:t>svake</a:t>
            </a:r>
            <a:r>
              <a:rPr lang="en-US" sz="2000" b="0" dirty="0"/>
              <a:t> </a:t>
            </a:r>
            <a:r>
              <a:rPr lang="en-US" sz="2000" b="0" dirty="0" err="1"/>
              <a:t>opcij</a:t>
            </a:r>
            <a:r>
              <a:rPr lang="hr-HR" sz="2000" b="0" dirty="0"/>
              <a:t>e</a:t>
            </a:r>
            <a:r>
              <a:rPr lang="en-US" sz="2000" b="0" dirty="0"/>
              <a:t> </a:t>
            </a:r>
            <a:endParaRPr lang="hr-HR" sz="2000" b="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000" b="0" dirty="0"/>
              <a:t>P</a:t>
            </a:r>
            <a:r>
              <a:rPr lang="en-US" sz="2000" b="0" dirty="0" err="1"/>
              <a:t>omoći</a:t>
            </a:r>
            <a:r>
              <a:rPr lang="en-US" sz="2000" b="0" dirty="0"/>
              <a:t> </a:t>
            </a:r>
            <a:r>
              <a:rPr lang="en-US" sz="2000" b="0" dirty="0" err="1"/>
              <a:t>osmisliti</a:t>
            </a:r>
            <a:r>
              <a:rPr lang="en-US" sz="2000" b="0" dirty="0"/>
              <a:t> </a:t>
            </a:r>
            <a:r>
              <a:rPr lang="en-US" sz="2000" b="0" dirty="0" err="1"/>
              <a:t>sustav</a:t>
            </a:r>
            <a:r>
              <a:rPr lang="en-US" sz="2000" b="0" dirty="0"/>
              <a:t> za </a:t>
            </a:r>
            <a:r>
              <a:rPr lang="en-US" sz="2000" dirty="0" err="1"/>
              <a:t>procjenu</a:t>
            </a:r>
            <a:r>
              <a:rPr lang="en-US" sz="2000" dirty="0"/>
              <a:t> </a:t>
            </a:r>
            <a:r>
              <a:rPr lang="en-US" sz="2000" dirty="0" err="1"/>
              <a:t>važnosti</a:t>
            </a:r>
            <a:r>
              <a:rPr lang="en-US" sz="2000" dirty="0"/>
              <a:t> </a:t>
            </a:r>
            <a:r>
              <a:rPr lang="en-US" sz="2000" dirty="0" err="1"/>
              <a:t>svake</a:t>
            </a:r>
            <a:r>
              <a:rPr lang="en-US" sz="2000" dirty="0"/>
              <a:t> </a:t>
            </a:r>
            <a:r>
              <a:rPr lang="hr-HR" sz="2000" dirty="0"/>
              <a:t>stav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endParaRPr lang="hr-HR" sz="2000" b="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000" b="0" dirty="0"/>
              <a:t>Donošenje </a:t>
            </a:r>
            <a:r>
              <a:rPr lang="hr-HR" sz="2000" dirty="0"/>
              <a:t>zaključka</a:t>
            </a:r>
            <a:r>
              <a:rPr lang="hr-HR" sz="2000" b="0" dirty="0"/>
              <a:t> koja se opcija čini kao najbolja</a:t>
            </a:r>
            <a:endParaRPr lang="en-US" sz="2000" b="0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49DFD55-3C28-40EF-9E31-A92D2E4017FF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8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42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9404B-8BB4-BC17-2C4E-EEC60FEB7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B53B097-7310-9088-75EC-5AD24F9393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8824284"/>
              </p:ext>
            </p:extLst>
          </p:nvPr>
        </p:nvGraphicFramePr>
        <p:xfrm>
          <a:off x="838200" y="669073"/>
          <a:ext cx="10515600" cy="5285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4186544802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280835593"/>
                    </a:ext>
                  </a:extLst>
                </a:gridCol>
              </a:tblGrid>
              <a:tr h="2642839">
                <a:tc>
                  <a:txBody>
                    <a:bodyPr/>
                    <a:lstStyle/>
                    <a:p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Prednosti volontiranja:</a:t>
                      </a:r>
                    </a:p>
                    <a:p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hr-HR" b="0" dirty="0">
                          <a:solidFill>
                            <a:schemeClr val="tx1"/>
                          </a:solidFill>
                        </a:rPr>
                        <a:t>Izaći ću iz kuće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hr-HR" b="0" dirty="0">
                          <a:solidFill>
                            <a:schemeClr val="tx1"/>
                          </a:solidFill>
                        </a:rPr>
                        <a:t>Osjećat ću se korisno, produktivno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hr-HR" b="0" dirty="0">
                          <a:solidFill>
                            <a:schemeClr val="tx1"/>
                          </a:solidFill>
                        </a:rPr>
                        <a:t>Pomoći ću ljudima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hr-HR" b="0" dirty="0">
                          <a:solidFill>
                            <a:schemeClr val="tx1"/>
                          </a:solidFill>
                        </a:rPr>
                        <a:t>Dobar korak prije nego nađem plaćeni posao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hr-HR" b="0" dirty="0">
                          <a:solidFill>
                            <a:schemeClr val="tx1"/>
                          </a:solidFill>
                        </a:rPr>
                        <a:t>Učenje novih vještina?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Nedostaci volontiranja:</a:t>
                      </a:r>
                    </a:p>
                    <a:p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hr-HR" b="0" dirty="0">
                          <a:solidFill>
                            <a:schemeClr val="tx1"/>
                          </a:solidFill>
                        </a:rPr>
                        <a:t>Mogao bi biti preumoran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hr-HR" b="0" dirty="0">
                          <a:solidFill>
                            <a:schemeClr val="tx1"/>
                          </a:solidFill>
                        </a:rPr>
                        <a:t>Možda mi se neće svidjeti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hr-HR" b="0" dirty="0">
                          <a:solidFill>
                            <a:schemeClr val="tx1"/>
                          </a:solidFill>
                        </a:rPr>
                        <a:t>Pomisao na to me čini anksioznim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882335"/>
                  </a:ext>
                </a:extLst>
              </a:tr>
              <a:tr h="2642839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tx1"/>
                          </a:solidFill>
                        </a:rPr>
                        <a:t>Prednosti NEvolontiranja:</a:t>
                      </a:r>
                    </a:p>
                    <a:p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Neću biti anksiozan oko volontiranja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Mogu sačuvati energiju za druge stvari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Ne trebam se suočiti s potencijalnim neuspjehom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tx1"/>
                          </a:solidFill>
                        </a:rPr>
                        <a:t>Nedostaci NEvolotiranja:</a:t>
                      </a:r>
                    </a:p>
                    <a:p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Ne pomaže s mojom depresijom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Neću izaći iz kuće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Ne daje mi priliku da se osjećam korisno i produktivno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Ne pomaže mi u vježbi za plaćen posao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Ne poboljšava moj set vještina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93269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1FD2C-E861-EF66-1670-3A71DC13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251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168DCE-134F-4610-A6AA-88CEBE8D71D2}">
  <ds:schemaRefs>
    <ds:schemaRef ds:uri="16c05727-aa75-4e4a-9b5f-8a80a1165891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230e9df3-be65-4c73-a93b-d1236ebd677e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CABF691C-888B-4061-8A6F-D5CE84A025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DE3176-A15D-46A3-BDDB-64A0D73632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7802</TotalTime>
  <Words>1079</Words>
  <Application>Microsoft Office PowerPoint</Application>
  <PresentationFormat>Widescreen</PresentationFormat>
  <Paragraphs>185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Aptos Display</vt:lpstr>
      <vt:lpstr>Aptos Narrow</vt:lpstr>
      <vt:lpstr>Arial</vt:lpstr>
      <vt:lpstr>Calibri</vt:lpstr>
      <vt:lpstr>Söhne</vt:lpstr>
      <vt:lpstr>Office Theme</vt:lpstr>
      <vt:lpstr>Dodatne tehnike Anja Češković Kalcina</vt:lpstr>
      <vt:lpstr>TEHNIKE EMOCIONALNE REGULACIJE</vt:lpstr>
      <vt:lpstr>Promjena fokusa, uključivanje u važne aktivnosti i samoumirivanje</vt:lpstr>
      <vt:lpstr>Tehnike opuštanja </vt:lpstr>
      <vt:lpstr>UVJEŽBAVANJE VJEŠTINA</vt:lpstr>
      <vt:lpstr>PROBLEM SOLVING Problemi prilikom rješavanja problema</vt:lpstr>
      <vt:lpstr>Kada se problemi ne mogu riješiti</vt:lpstr>
      <vt:lpstr>Donošenje odluka</vt:lpstr>
      <vt:lpstr>PowerPoint Presentation</vt:lpstr>
      <vt:lpstr>Stupnjevani zadaci i analogija stepenica</vt:lpstr>
      <vt:lpstr>PowerPoint Presentation</vt:lpstr>
      <vt:lpstr>Izlaganje</vt:lpstr>
      <vt:lpstr>Izlaganje</vt:lpstr>
      <vt:lpstr>PowerPoint Presentation</vt:lpstr>
      <vt:lpstr>Igranje uloga</vt:lpstr>
      <vt:lpstr>PIE tehnika</vt:lpstr>
      <vt:lpstr>PIE  tehnika</vt:lpstr>
      <vt:lpstr>Usporedba sa samim sobom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Dodatne tehnike</dc:title>
  <dc:creator>Anja Češković Kalcina</dc:creator>
  <cp:lastModifiedBy>hubikotvr@outlook.com</cp:lastModifiedBy>
  <cp:revision>59</cp:revision>
  <cp:lastPrinted>2024-04-29T08:52:26Z</cp:lastPrinted>
  <dcterms:created xsi:type="dcterms:W3CDTF">2024-03-29T11:21:04Z</dcterms:created>
  <dcterms:modified xsi:type="dcterms:W3CDTF">2024-05-02T15:12:11Z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