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5" r:id="rId10"/>
    <p:sldId id="263" r:id="rId11"/>
    <p:sldId id="264" r:id="rId1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11.5.2024.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0AE14F-A8AE-4671-B1CF-8AFFF8164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5252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11.5.2024.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D8C49-2E7F-4B24-A545-DE23D5D58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1146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30ED5-9C9D-4473-A7DE-D855EC7216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1AEA33-B7CE-411B-9DBD-5E7501807E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13372-E771-4B89-9D79-2D6F10AE2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9B91-8DE0-47D4-B30D-5792BCB71AA3}" type="datetimeFigureOut">
              <a:rPr lang="hr-HR" smtClean="0"/>
              <a:t>09.05.2024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2512DE-A5F3-40F0-BA3B-318DB09C7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B735E-2FBA-4FCB-B557-94184B4EC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0AF32-F64E-4F56-8B43-BCE09126F6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6976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7C6DD-9294-4B6F-86DC-A4707A755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CEB80B-1C76-4F50-AE30-08812CA72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74B6E8-BC9F-4698-B61A-71964D68E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9B91-8DE0-47D4-B30D-5792BCB71AA3}" type="datetimeFigureOut">
              <a:rPr lang="hr-HR" smtClean="0"/>
              <a:t>09.05.2024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F140C-91F3-49A1-9531-CD8AFCAF4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D3A45-71E7-4D85-A501-018A1C30D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0AF32-F64E-4F56-8B43-BCE09126F6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0371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54002C-B8DD-4969-AD86-9CFD15E9FB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400F4C-F7AC-43FE-A141-C86B1B5CAE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F40875-13CC-4F8B-8254-5D98E369D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9B91-8DE0-47D4-B30D-5792BCB71AA3}" type="datetimeFigureOut">
              <a:rPr lang="hr-HR" smtClean="0"/>
              <a:t>09.05.2024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AE594C-8FDD-4A9B-81B3-311E060DE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37F326-7ACC-43A5-8C7E-FB7749BA5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0AF32-F64E-4F56-8B43-BCE09126F6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97474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44CAB-1C10-4A38-8EF5-CFD4F26D0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DB1B1-B700-4087-9171-F440DA46A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32249-48E3-41EA-A89F-B0B212CDC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9B91-8DE0-47D4-B30D-5792BCB71AA3}" type="datetimeFigureOut">
              <a:rPr lang="hr-HR" smtClean="0"/>
              <a:t>09.05.2024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FABD96-C1AA-4863-8A26-6D9EBB096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844D03-7AD8-4A17-95B2-B5BF241EE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0AF32-F64E-4F56-8B43-BCE09126F6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5342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EC004-E8C2-4441-8A50-D38FCAD85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BE1E1A-FC29-4C24-ABE6-2C4B8B673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794018-1357-4731-81EA-3135EC2FA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9B91-8DE0-47D4-B30D-5792BCB71AA3}" type="datetimeFigureOut">
              <a:rPr lang="hr-HR" smtClean="0"/>
              <a:t>09.05.2024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3B10F-2E35-458F-86C2-95024617C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EEA5AB-FDC0-455E-A65D-AFECF55DB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0AF32-F64E-4F56-8B43-BCE09126F6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30419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2CEA2-DDA0-47E9-BD72-47C5ED8CD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C47E1-2838-4B1D-9401-08EAA50CAF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84EF20-7B43-482E-9FCC-080E3A1940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3AD02D-C253-4356-A99D-DF37FDA9B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9B91-8DE0-47D4-B30D-5792BCB71AA3}" type="datetimeFigureOut">
              <a:rPr lang="hr-HR" smtClean="0"/>
              <a:t>09.05.2024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E71829-73C2-44AC-A551-1D6FEAE6F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204C11-BBF6-4CE5-B756-9F906922D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0AF32-F64E-4F56-8B43-BCE09126F6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6855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77C8A-3226-4AF3-9B23-F3275CFF1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B6ECFF-049F-4C26-94FC-32B225515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0A3725-2A33-4F4A-9BD3-128518C43A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2727D2-21D4-49F8-BD14-3FD9667824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01E3A2-BC80-48BC-83D1-F0CC0A63B9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5F34B7-47E0-445C-BDAE-02B58C8F2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9B91-8DE0-47D4-B30D-5792BCB71AA3}" type="datetimeFigureOut">
              <a:rPr lang="hr-HR" smtClean="0"/>
              <a:t>09.05.2024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C47E60-9081-4322-A050-A02B3304D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ECE8CE-8FC4-4EBD-95EB-4B51258A1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0AF32-F64E-4F56-8B43-BCE09126F6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08151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3F3D7-670C-4D74-BBFD-D7A3914BC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3D3F2C-3B4E-4A31-9036-409F233ED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9B91-8DE0-47D4-B30D-5792BCB71AA3}" type="datetimeFigureOut">
              <a:rPr lang="hr-HR" smtClean="0"/>
              <a:t>09.05.2024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953EA9-41A8-4BEF-9DDA-2622B9AD5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0AFAC5-DF49-4F43-90AF-EFF04EF24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0AF32-F64E-4F56-8B43-BCE09126F6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75605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C3D6B8-4283-4C2C-A49A-BF064AE2E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9B91-8DE0-47D4-B30D-5792BCB71AA3}" type="datetimeFigureOut">
              <a:rPr lang="hr-HR" smtClean="0"/>
              <a:t>09.05.2024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756067-976A-4696-B932-F1B2B9497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DEC628-3001-45B3-BB6F-790B0B767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0AF32-F64E-4F56-8B43-BCE09126F6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65189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09198-270A-4EE8-8983-F44C15E52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EC89A-C7E2-4F40-B0D0-68BEE3DA5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A3CC2A-DBBA-417B-99F2-83736D2B15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D55A83-D3EA-4E01-BD04-C9919CD72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9B91-8DE0-47D4-B30D-5792BCB71AA3}" type="datetimeFigureOut">
              <a:rPr lang="hr-HR" smtClean="0"/>
              <a:t>09.05.2024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B98BD3-9F5C-416F-A2CE-9A0AE5AED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9A0A21-D184-4A28-B103-B7CCD6DEB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0AF32-F64E-4F56-8B43-BCE09126F6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01919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1C06D-8D75-4C6C-B7B8-032AD3377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B47467-9BAA-4065-A4C2-1A63A4E25D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7F3690-795C-44E6-A799-1B3C3DFAA4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91B685-2122-4618-8157-2EE7D4837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9B91-8DE0-47D4-B30D-5792BCB71AA3}" type="datetimeFigureOut">
              <a:rPr lang="hr-HR" smtClean="0"/>
              <a:t>09.05.2024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DF4CF6-361D-460A-8DC2-7908E4B87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52E46E-FF9F-4D8C-A21E-CCEF3C0CD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0AF32-F64E-4F56-8B43-BCE09126F6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53851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557340-B7FC-4AE8-85C2-C1FD6570D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12F29-01EA-49D3-AF1E-A1386DB43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20F0F2-3E83-4155-89E5-77BC34F88F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B9B91-8DE0-47D4-B30D-5792BCB71AA3}" type="datetimeFigureOut">
              <a:rPr lang="hr-HR" smtClean="0"/>
              <a:t>09.05.2024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EC4CF-6CD2-45D8-94C5-18BD1DE8EC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7370A-05A5-4491-A053-2357B33659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0AF32-F64E-4F56-8B43-BCE09126F6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19805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6E06F-DA41-4A65-A144-D0A9E3C2E2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EMOCIJE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876BC3-74BC-4350-A22C-E95BD5950E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74345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6A8A7-3A8F-4791-8A8D-599763E01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/>
            </a:r>
            <a:br>
              <a:rPr lang="hr-HR" dirty="0"/>
            </a:br>
            <a:r>
              <a:rPr lang="pt-BR" dirty="0"/>
              <a:t>TESTIRANJE UVJERENJA O NEGATIVNIM EMOCIJAMA</a:t>
            </a:r>
            <a:br>
              <a:rPr lang="pt-BR" dirty="0"/>
            </a:b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EA9D0-BD11-4510-ABF4-19D3FB0D4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Kada klijenti imaju </a:t>
            </a:r>
            <a:r>
              <a:rPr lang="hr-HR" dirty="0" err="1"/>
              <a:t>disfunkcionalne</a:t>
            </a:r>
            <a:r>
              <a:rPr lang="hr-HR" dirty="0"/>
              <a:t> </a:t>
            </a:r>
            <a:r>
              <a:rPr lang="hr-HR" dirty="0" err="1"/>
              <a:t>kognicije</a:t>
            </a:r>
            <a:r>
              <a:rPr lang="hr-HR" dirty="0"/>
              <a:t> o doživljavanju negativnih emocija, slabo napreduju u tretmanu.</a:t>
            </a:r>
          </a:p>
          <a:p>
            <a:r>
              <a:rPr lang="hr-HR" dirty="0"/>
              <a:t>U tim slučajevima koriste se standardne tehnike kognitivnog restrukturiranja.</a:t>
            </a:r>
          </a:p>
          <a:p>
            <a:r>
              <a:rPr lang="hr-HR" dirty="0"/>
              <a:t>Osobito je učinkovit bihevioralni eksperiment primjenom </a:t>
            </a:r>
            <a:r>
              <a:rPr lang="hr-HR" dirty="0" err="1"/>
              <a:t>mindfulnessa</a:t>
            </a:r>
            <a:r>
              <a:rPr lang="hr-HR" dirty="0"/>
              <a:t>.</a:t>
            </a:r>
            <a:endParaRPr lang="hr-HR" b="1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84358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4A79C-93EF-4ECD-B3AE-466D98DB3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/>
            </a:r>
            <a:br>
              <a:rPr lang="hr-HR" dirty="0"/>
            </a:br>
            <a:r>
              <a:rPr lang="hr-HR" dirty="0"/>
              <a:t>TEHNIKE REGULACIJE EMOCIJA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59575-0267-4355-B2C9-0C1192BD7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Rješavanje problema</a:t>
            </a:r>
          </a:p>
          <a:p>
            <a:r>
              <a:rPr lang="pt-BR" dirty="0"/>
              <a:t>Procjena negativnih misli i reagiranje na njih</a:t>
            </a:r>
          </a:p>
          <a:p>
            <a:r>
              <a:rPr lang="hr-HR" dirty="0"/>
              <a:t>Uključivanje u društvene i produktivne aktivnosti koje donose zadovoljstvo</a:t>
            </a:r>
          </a:p>
          <a:p>
            <a:r>
              <a:rPr lang="hr-HR" dirty="0"/>
              <a:t>Fizička aktivnost</a:t>
            </a:r>
          </a:p>
          <a:p>
            <a:r>
              <a:rPr lang="hr-HR" dirty="0"/>
              <a:t>Prihvaćanje negativnih emocija bez prosuđivanja</a:t>
            </a:r>
          </a:p>
          <a:p>
            <a:r>
              <a:rPr lang="hr-HR" dirty="0"/>
              <a:t>Primjena </a:t>
            </a:r>
            <a:r>
              <a:rPr lang="hr-HR" dirty="0" err="1"/>
              <a:t>mindfulnessa</a:t>
            </a:r>
            <a:r>
              <a:rPr lang="hr-HR" dirty="0"/>
              <a:t> (za odvajanje od uznemirujućih misli)</a:t>
            </a:r>
          </a:p>
          <a:p>
            <a:r>
              <a:rPr lang="hr-HR" dirty="0"/>
              <a:t>Opuštanje, vođeno zamišljanje i vježbe disanja</a:t>
            </a:r>
          </a:p>
          <a:p>
            <a:r>
              <a:rPr lang="hr-HR" dirty="0"/>
              <a:t>Smirujuće aktivnosti: šetnja prirodom, kupka, grljenje s dragom osobom ili ljubimcem, slušanje smirujuće glazbe)</a:t>
            </a:r>
          </a:p>
          <a:p>
            <a:r>
              <a:rPr lang="hr-HR" dirty="0"/>
              <a:t>Usredotočenost na vlastite snage, pozitivne kvalitete i priznavanje zasluga samome sebi.</a:t>
            </a:r>
            <a:endParaRPr lang="hr-HR" b="1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83584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76C4F-125F-4E11-8BE1-9F6CDECC2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UVOD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21A88-89E1-4BB3-AC89-BEC950F3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Emocije su u KBT-u od ključne važnosti. Jer u konačnici glavni cilj tretmana i jest pomoći klijentima da se osjećaju bolje, primarno smanjivanjem negativnih i pojačavanjem pozitivnih emocija.</a:t>
            </a:r>
          </a:p>
          <a:p>
            <a:r>
              <a:rPr lang="hr-HR" dirty="0"/>
              <a:t>No i negativne emocije imaju svoju pozitivnu funkciju. Primjerice, one mogu </a:t>
            </a:r>
            <a:r>
              <a:rPr lang="hr-HR" dirty="0" err="1"/>
              <a:t>energizirati</a:t>
            </a:r>
            <a:r>
              <a:rPr lang="hr-HR" dirty="0"/>
              <a:t> klijenta da krene u smjeru pozitivnih promjena.</a:t>
            </a:r>
          </a:p>
          <a:p>
            <a:r>
              <a:rPr lang="hr-HR" dirty="0"/>
              <a:t>Tuga može biti indikator da u životu klijenta nedostaje nešto što nije osvijestio. Krivnja se često pojavljuje jer osoba ne ostvaruje svoj životni poziv pa se može iskoristiti kao </a:t>
            </a:r>
            <a:r>
              <a:rPr lang="hr-HR" dirty="0" err="1"/>
              <a:t>motivator</a:t>
            </a:r>
            <a:r>
              <a:rPr lang="hr-HR" dirty="0"/>
              <a:t> da ostvari ono što joj je doista važno (</a:t>
            </a:r>
            <a:r>
              <a:rPr lang="hr-HR" dirty="0" err="1"/>
              <a:t>samoaktualizira</a:t>
            </a:r>
            <a:r>
              <a:rPr lang="hr-HR" dirty="0"/>
              <a:t> se). Umjerene razine anksioznosti (koje ne paraliziraju) pružaju energiju za nošenje s izazovima. Ljutnja pomaže kada treba učiniti "pravu stvar bez obzira na sve" (prava stvar = ona koja je sukladna vrijednostima osobe).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16093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B63B2-D4A3-4C46-AA58-189B831DD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r-HR" dirty="0"/>
              <a:t/>
            </a:r>
            <a:br>
              <a:rPr lang="hr-HR" dirty="0"/>
            </a:br>
            <a:r>
              <a:rPr lang="hr-HR" dirty="0"/>
              <a:t>POBUĐIVANJE I UTVRĐIVANJE POZITIVNIH EMOCIJA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E6751-92A9-4605-965A-7431C95EB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53738"/>
          </a:xfrm>
        </p:spPr>
        <p:txBody>
          <a:bodyPr>
            <a:normAutofit lnSpcReduction="10000"/>
          </a:bodyPr>
          <a:lstStyle/>
          <a:p>
            <a:r>
              <a:rPr lang="hr-HR" dirty="0"/>
              <a:t>Negativne emocije smanjuju raspon pažnje i uzrokuju pobuđenost autonomnog živčanog sustava. </a:t>
            </a:r>
            <a:endParaRPr lang="hr-HR" b="1" dirty="0"/>
          </a:p>
          <a:p>
            <a:r>
              <a:rPr lang="pl-PL" dirty="0"/>
              <a:t>Pozitivne emocije korisne su u terapijskom kontekstu jer</a:t>
            </a:r>
          </a:p>
          <a:p>
            <a:pPr lvl="1"/>
            <a:r>
              <a:rPr lang="hr-HR" dirty="0"/>
              <a:t>Potiču osjećaj blagostanja (psihološki i fiziološki)</a:t>
            </a:r>
            <a:endParaRPr lang="hr-HR" b="1" dirty="0"/>
          </a:p>
          <a:p>
            <a:pPr lvl="1"/>
            <a:r>
              <a:rPr lang="hr-HR" dirty="0"/>
              <a:t>Potiču osjećaj osobe da se može suprotstaviti životnim "burama i olujama"</a:t>
            </a:r>
            <a:endParaRPr lang="hr-HR" b="1" dirty="0"/>
          </a:p>
          <a:p>
            <a:pPr lvl="1"/>
            <a:r>
              <a:rPr lang="hr-HR" dirty="0"/>
              <a:t>To je važno tijekom tretmana, kao i nakon njegovog završetka. </a:t>
            </a:r>
          </a:p>
          <a:p>
            <a:pPr lvl="1"/>
            <a:r>
              <a:rPr lang="hr-HR" dirty="0"/>
              <a:t>Šire raspon pažnje, poboljšavaju </a:t>
            </a:r>
            <a:r>
              <a:rPr lang="hr-HR" dirty="0" err="1"/>
              <a:t>kogniciju</a:t>
            </a:r>
            <a:r>
              <a:rPr lang="hr-HR" dirty="0"/>
              <a:t> i bihevioralne tendencije te smanjuju pobuđenost. </a:t>
            </a:r>
          </a:p>
          <a:p>
            <a:pPr lvl="1"/>
            <a:r>
              <a:rPr lang="hr-HR" dirty="0"/>
              <a:t>Prisjećanje pozitivnih uspomena i toga kako su se nosili s prošlim teškoćama omogućuje klijentima da se bolje nose sa sadašnjošću.</a:t>
            </a:r>
          </a:p>
          <a:p>
            <a:pPr marL="457200" lvl="1" indent="0">
              <a:buNone/>
            </a:pPr>
            <a:endParaRPr lang="hr-HR" dirty="0"/>
          </a:p>
          <a:p>
            <a:pPr lvl="1"/>
            <a:endParaRPr lang="hr-HR" b="1" dirty="0"/>
          </a:p>
          <a:p>
            <a:pPr marL="457200" lvl="1" indent="0">
              <a:buNone/>
            </a:pP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2488226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15F0E-68B3-4D76-B11E-51A569090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165"/>
            <a:ext cx="10515600" cy="1557523"/>
          </a:xfrm>
        </p:spPr>
        <p:txBody>
          <a:bodyPr>
            <a:normAutofit fontScale="90000"/>
          </a:bodyPr>
          <a:lstStyle/>
          <a:p>
            <a:r>
              <a:rPr lang="hr-HR" dirty="0"/>
              <a:t/>
            </a:r>
            <a:br>
              <a:rPr lang="hr-HR" dirty="0"/>
            </a:br>
            <a:r>
              <a:rPr lang="hr-HR" dirty="0"/>
              <a:t>Neki od načina na koje pobuđujemo i pojačavamo pozitivne emocije klijenata tijekom sesije i u ostatku tjedna: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85BC1-320F-4C1F-B6D1-56FE96CC0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Raspravljanje o njihovim interesima, pozitivnim događajima tijekom tjedna, pozitivnim uspomenama.</a:t>
            </a:r>
            <a:endParaRPr lang="hr-HR" b="1" dirty="0"/>
          </a:p>
          <a:p>
            <a:r>
              <a:rPr lang="hr-HR" dirty="0"/>
              <a:t>Izrada "akcijskih planova" čiji je cilj pojačavanje pozitivnih emocija, primjerice uključivanjem u društvene, smislene i produktivne aktivnosti koje donose zadovoljstvo i priznavanje zasluga samima sebi.</a:t>
            </a:r>
            <a:endParaRPr lang="hr-HR" b="1" dirty="0"/>
          </a:p>
          <a:p>
            <a:r>
              <a:rPr lang="hr-HR" dirty="0"/>
              <a:t>Pomaganje klijentima da donesu prilagođene zaključke (pouke) o svojim iskustvima.</a:t>
            </a:r>
          </a:p>
          <a:p>
            <a:pPr lvl="1"/>
            <a:r>
              <a:rPr lang="hr-HR" dirty="0"/>
              <a:t>Npr., "Što vam ovo iskustvo poručuje?"</a:t>
            </a:r>
            <a:endParaRPr lang="hr-HR" b="1" dirty="0"/>
          </a:p>
          <a:p>
            <a:pPr lvl="1"/>
            <a:r>
              <a:rPr lang="it-IT" dirty="0"/>
              <a:t>"</a:t>
            </a:r>
            <a:r>
              <a:rPr lang="it-IT" dirty="0" err="1"/>
              <a:t>Što</a:t>
            </a:r>
            <a:r>
              <a:rPr lang="it-IT" dirty="0"/>
              <a:t> </a:t>
            </a:r>
            <a:r>
              <a:rPr lang="it-IT" dirty="0" err="1"/>
              <a:t>govori</a:t>
            </a:r>
            <a:r>
              <a:rPr lang="it-IT" dirty="0"/>
              <a:t> o </a:t>
            </a:r>
            <a:r>
              <a:rPr lang="it-IT" dirty="0" err="1"/>
              <a:t>vama</a:t>
            </a:r>
            <a:r>
              <a:rPr lang="it-IT" dirty="0"/>
              <a:t> to </a:t>
            </a:r>
            <a:r>
              <a:rPr lang="it-IT" dirty="0" err="1"/>
              <a:t>što</a:t>
            </a:r>
            <a:r>
              <a:rPr lang="it-IT" dirty="0"/>
              <a:t> ste [</a:t>
            </a:r>
            <a:r>
              <a:rPr lang="it-IT" dirty="0" err="1"/>
              <a:t>rekli</a:t>
            </a:r>
            <a:r>
              <a:rPr lang="it-IT" dirty="0"/>
              <a:t>, </a:t>
            </a:r>
            <a:r>
              <a:rPr lang="it-IT" dirty="0" err="1"/>
              <a:t>učinili</a:t>
            </a:r>
            <a:r>
              <a:rPr lang="it-IT" dirty="0"/>
              <a:t>...]„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28665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D8EE6-3603-4633-9867-6922E77FE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Popis pozitivnih emocija kao pomoć klijentu pri njihovom označavanju/prepoznavanju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8C0F0-2CB9-44B7-90B3-B0041984DD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Prihvaćen, pustolovan, osjećajan, privržen, ugodan, zadivljen, veseo, zahvalan, dobronamjeran, odvažan, odvažan, srčan, smiren, usredotočen, srdačan, samopouzdan, zadovoljan, kreativan, radoznao, oduševljen, ushićen, dinamičan, željan, osnažen, </a:t>
            </a:r>
            <a:r>
              <a:rPr lang="hr-HR" dirty="0" err="1"/>
              <a:t>energiziran</a:t>
            </a:r>
            <a:r>
              <a:rPr lang="hr-HR" dirty="0"/>
              <a:t>, entuzijastičan, uzbuđen, sretan, slobodan, prijateljski, ispunjen, velikodušan, zahvalan, sretan, pun nade, inspiriran, inteligentan, zainteresiran, pun ljubavi, motiviran, otvoren, optimističan, strastven, miran, zaigran, ugodno iznenađen, ponosan, otporan, uvažen, pun poštovanja, siguran, smiren, stimuliran, podržan, mudar, vitalan</a:t>
            </a:r>
          </a:p>
        </p:txBody>
      </p:sp>
    </p:spTree>
    <p:extLst>
      <p:ext uri="{BB962C8B-B14F-4D97-AF65-F5344CB8AC3E}">
        <p14:creationId xmlns:p14="http://schemas.microsoft.com/office/powerpoint/2010/main" val="2841678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87C48-282D-4F88-ABC6-09BD3D8E4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/>
            </a:r>
            <a:br>
              <a:rPr lang="hr-HR" dirty="0"/>
            </a:br>
            <a:r>
              <a:rPr lang="hr-HR" dirty="0"/>
              <a:t>OCJENJIVANJE INTENZITETA EMOCIJA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A4175-35A3-46D4-AB07-20BB3250E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Ponekad od klijenta tražimo ne samo da identificira, nego i kvantificira svoje emocije kako bismo mogli pratiti tijek terapeutskog </a:t>
            </a:r>
            <a:r>
              <a:rPr lang="hr-HR" dirty="0" err="1"/>
              <a:t>trebmana</a:t>
            </a:r>
            <a:r>
              <a:rPr lang="hr-HR" dirty="0"/>
              <a:t> i odrediti jesu li potrebne dodatne intervencije te kako ne bismo prerano prešli na dugu </a:t>
            </a:r>
            <a:r>
              <a:rPr lang="hr-HR" dirty="0" err="1"/>
              <a:t>kogniciju</a:t>
            </a:r>
            <a:r>
              <a:rPr lang="hr-HR" dirty="0"/>
              <a:t> ili problem ili se predugo zadržavali na postojećima.</a:t>
            </a:r>
            <a:endParaRPr lang="hr-HR" b="1" dirty="0"/>
          </a:p>
          <a:p>
            <a:r>
              <a:rPr lang="hr-HR" dirty="0"/>
              <a:t>Također omogućuje procjenu treba li se nekim problemom uopće baviti.</a:t>
            </a:r>
            <a:endParaRPr lang="hr-HR" b="1" dirty="0"/>
          </a:p>
          <a:p>
            <a:r>
              <a:rPr lang="hr-HR" dirty="0"/>
              <a:t>Skala od 1 - 10</a:t>
            </a:r>
            <a:endParaRPr lang="hr-HR" b="1" dirty="0"/>
          </a:p>
          <a:p>
            <a:r>
              <a:rPr lang="hr-HR" dirty="0"/>
              <a:t>Verbalno: „osjećate li tu emociju kao blagu, umjerenu ili intenzivnu”</a:t>
            </a:r>
          </a:p>
          <a:p>
            <a:r>
              <a:rPr lang="hr-HR" dirty="0"/>
              <a:t>Grafički prikaz skale</a:t>
            </a:r>
            <a:endParaRPr lang="hr-HR" b="1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08670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BAF65-29BC-49D7-8DBB-C4A84165D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/>
            </a:r>
            <a:br>
              <a:rPr lang="hr-HR" dirty="0"/>
            </a:br>
            <a:r>
              <a:rPr lang="hr-HR" dirty="0"/>
              <a:t>RAZLIKOVANJE AUTOMATSKIH MISLI OD EMOCIJA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564E1-BF2F-460C-AE51-E6A0D77C3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 početku tretmana mnogi klijenti ne razumiju razliku između svojih misli i emocija. Stoga ih neprestano navodimo da svoja iskustva promatraju kroz kognitivni model. Postavljamo pitanja kako bismo izneseni materijal organizirali u kategorije kognitivnog modela: situacija, automatska misao, reakcija (emocija, ponašanje i fiziološka reakcija).</a:t>
            </a:r>
            <a:endParaRPr lang="hr-HR" b="1" dirty="0"/>
          </a:p>
          <a:p>
            <a:r>
              <a:rPr lang="hr-HR" dirty="0"/>
              <a:t>Negativne emocije ne želimo ukloniti jer one imaju važnu funkciju kao i fizička bol.</a:t>
            </a:r>
            <a:endParaRPr lang="hr-HR" b="1" dirty="0"/>
          </a:p>
          <a:p>
            <a:r>
              <a:rPr lang="hr-HR" dirty="0"/>
              <a:t>No želimo smanjiti </a:t>
            </a:r>
            <a:r>
              <a:rPr lang="hr-HR" i="1" dirty="0"/>
              <a:t>prekomjerne </a:t>
            </a:r>
            <a:r>
              <a:rPr lang="hr-HR" dirty="0"/>
              <a:t>negativne emocije.</a:t>
            </a:r>
            <a:endParaRPr lang="hr-HR" b="1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00457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FCC41-F255-4D53-A67D-87954B8F3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/>
            </a:r>
            <a:br>
              <a:rPr lang="hr-HR" dirty="0"/>
            </a:br>
            <a:r>
              <a:rPr lang="hr-HR" dirty="0"/>
              <a:t>POJAČAVANJE NEGATIVNIH EMOCIJA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1A913-C5C9-4D82-A513-6C4FEFB41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Za olakšavanje klijentu pristupa njegovim </a:t>
            </a:r>
            <a:r>
              <a:rPr lang="hr-HR" dirty="0" err="1"/>
              <a:t>kognicijama</a:t>
            </a:r>
            <a:endParaRPr lang="hr-HR" b="1" dirty="0"/>
          </a:p>
          <a:p>
            <a:r>
              <a:rPr lang="pl-PL" dirty="0"/>
              <a:t>Za promjenu tih kognicija na emocionalnoj razini</a:t>
            </a:r>
            <a:endParaRPr lang="pl-PL" b="1" dirty="0"/>
          </a:p>
          <a:p>
            <a:r>
              <a:rPr lang="hr-HR" dirty="0"/>
              <a:t>Klijent uči da emocije nisu opasne, da ih se može kontrolirati i tolerirati</a:t>
            </a:r>
            <a:endParaRPr lang="hr-HR" b="1" dirty="0"/>
          </a:p>
          <a:p>
            <a:r>
              <a:rPr lang="hr-HR" dirty="0"/>
              <a:t>Istraživanje nedostataka ili posljedica nekih neprilagođenih ponašanja klijenta</a:t>
            </a:r>
            <a:endParaRPr lang="hr-HR" b="1" dirty="0"/>
          </a:p>
          <a:p>
            <a:r>
              <a:rPr lang="hr-HR" dirty="0"/>
              <a:t>Koriste se vizualizacija, izlaganje ili fokusiranje na somatske senzacije</a:t>
            </a:r>
            <a:endParaRPr lang="hr-HR" b="1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59389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410AB-01E5-4086-BD06-8276CDE77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Popis negativnih emocija kao pomoć klijentu pri njihovom označavanju/prepoznavanju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8A0E2-D741-4F10-9C4D-350E3BB7B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2258"/>
            <a:ext cx="10515600" cy="4351338"/>
          </a:xfrm>
        </p:spPr>
        <p:txBody>
          <a:bodyPr/>
          <a:lstStyle/>
          <a:p>
            <a:r>
              <a:rPr lang="hr-HR" dirty="0"/>
              <a:t>Tužan, potišten, usamljen, nesretan, deprimiran, uplašen, prestrašen, anksiozan, zabrinut, napet, sumnjičav, nesiguran, </a:t>
            </a:r>
            <a:r>
              <a:rPr lang="hr-HR" dirty="0" err="1"/>
              <a:t>uspaničaren</a:t>
            </a:r>
            <a:r>
              <a:rPr lang="hr-HR" dirty="0"/>
              <a:t>, ljut, bijesan, iritiran, frustriran, neshvaćen, uvrijeđen, posramljen, ponižen, razočaran, obeshrabren, očajan, ljubomoran, zavidan, kriv (osjećaj krivice), povrijeđen, sumnjičav</a:t>
            </a:r>
          </a:p>
        </p:txBody>
      </p:sp>
    </p:spTree>
    <p:extLst>
      <p:ext uri="{BB962C8B-B14F-4D97-AF65-F5344CB8AC3E}">
        <p14:creationId xmlns:p14="http://schemas.microsoft.com/office/powerpoint/2010/main" val="2427607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2303</TotalTime>
  <Words>799</Words>
  <Application>Microsoft Office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EMOCIJE</vt:lpstr>
      <vt:lpstr>UVOD</vt:lpstr>
      <vt:lpstr> POBUĐIVANJE I UTVRĐIVANJE POZITIVNIH EMOCIJA </vt:lpstr>
      <vt:lpstr> Neki od načina na koje pobuđujemo i pojačavamo pozitivne emocije klijenata tijekom sesije i u ostatku tjedna: </vt:lpstr>
      <vt:lpstr>Popis pozitivnih emocija kao pomoć klijentu pri njihovom označavanju/prepoznavanju</vt:lpstr>
      <vt:lpstr> OCJENJIVANJE INTENZITETA EMOCIJA </vt:lpstr>
      <vt:lpstr> RAZLIKOVANJE AUTOMATSKIH MISLI OD EMOCIJA </vt:lpstr>
      <vt:lpstr> POJAČAVANJE NEGATIVNIH EMOCIJA </vt:lpstr>
      <vt:lpstr>Popis negativnih emocija kao pomoć klijentu pri njihovom označavanju/prepoznavanju</vt:lpstr>
      <vt:lpstr> TESTIRANJE UVJERENJA O NEGATIVNIM EMOCIJAMA </vt:lpstr>
      <vt:lpstr> TEHNIKE REGULACIJE EMOCIJA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EMOCIJE</dc:title>
  <dc:creator>Psychonaut</dc:creator>
  <cp:lastModifiedBy>hubikotvr@outlook.com</cp:lastModifiedBy>
  <cp:revision>12</cp:revision>
  <cp:lastPrinted>2024-05-09T15:37:51Z</cp:lastPrinted>
  <dcterms:created xsi:type="dcterms:W3CDTF">2024-05-07T23:57:41Z</dcterms:created>
  <dcterms:modified xsi:type="dcterms:W3CDTF">2024-05-09T15:42:36Z</dcterms:modified>
</cp:coreProperties>
</file>