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embeddedFontLst>
    <p:embeddedFont>
      <p:font typeface="Century Schoolbook" panose="02040604050505020304" pitchFamily="18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hD6801tGqGXHjL56wt2T2yubre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slovni slajd" type="title">
  <p:cSld name="TITLE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>
                <a:solidFill>
                  <a:schemeClr val="dk2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224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 rot="5400000">
            <a:off x="7764621" y="117409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 rot="5400000">
            <a:off x="7077269" y="4181669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FE1A8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7" name="Google Shape;27;p23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ECCA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8" name="Google Shape;28;p23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ECCA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9" name="Google Shape;29;p23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F5E6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30" name="Google Shape;30;p23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1A8">
                <a:alpha val="7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23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F5E6">
                <a:alpha val="8274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" name="Google Shape;32;p23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1A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" name="Google Shape;33;p23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FE1A8">
                <a:alpha val="8196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" name="Google Shape;34;p23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FFE1A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" name="Google Shape;35;p23"/>
          <p:cNvCxnSpPr/>
          <p:nvPr/>
        </p:nvCxnSpPr>
        <p:spPr>
          <a:xfrm>
            <a:off x="9113856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FE1A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23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FE1A8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7" name="Google Shape;37;p23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8" name="Google Shape;38;p23"/>
          <p:cNvSpPr/>
          <p:nvPr/>
        </p:nvSpPr>
        <p:spPr>
          <a:xfrm>
            <a:off x="1309632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9" name="Google Shape;39;p23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0" name="Google Shape;40;p23"/>
          <p:cNvSpPr/>
          <p:nvPr/>
        </p:nvSpPr>
        <p:spPr>
          <a:xfrm>
            <a:off x="1664208" y="5788152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1" name="Google Shape;41;p23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2" name="Google Shape;42;p23"/>
          <p:cNvSpPr txBox="1">
            <a:spLocks noGrp="1"/>
          </p:cNvSpPr>
          <p:nvPr>
            <p:ph type="sldNum" idx="12"/>
          </p:nvPr>
        </p:nvSpPr>
        <p:spPr>
          <a:xfrm>
            <a:off x="1325544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body" idx="1"/>
          </p:nvPr>
        </p:nvSpPr>
        <p:spPr>
          <a:xfrm rot="5400000">
            <a:off x="1754124" y="303276"/>
            <a:ext cx="4873752" cy="7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3"/>
          <p:cNvSpPr txBox="1">
            <a:spLocks noGrp="1"/>
          </p:cNvSpPr>
          <p:nvPr>
            <p:ph type="title"/>
          </p:nvPr>
        </p:nvSpPr>
        <p:spPr>
          <a:xfrm rot="5400000">
            <a:off x="4541838" y="2362202"/>
            <a:ext cx="5851525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aglavlje odjeljka" type="secHead">
  <p:cSld name="SECTION_HEADER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Schoolbook"/>
              <a:buNone/>
              <a:defRPr sz="3000" b="1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52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dt" idx="10"/>
          </p:nvPr>
        </p:nvSpPr>
        <p:spPr>
          <a:xfrm rot="5400000">
            <a:off x="7763256" y="1170432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ftr" idx="11"/>
          </p:nvPr>
        </p:nvSpPr>
        <p:spPr>
          <a:xfrm rot="5400000">
            <a:off x="7077456" y="4178808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FE1A8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5" name="Google Shape;55;p25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ECCA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6" name="Google Shape;56;p25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ECCA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7" name="Google Shape;57;p25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F5E6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58" name="Google Shape;58;p25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1A8">
                <a:alpha val="7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" name="Google Shape;59;p25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F5E6">
                <a:alpha val="8274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" name="Google Shape;60;p25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1A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" name="Google Shape;61;p25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FE1A8">
                <a:alpha val="8196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25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FFE1A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25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FE1A8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4" name="Google Shape;64;p25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5" name="Google Shape;65;p25"/>
          <p:cNvSpPr/>
          <p:nvPr/>
        </p:nvSpPr>
        <p:spPr>
          <a:xfrm>
            <a:off x="1324704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6" name="Google Shape;66;p25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7" name="Google Shape;67;p25"/>
          <p:cNvSpPr/>
          <p:nvPr/>
        </p:nvSpPr>
        <p:spPr>
          <a:xfrm>
            <a:off x="1664208" y="5791200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8" name="Google Shape;68;p25"/>
          <p:cNvSpPr/>
          <p:nvPr/>
        </p:nvSpPr>
        <p:spPr>
          <a:xfrm>
            <a:off x="1879040" y="4479888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69" name="Google Shape;69;p25"/>
          <p:cNvCxnSpPr/>
          <p:nvPr/>
        </p:nvCxnSpPr>
        <p:spPr>
          <a:xfrm>
            <a:off x="9097944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FE1A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" name="Google Shape;70;p25"/>
          <p:cNvSpPr txBox="1">
            <a:spLocks noGrp="1"/>
          </p:cNvSpPr>
          <p:nvPr>
            <p:ph type="sldNum" idx="12"/>
          </p:nvPr>
        </p:nvSpPr>
        <p:spPr>
          <a:xfrm>
            <a:off x="1340616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body" idx="2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body" idx="1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body" idx="2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>
            <a:spLocks noGrp="1"/>
          </p:cNvSpPr>
          <p:nvPr>
            <p:ph type="body" idx="3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>
            <a:spLocks noGrp="1"/>
          </p:cNvSpPr>
          <p:nvPr>
            <p:ph type="body" idx="4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9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adržaj s opisom" type="objTx">
  <p:cSld name="OBJECT_WITH_CAPTION_TEXT"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Google Shape;97;p30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FE1A8">
                <a:alpha val="9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" name="Google Shape;98;p30"/>
          <p:cNvSpPr txBox="1"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sz="2000" b="1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body" idx="1"/>
          </p:nvPr>
        </p:nvSpPr>
        <p:spPr>
          <a:xfrm>
            <a:off x="6812280" y="274320"/>
            <a:ext cx="1527048" cy="498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84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612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0" name="Google Shape;100;p30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FE1A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" name="Google Shape;101;p30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2" name="Google Shape;102;p30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Google Shape;103;p30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FE1A8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04" name="Google Shape;104;p30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30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6" name="Google Shape;106;p30"/>
          <p:cNvSpPr txBox="1">
            <a:spLocks noGrp="1"/>
          </p:cNvSpPr>
          <p:nvPr>
            <p:ph type="body" idx="2"/>
          </p:nvPr>
        </p:nvSpPr>
        <p:spPr>
          <a:xfrm>
            <a:off x="304800" y="274320"/>
            <a:ext cx="5638800" cy="632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30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0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109" name="Google Shape;109;p30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ka s opisom" type="picTx">
  <p:cSld name="PICTURE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Google Shape;111;p31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FE1A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3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13" name="Google Shape;113;p31"/>
          <p:cNvSpPr txBox="1"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5" name="Google Shape;115;p31"/>
          <p:cNvSpPr txBox="1">
            <a:spLocks noGrp="1"/>
          </p:cNvSpPr>
          <p:nvPr>
            <p:ph type="body" idx="1"/>
          </p:nvPr>
        </p:nvSpPr>
        <p:spPr>
          <a:xfrm>
            <a:off x="6765798" y="264795"/>
            <a:ext cx="1524000" cy="495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SzPts val="840"/>
              <a:buFont typeface="Century Schoolbook"/>
              <a:buNone/>
              <a:defRPr sz="1200"/>
            </a:lvl1pPr>
            <a:lvl2pPr marL="914400" lvl="1" indent="-289560" algn="l">
              <a:spcBef>
                <a:spcPts val="400"/>
              </a:spcBef>
              <a:spcAft>
                <a:spcPts val="0"/>
              </a:spcAft>
              <a:buSzPts val="960"/>
              <a:buChar char="⚫"/>
              <a:defRPr sz="1200"/>
            </a:lvl2pPr>
            <a:lvl3pPr marL="1371600" lvl="2" indent="-266700" algn="l">
              <a:spcBef>
                <a:spcPts val="200"/>
              </a:spcBef>
              <a:spcAft>
                <a:spcPts val="0"/>
              </a:spcAft>
              <a:buSzPts val="600"/>
              <a:buChar char="🞆"/>
              <a:defRPr sz="1000"/>
            </a:lvl3pPr>
            <a:lvl4pPr marL="1828800" lvl="3" indent="-262889" algn="l">
              <a:spcBef>
                <a:spcPts val="180"/>
              </a:spcBef>
              <a:spcAft>
                <a:spcPts val="0"/>
              </a:spcAft>
              <a:buSzPts val="540"/>
              <a:buChar char="🞆"/>
              <a:defRPr sz="900"/>
            </a:lvl4pPr>
            <a:lvl5pPr marL="2286000" lvl="4" indent="-267461" algn="l">
              <a:spcBef>
                <a:spcPts val="180"/>
              </a:spcBef>
              <a:spcAft>
                <a:spcPts val="0"/>
              </a:spcAft>
              <a:buSzPts val="612"/>
              <a:buChar char="⚫"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6" name="Google Shape;116;p31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" name="Google Shape;117;p3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FE1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18" name="Google Shape;118;p31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9" name="Google Shape;119;p31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FE1A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0" name="Google Shape;120;p31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31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123" name="Google Shape;123;p31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2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FE1A8">
                <a:alpha val="9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DFB107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FE1A8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FBC7A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FE1A8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FB107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cxnSp>
        <p:nvCxnSpPr>
          <p:cNvPr id="15" name="Google Shape;15;p22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FE1A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16;p22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22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FE1A8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8" name="Google Shape;18;p22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2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"/>
          <p:cNvSpPr txBox="1">
            <a:spLocks noGrp="1"/>
          </p:cNvSpPr>
          <p:nvPr>
            <p:ph type="ctrTitle"/>
          </p:nvPr>
        </p:nvSpPr>
        <p:spPr>
          <a:xfrm>
            <a:off x="2195736" y="-27157"/>
            <a:ext cx="7776864" cy="244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hr-HR"/>
              <a:t>Komunikacija u partnerskim odnosima</a:t>
            </a:r>
            <a:endParaRPr/>
          </a:p>
        </p:txBody>
      </p:sp>
      <p:sp>
        <p:nvSpPr>
          <p:cNvPr id="141" name="Google Shape;141;p1"/>
          <p:cNvSpPr txBox="1"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69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hr-HR"/>
              <a:t>											Karla Babić</a:t>
            </a:r>
            <a:endParaRPr/>
          </a:p>
        </p:txBody>
      </p:sp>
      <p:sp>
        <p:nvSpPr>
          <p:cNvPr id="142" name="Google Shape;142;p1"/>
          <p:cNvSpPr txBox="1"/>
          <p:nvPr/>
        </p:nvSpPr>
        <p:spPr>
          <a:xfrm>
            <a:off x="5940152" y="5632349"/>
            <a:ext cx="201622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Praktikum II</a:t>
            </a:r>
            <a:endParaRPr sz="16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43" name="Google Shape;143;p1" descr="Do men and women communicate differently? - Psychology Myths"/>
          <p:cNvPicPr preferRelativeResize="0"/>
          <p:nvPr/>
        </p:nvPicPr>
        <p:blipFill rotWithShape="1">
          <a:blip r:embed="rId3">
            <a:alphaModFix/>
          </a:blip>
          <a:srcRect l="19667" r="12250"/>
          <a:stretch/>
        </p:blipFill>
        <p:spPr>
          <a:xfrm>
            <a:off x="3563888" y="3120982"/>
            <a:ext cx="3240361" cy="1285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hr-HR" b="1"/>
              <a:t>Postavljanje pitanja</a:t>
            </a:r>
            <a:endParaRPr b="1"/>
          </a:p>
        </p:txBody>
      </p:sp>
      <p:sp>
        <p:nvSpPr>
          <p:cNvPr id="202" name="Google Shape;202;p10"/>
          <p:cNvSpPr txBox="1">
            <a:spLocks noGrp="1"/>
          </p:cNvSpPr>
          <p:nvPr>
            <p:ph type="body" idx="1"/>
          </p:nvPr>
        </p:nvSpPr>
        <p:spPr>
          <a:xfrm>
            <a:off x="467544" y="1196752"/>
            <a:ext cx="7848872" cy="518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74320" lvl="0" indent="-266319" algn="l" rtl="0">
              <a:spcBef>
                <a:spcPts val="0"/>
              </a:spcBef>
              <a:spcAft>
                <a:spcPts val="0"/>
              </a:spcAft>
              <a:buSzPct val="70000"/>
              <a:buChar char="●"/>
            </a:pPr>
            <a:r>
              <a:rPr lang="hr-HR"/>
              <a:t>Problem – ako osoba doživi kao napad na vlastite kompetencije, namjere ili iskrenost</a:t>
            </a:r>
            <a:endParaRPr/>
          </a:p>
          <a:p>
            <a:pPr marL="274320" lvl="0" indent="-266319" algn="l" rtl="0">
              <a:spcBef>
                <a:spcPts val="600"/>
              </a:spcBef>
              <a:spcAft>
                <a:spcPts val="0"/>
              </a:spcAft>
              <a:buSzPct val="70000"/>
              <a:buChar char="●"/>
            </a:pPr>
            <a:r>
              <a:rPr lang="hr-HR" b="1"/>
              <a:t>Previše pitanja </a:t>
            </a:r>
            <a:r>
              <a:rPr lang="hr-HR"/>
              <a:t>- može slati poruku nedostatka povjerenja ili prisnosti u vezi, može se doživjeti kao prijetnja (istraživanje i traženje slabih točaka)</a:t>
            </a:r>
            <a:endParaRPr/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endParaRPr/>
          </a:p>
          <a:p>
            <a:pPr marL="274320" lvl="1" indent="-266319" algn="l" rtl="0">
              <a:spcBef>
                <a:spcPts val="600"/>
              </a:spcBef>
              <a:spcAft>
                <a:spcPts val="0"/>
              </a:spcAft>
              <a:buSzPct val="70000"/>
              <a:buFont typeface="Noto Sans Symbols"/>
              <a:buChar char="○"/>
            </a:pPr>
            <a:r>
              <a:rPr lang="hr-HR" sz="2400"/>
              <a:t>Pitanja zatvorenog tipa (</a:t>
            </a:r>
            <a:r>
              <a:rPr lang="hr-HR" sz="2400" i="1"/>
              <a:t>npr. zašto</a:t>
            </a:r>
            <a:r>
              <a:rPr lang="hr-HR" sz="2400"/>
              <a:t>) mogu izazvati obrambene reakcije.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endParaRPr sz="1000"/>
          </a:p>
          <a:p>
            <a:pPr marL="274320" lvl="0" indent="-266319" algn="l" rtl="0">
              <a:spcBef>
                <a:spcPts val="600"/>
              </a:spcBef>
              <a:spcAft>
                <a:spcPts val="0"/>
              </a:spcAft>
              <a:buSzPct val="70000"/>
              <a:buChar char="●"/>
            </a:pPr>
            <a:r>
              <a:rPr lang="hr-HR" b="1"/>
              <a:t>Premalo pitanja </a:t>
            </a:r>
            <a:r>
              <a:rPr lang="hr-HR"/>
              <a:t>- dojam nezainteresiranosti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hr-HR"/>
              <a:t>	    -  vođenje prema vlastitim pretpostavkama -   	često netočno 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endParaRPr/>
          </a:p>
          <a:p>
            <a:pPr marL="457200" lvl="0" indent="-302609" algn="l" rtl="0">
              <a:spcBef>
                <a:spcPts val="600"/>
              </a:spcBef>
              <a:spcAft>
                <a:spcPts val="0"/>
              </a:spcAft>
              <a:buSzPct val="52500"/>
              <a:buChar char="●"/>
            </a:pPr>
            <a:r>
              <a:rPr lang="hr-HR"/>
              <a:t>Preoblikovanje: Možeš li mi objasniti...? Postoji li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hr-HR"/>
              <a:t>neki problem...?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hr-HR" b="1"/>
              <a:t>Rodne razlike </a:t>
            </a:r>
            <a:endParaRPr b="1"/>
          </a:p>
        </p:txBody>
      </p:sp>
      <p:sp>
        <p:nvSpPr>
          <p:cNvPr id="208" name="Google Shape;208;p11"/>
          <p:cNvSpPr txBox="1">
            <a:spLocks noGrp="1"/>
          </p:cNvSpPr>
          <p:nvPr>
            <p:ph type="body" idx="1"/>
          </p:nvPr>
        </p:nvSpPr>
        <p:spPr>
          <a:xfrm>
            <a:off x="437274" y="1268760"/>
            <a:ext cx="7776864" cy="5256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ct val="70000"/>
              <a:buNone/>
            </a:pPr>
            <a:r>
              <a:rPr lang="hr-HR"/>
              <a:t>Različiti stilovi razgovora 							kod žena i muškaraca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endParaRPr sz="140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hr-HR"/>
              <a:t>ŽENE – “ženstveni” stil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endParaRPr sz="40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ct val="70000"/>
              <a:buFont typeface="Noto Sans Symbols"/>
              <a:buChar char="▪"/>
            </a:pPr>
            <a:r>
              <a:rPr lang="hr-HR" sz="1800" b="1"/>
              <a:t>Postavljaju više pitanja </a:t>
            </a:r>
            <a:r>
              <a:rPr lang="hr-HR" sz="1800"/>
              <a:t>– želja za održavanjem odnosa i interes za drugoga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ct val="70000"/>
              <a:buFont typeface="Noto Sans Symbols"/>
              <a:buChar char="▪"/>
            </a:pPr>
            <a:r>
              <a:rPr lang="hr-HR" sz="1800"/>
              <a:t>Češći </a:t>
            </a:r>
            <a:r>
              <a:rPr lang="hr-HR" sz="1800" b="1"/>
              <a:t>neverbalni znakovi</a:t>
            </a:r>
            <a:r>
              <a:rPr lang="hr-HR" sz="1800"/>
              <a:t> u razgovoru – pokazuju da prate razgovor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ct val="70000"/>
              <a:buFont typeface="Noto Sans Symbols"/>
              <a:buChar char="▪"/>
            </a:pPr>
            <a:r>
              <a:rPr lang="hr-HR" sz="1800"/>
              <a:t>Tiho protestiranje ukoliko ih se prekine (“Muž me uvijek prekida!”) ili  partner ne pokazuje da ih sluša (“On me nikad ne sluša.”)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ct val="70000"/>
              <a:buFont typeface="Noto Sans Symbols"/>
              <a:buChar char="▪"/>
            </a:pPr>
            <a:r>
              <a:rPr lang="hr-HR" sz="1800"/>
              <a:t>Češće koriste “Mi” – </a:t>
            </a:r>
            <a:r>
              <a:rPr lang="hr-HR" sz="1800" b="1"/>
              <a:t>osjećaj zajedništva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ct val="70000"/>
              <a:buFont typeface="Noto Sans Symbols"/>
              <a:buChar char="▪"/>
            </a:pPr>
            <a:r>
              <a:rPr lang="hr-HR" sz="1800"/>
              <a:t>Povezuju ono što kaže sugovornik s onime što same imaju za reći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ct val="70000"/>
              <a:buFont typeface="Noto Sans Symbols"/>
              <a:buChar char="▪"/>
            </a:pPr>
            <a:r>
              <a:rPr lang="hr-HR" sz="1800"/>
              <a:t>Partnerovu agresivnost u komunikaciji vide kao napad i problem u vezi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ct val="70000"/>
              <a:buFont typeface="Noto Sans Symbols"/>
              <a:buChar char="▪"/>
            </a:pPr>
            <a:r>
              <a:rPr lang="hr-HR" sz="1800"/>
              <a:t>Češće </a:t>
            </a:r>
            <a:r>
              <a:rPr lang="hr-HR" sz="1800" b="1"/>
              <a:t>dijele tajne i pričaju o osjećajima </a:t>
            </a:r>
            <a:r>
              <a:rPr lang="hr-HR" sz="1800"/>
              <a:t>– više se povjeravaju prijateljicama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ct val="70000"/>
              <a:buFont typeface="Noto Sans Symbols"/>
              <a:buChar char="▪"/>
            </a:pPr>
            <a:r>
              <a:rPr lang="hr-HR" sz="1800" b="1"/>
              <a:t>Razgovor o problemima </a:t>
            </a:r>
            <a:r>
              <a:rPr lang="hr-HR" sz="1800"/>
              <a:t>– kako bi podijelile iskustva, raspravile i pokušavale zajedno doći do rješenja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endParaRPr sz="1800"/>
          </a:p>
          <a:p>
            <a:pPr marL="274320" lvl="0" indent="-200310" algn="l" rtl="0">
              <a:spcBef>
                <a:spcPts val="600"/>
              </a:spcBef>
              <a:spcAft>
                <a:spcPts val="0"/>
              </a:spcAft>
              <a:buSzPct val="70000"/>
              <a:buFont typeface="Noto Sans Symbols"/>
              <a:buNone/>
            </a:pPr>
            <a:endParaRPr sz="1800"/>
          </a:p>
          <a:p>
            <a:pPr marL="274320" lvl="0" indent="-208534" algn="l" rtl="0">
              <a:spcBef>
                <a:spcPts val="600"/>
              </a:spcBef>
              <a:spcAft>
                <a:spcPts val="0"/>
              </a:spcAft>
              <a:buSzPct val="70000"/>
              <a:buFont typeface="Noto Sans Symbols"/>
              <a:buNone/>
            </a:pPr>
            <a:endParaRPr sz="1600"/>
          </a:p>
        </p:txBody>
      </p:sp>
      <p:sp>
        <p:nvSpPr>
          <p:cNvPr id="209" name="Google Shape;209;p11" descr="Gender Differences in Communication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210" name="Google Shape;210;p11" descr="Gender Differences in Communic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4763" y="1023020"/>
            <a:ext cx="2619375" cy="149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4258816" cy="41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Schoolbook"/>
              <a:buNone/>
            </a:pPr>
            <a:r>
              <a:rPr lang="hr-HR" b="1"/>
              <a:t>Rodne razlike</a:t>
            </a:r>
            <a:endParaRPr b="1"/>
          </a:p>
        </p:txBody>
      </p:sp>
      <p:sp>
        <p:nvSpPr>
          <p:cNvPr id="216" name="Google Shape;216;p12"/>
          <p:cNvSpPr txBox="1">
            <a:spLocks noGrp="1"/>
          </p:cNvSpPr>
          <p:nvPr>
            <p:ph type="body" idx="1"/>
          </p:nvPr>
        </p:nvSpPr>
        <p:spPr>
          <a:xfrm>
            <a:off x="251520" y="908720"/>
            <a:ext cx="7704856" cy="576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hr-HR"/>
              <a:t>MUŠKARCI – “muževan” stil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700"/>
              <a:buNone/>
            </a:pPr>
            <a:endParaRPr sz="100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260"/>
              <a:buFont typeface="Noto Sans Symbols"/>
              <a:buChar char="▪"/>
            </a:pPr>
            <a:r>
              <a:rPr lang="hr-HR" sz="1800" b="1"/>
              <a:t>Rjeđe postavljaju osobna pitanja </a:t>
            </a:r>
            <a:r>
              <a:rPr lang="hr-HR" sz="1800"/>
              <a:t>(“Ako mi želi nešto reći, reći će bez da ju pitam.”)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260"/>
              <a:buFont typeface="Noto Sans Symbols"/>
              <a:buChar char="▪"/>
            </a:pPr>
            <a:r>
              <a:rPr lang="hr-HR" sz="1800"/>
              <a:t>Previše pitanja – zadiranje u intimu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260"/>
              <a:buFont typeface="Noto Sans Symbols"/>
              <a:buChar char="▪"/>
            </a:pPr>
            <a:r>
              <a:rPr lang="hr-HR" sz="1800"/>
              <a:t>Koriste neverbalne znakove (mm-hmm, da...) samo ako se slažu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260"/>
              <a:buNone/>
            </a:pPr>
            <a:r>
              <a:rPr lang="hr-HR" sz="1800"/>
              <a:t>    s izrečenim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260"/>
              <a:buFont typeface="Noto Sans Symbols"/>
              <a:buChar char="▪"/>
            </a:pPr>
            <a:r>
              <a:rPr lang="hr-HR" sz="1800"/>
              <a:t>Češće </a:t>
            </a:r>
            <a:r>
              <a:rPr lang="hr-HR" sz="1800" b="1"/>
              <a:t>upadaju u riječ i komentiraju 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260"/>
              <a:buFont typeface="Noto Sans Symbols"/>
              <a:buChar char="▪"/>
            </a:pPr>
            <a:r>
              <a:rPr lang="hr-HR" sz="1800"/>
              <a:t>Češće ignoriraju komentare druge osobe unutar razgovora – </a:t>
            </a:r>
            <a:r>
              <a:rPr lang="hr-HR" sz="1800" b="1"/>
              <a:t>ne daju povratnu informaciju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260"/>
              <a:buFont typeface="Noto Sans Symbols"/>
              <a:buChar char="▪"/>
            </a:pPr>
            <a:r>
              <a:rPr lang="hr-HR" sz="1800"/>
              <a:t>Često pokazuju minimum entuzijazma u razgovoru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260"/>
              <a:buFont typeface="Noto Sans Symbols"/>
              <a:buChar char="▪"/>
            </a:pPr>
            <a:r>
              <a:rPr lang="hr-HR" sz="1800"/>
              <a:t>Češće </a:t>
            </a:r>
            <a:r>
              <a:rPr lang="hr-HR" sz="1800" b="1"/>
              <a:t>izjavljuju samo činjenice i svoje stavove </a:t>
            </a:r>
            <a:r>
              <a:rPr lang="hr-HR" sz="1800"/>
              <a:t>– šefuju?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260"/>
              <a:buFont typeface="Noto Sans Symbols"/>
              <a:buChar char="▪"/>
            </a:pPr>
            <a:r>
              <a:rPr lang="hr-HR" sz="1800" b="1"/>
              <a:t>Rjeđe pričaju o osjećajima </a:t>
            </a:r>
            <a:r>
              <a:rPr lang="hr-HR" sz="1800"/>
              <a:t>– ako se povjeravaju – onda partnericama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260"/>
              <a:buFont typeface="Noto Sans Symbols"/>
              <a:buChar char="▪"/>
            </a:pPr>
            <a:r>
              <a:rPr lang="hr-HR" sz="1800" b="1"/>
              <a:t>Razgovor o problemima – žele brzo i efikasno rješenje</a:t>
            </a:r>
            <a:endParaRPr/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ts val="1680"/>
              <a:buFont typeface="Noto Sans Symbols"/>
              <a:buNone/>
            </a:pPr>
            <a:endParaRPr b="1"/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ts val="1680"/>
              <a:buFont typeface="Noto Sans Symbols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"/>
          <p:cNvSpPr txBox="1">
            <a:spLocks noGrp="1"/>
          </p:cNvSpPr>
          <p:nvPr>
            <p:ph type="title"/>
          </p:nvPr>
        </p:nvSpPr>
        <p:spPr>
          <a:xfrm>
            <a:off x="323528" y="188640"/>
            <a:ext cx="4608512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hr-HR" b="1"/>
              <a:t>Izvor rodnih razlika</a:t>
            </a:r>
            <a:endParaRPr b="1"/>
          </a:p>
        </p:txBody>
      </p:sp>
      <p:sp>
        <p:nvSpPr>
          <p:cNvPr id="222" name="Google Shape;222;p13"/>
          <p:cNvSpPr txBox="1">
            <a:spLocks noGrp="1"/>
          </p:cNvSpPr>
          <p:nvPr>
            <p:ph type="body" idx="1"/>
          </p:nvPr>
        </p:nvSpPr>
        <p:spPr>
          <a:xfrm>
            <a:off x="251520" y="1134978"/>
            <a:ext cx="4896544" cy="546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980"/>
              <a:buNone/>
            </a:pPr>
            <a:r>
              <a:rPr lang="hr-HR" sz="1400" b="1"/>
              <a:t>	</a:t>
            </a:r>
            <a:r>
              <a:rPr lang="hr-HR" b="1"/>
              <a:t>Djevojke: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400"/>
              <a:buFont typeface="Noto Sans Symbols"/>
              <a:buChar char="▪"/>
            </a:pPr>
            <a:r>
              <a:rPr lang="hr-HR" sz="2000"/>
              <a:t> prijateljstva grade na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hr-HR" sz="2000"/>
              <a:t>   zajedničkim razgovorima 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400"/>
              <a:buFont typeface="Noto Sans Symbols"/>
              <a:buChar char="▪"/>
            </a:pPr>
            <a:r>
              <a:rPr lang="hr-HR" sz="2000"/>
              <a:t> riječi koriste kao mostove</a:t>
            </a:r>
            <a:endParaRPr sz="100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400"/>
              <a:buFont typeface="Noto Sans Symbols"/>
              <a:buChar char="▪"/>
            </a:pPr>
            <a:r>
              <a:rPr lang="hr-HR" sz="2000"/>
              <a:t> podupiru se, naučile su slušati 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400"/>
              <a:buFont typeface="Noto Sans Symbols"/>
              <a:buChar char="▪"/>
            </a:pPr>
            <a:r>
              <a:rPr lang="hr-HR" sz="2000"/>
              <a:t> prijateljske veze pune bliskosti i jednakosti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400"/>
              <a:buFont typeface="Noto Sans Symbols"/>
              <a:buChar char="▪"/>
            </a:pPr>
            <a:r>
              <a:rPr lang="hr-HR" sz="2000"/>
              <a:t> otvorenije pričaju o osjećajima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400"/>
              <a:buFont typeface="Noto Sans Symbols"/>
              <a:buChar char="▪"/>
            </a:pPr>
            <a:r>
              <a:rPr lang="hr-HR" sz="2000"/>
              <a:t> međusobno si upućuju kritike bez osjećaja nadmoći 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400"/>
              <a:buFont typeface="Noto Sans Symbols"/>
              <a:buChar char="▪"/>
            </a:pPr>
            <a:r>
              <a:rPr lang="hr-HR" sz="2000"/>
              <a:t> rijetko naređuju jedna drugoj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400"/>
              <a:buFont typeface="Noto Sans Symbols"/>
              <a:buChar char="▪"/>
            </a:pPr>
            <a:r>
              <a:rPr lang="hr-HR" sz="2000"/>
              <a:t> manje grupe – zbog toga su intuitivnije  i bolje nauče interpretirati što sugovornik želi reći</a:t>
            </a:r>
            <a:endParaRPr/>
          </a:p>
        </p:txBody>
      </p:sp>
      <p:pic>
        <p:nvPicPr>
          <p:cNvPr id="223" name="Google Shape;223;p13" descr="Women consider friendships as important as romantic relationships: stud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8064" y="1844824"/>
            <a:ext cx="3478632" cy="231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entury Schoolbook"/>
              <a:buNone/>
            </a:pPr>
            <a:r>
              <a:rPr lang="hr-HR" sz="2800"/>
              <a:t>Izvor rodnih razlika</a:t>
            </a:r>
            <a:endParaRPr sz="2800"/>
          </a:p>
        </p:txBody>
      </p:sp>
      <p:sp>
        <p:nvSpPr>
          <p:cNvPr id="229" name="Google Shape;229;p14"/>
          <p:cNvSpPr txBox="1">
            <a:spLocks noGrp="1"/>
          </p:cNvSpPr>
          <p:nvPr>
            <p:ph type="body" idx="1"/>
          </p:nvPr>
        </p:nvSpPr>
        <p:spPr>
          <a:xfrm>
            <a:off x="467544" y="980728"/>
            <a:ext cx="7467600" cy="453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hr-HR" b="1"/>
              <a:t>  Mladići: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260"/>
              <a:buFont typeface="Noto Sans Symbols"/>
              <a:buChar char="▪"/>
            </a:pPr>
            <a:r>
              <a:rPr lang="hr-HR" sz="1800"/>
              <a:t> </a:t>
            </a:r>
            <a:r>
              <a:rPr lang="hr-HR" sz="2000"/>
              <a:t>druže se u većim grupama – manje bliskosti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400"/>
              <a:buFont typeface="Noto Sans Symbols"/>
              <a:buChar char="▪"/>
            </a:pPr>
            <a:r>
              <a:rPr lang="hr-HR" sz="2000"/>
              <a:t>usmjereni na zajedničke aktivnosti, više nego na dijeljenje bliskosti 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400"/>
              <a:buFont typeface="Noto Sans Symbols"/>
              <a:buChar char="▪"/>
            </a:pPr>
            <a:r>
              <a:rPr lang="hr-HR" sz="2000"/>
              <a:t> bitan status i dominacija – manje dominantni –nizak status u društvima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400"/>
              <a:buFont typeface="Noto Sans Symbols"/>
              <a:buChar char="▪"/>
            </a:pPr>
            <a:r>
              <a:rPr lang="hr-HR" sz="2000"/>
              <a:t> -međusobno naređivanje, imperativi, izrugivanje i “prijetnje”  (“Ako ne zašutiš, udarit ću te!”)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400"/>
              <a:buFont typeface="Noto Sans Symbols"/>
              <a:buChar char="▪"/>
            </a:pPr>
            <a:r>
              <a:rPr lang="hr-HR" sz="2000"/>
              <a:t> češće se međusobno  svađaju od djevojaka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400"/>
              <a:buFont typeface="Noto Sans Symbols"/>
              <a:buChar char="▪"/>
            </a:pPr>
            <a:r>
              <a:rPr lang="hr-HR" sz="2000"/>
              <a:t> riječi koriste kao sredstvo dominacije i manipulacije drugim dječacima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 sz="200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 sz="200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  <p:pic>
        <p:nvPicPr>
          <p:cNvPr id="230" name="Google Shape;230;p14" descr="Muška prijateljstva - dragi tate, čuvajte svoje prijatelje - pitajmam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872" y="4725144"/>
            <a:ext cx="2877622" cy="1920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hr-HR"/>
              <a:t>KOMUNIKACIJA U PARTNERSKIM ODNOSIMA</a:t>
            </a:r>
            <a:endParaRPr/>
          </a:p>
        </p:txBody>
      </p:sp>
      <p:sp>
        <p:nvSpPr>
          <p:cNvPr id="236" name="Google Shape;236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Char char="●"/>
            </a:pPr>
            <a:r>
              <a:rPr lang="hr-HR"/>
              <a:t>Baucom, Epstein, Sayers i Sher (1989) su razvili </a:t>
            </a:r>
            <a:r>
              <a:rPr lang="hr-HR" b="1"/>
              <a:t>tipologiju kognicija koje se često pojavljuju tijekom teškoća u odnosu</a:t>
            </a:r>
            <a:r>
              <a:rPr lang="hr-HR"/>
              <a:t>. 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hr-HR"/>
              <a:t>Ti procesi uključuju: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●"/>
            </a:pPr>
            <a:r>
              <a:rPr lang="hr-HR" b="1"/>
              <a:t>SELEKTIVNU PAŽNJU 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●"/>
            </a:pPr>
            <a:r>
              <a:rPr lang="hr-HR" b="1"/>
              <a:t>ATRIBUCIJE 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●"/>
            </a:pPr>
            <a:r>
              <a:rPr lang="hr-HR" b="1"/>
              <a:t>OČEKIVANJA 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●"/>
            </a:pPr>
            <a:r>
              <a:rPr lang="hr-HR" b="1"/>
              <a:t>PRETPOSTAVKE</a:t>
            </a:r>
            <a:r>
              <a:rPr lang="hr-HR"/>
              <a:t> 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●"/>
            </a:pPr>
            <a:r>
              <a:rPr lang="hr-HR" b="1"/>
              <a:t>STANDARDE</a:t>
            </a:r>
            <a:endParaRPr/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hr-HR"/>
              <a:t>KOMUNIKACIJA U PARTNERSKIM ODNOSIMA</a:t>
            </a:r>
            <a:endParaRPr/>
          </a:p>
        </p:txBody>
      </p:sp>
      <p:sp>
        <p:nvSpPr>
          <p:cNvPr id="242" name="Google Shape;242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hr-HR" b="1"/>
              <a:t>SELEKTIVNA PAŽNJA </a:t>
            </a:r>
            <a:r>
              <a:rPr lang="hr-HR"/>
              <a:t>(zapažanje samo određenih aspekata onoga što se događa u odnosima) “   – usmjereni su samo na negativne komentare i opaske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hr-HR" b="1"/>
              <a:t>ATRIBUCIJE </a:t>
            </a:r>
            <a:r>
              <a:rPr lang="hr-HR"/>
              <a:t>(zaključivanje o faktorima koji su utjecali na partnerove akcije, npr. zaključak da partner nije odgovorio na pitanje jer želi kontrolirati odnos)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hr-HR" b="1"/>
              <a:t>OČEKIVANJA </a:t>
            </a:r>
            <a:r>
              <a:rPr lang="hr-HR"/>
              <a:t>(predviđanja vjerojatnosti pojavljivanja određenih događaja u odnosu, npr. izražavanje osjećaja prema partneru će izazvati njegovu ljutnju) – predviđanja o tome kako će se ponašati u budućnosti</a:t>
            </a:r>
            <a:endParaRPr b="1"/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hr-HR"/>
              <a:t>KOMUNIKACIJA U PARTNERSKIM ODNOSIMA</a:t>
            </a:r>
            <a:endParaRPr/>
          </a:p>
        </p:txBody>
      </p:sp>
      <p:sp>
        <p:nvSpPr>
          <p:cNvPr id="248" name="Google Shape;248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hr-HR" b="1"/>
              <a:t>PRETPOSTAVKE</a:t>
            </a:r>
            <a:r>
              <a:rPr lang="hr-HR"/>
              <a:t> (vjerovanja o općim karakteristikama ljudi i odnosa, npr. pretpostavka žena da muškarcima nije potrebna emocionalna privrženost)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hr-HR" b="1"/>
              <a:t>STANDARDI</a:t>
            </a:r>
            <a:r>
              <a:rPr lang="hr-HR"/>
              <a:t> (vjerovanja o karakteristikama kakav bi odnos „trebali“ imati, npr. među partnerima ne bi smjelo biti nikakvih granica, trebali bi dijeliti sve svoje misli i emocije)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entury Schoolbook"/>
              <a:buNone/>
            </a:pPr>
            <a:r>
              <a:rPr lang="hr-HR" sz="2800"/>
              <a:t>„</a:t>
            </a:r>
            <a:r>
              <a:rPr lang="hr-HR" sz="2400"/>
              <a:t>ČETIRI JAHAČA APOKALIPSE“ U PARTNERSKOJ KOMUNIKACIJI (Gottman, 1994.)</a:t>
            </a:r>
            <a:endParaRPr sz="2000"/>
          </a:p>
        </p:txBody>
      </p:sp>
      <p:sp>
        <p:nvSpPr>
          <p:cNvPr id="254" name="Google Shape;254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74320" lvl="0" indent="-282321" algn="l" rtl="0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hr-HR" b="1"/>
              <a:t>Prigovaranje/kritiziranje</a:t>
            </a:r>
            <a:r>
              <a:rPr lang="hr-HR"/>
              <a:t> – prigovor kao izraz neslaganja ili ljutnje može eskalirati u globalno kritiziranje i optuživanje.</a:t>
            </a:r>
            <a:endParaRPr/>
          </a:p>
          <a:p>
            <a:pPr marL="274320" lvl="0" indent="-282321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hr-HR" b="1"/>
              <a:t>Omalovažavanje</a:t>
            </a:r>
            <a:r>
              <a:rPr lang="hr-HR"/>
              <a:t> – ruganje, vrijeđanje, sarkazam ili ismijavanje druge osobe, koje upućuje na nekompetentnost.</a:t>
            </a:r>
            <a:endParaRPr/>
          </a:p>
          <a:p>
            <a:pPr marL="274320" lvl="0" indent="-282321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hr-HR" b="1"/>
              <a:t>Obrambeni stav</a:t>
            </a:r>
            <a:r>
              <a:rPr lang="hr-HR"/>
              <a:t> – pokušaj da se odvrati neki napad ili zaštiti od percipiranog napada, npr.</a:t>
            </a:r>
            <a:r>
              <a:rPr lang="hr-HR" i="1"/>
              <a:t> negiranje odgovornosti, protunapad, plakanje i sl.</a:t>
            </a:r>
            <a:endParaRPr/>
          </a:p>
          <a:p>
            <a:pPr marL="274320" lvl="0" indent="-282321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hr-HR" b="1"/>
              <a:t>Odbijanje suradnje, „zazidavanje“</a:t>
            </a:r>
            <a:r>
              <a:rPr lang="hr-HR"/>
              <a:t> – slušatelj ne daje onome koji govori nikakav znak da ga čuje. Emocionalno govornik percipira slušatelja kao udaljenu osobu, koja je samodopadna, ima neprijateljski stav, hladna je i nezainteresirana.</a:t>
            </a:r>
            <a:endParaRPr/>
          </a:p>
          <a:p>
            <a:pPr marL="274320" lvl="0" indent="-175641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hr-HR"/>
              <a:t>ZA KRAJ ☺</a:t>
            </a:r>
            <a:endParaRPr/>
          </a:p>
        </p:txBody>
      </p:sp>
      <p:sp>
        <p:nvSpPr>
          <p:cNvPr id="260" name="Google Shape;260;p19"/>
          <p:cNvSpPr/>
          <p:nvPr/>
        </p:nvSpPr>
        <p:spPr>
          <a:xfrm>
            <a:off x="1115616" y="2116577"/>
            <a:ext cx="2088232" cy="952383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BA93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ŽENE</a:t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61" name="Google Shape;261;p19"/>
          <p:cNvSpPr>
            <a:spLocks noGrp="1"/>
          </p:cNvSpPr>
          <p:nvPr>
            <p:ph type="body" idx="1"/>
          </p:nvPr>
        </p:nvSpPr>
        <p:spPr>
          <a:xfrm>
            <a:off x="5818995" y="2120994"/>
            <a:ext cx="2016224" cy="952383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BA93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hr-HR" sz="16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MUŠKARCI</a:t>
            </a:r>
            <a:endParaRPr sz="1600"/>
          </a:p>
        </p:txBody>
      </p:sp>
      <p:sp>
        <p:nvSpPr>
          <p:cNvPr id="262" name="Google Shape;262;p19"/>
          <p:cNvSpPr/>
          <p:nvPr/>
        </p:nvSpPr>
        <p:spPr>
          <a:xfrm>
            <a:off x="2136872" y="3284984"/>
            <a:ext cx="45719" cy="43204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BA93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63" name="Google Shape;263;p19"/>
          <p:cNvSpPr/>
          <p:nvPr/>
        </p:nvSpPr>
        <p:spPr>
          <a:xfrm>
            <a:off x="922451" y="3969060"/>
            <a:ext cx="2520280" cy="86409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BA93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Bliskost, jednakost, dijeljenje informacija u razgovoru 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64" name="Google Shape;264;p19"/>
          <p:cNvSpPr/>
          <p:nvPr/>
        </p:nvSpPr>
        <p:spPr>
          <a:xfrm>
            <a:off x="5580036" y="3995719"/>
            <a:ext cx="2520280" cy="86409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BA93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Dominacija, natjecanje, usmjerenost na sebe  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65" name="Google Shape;265;p19"/>
          <p:cNvSpPr/>
          <p:nvPr/>
        </p:nvSpPr>
        <p:spPr>
          <a:xfrm>
            <a:off x="6817317" y="3276825"/>
            <a:ext cx="45719" cy="43204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BA93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66" name="Google Shape;266;p19"/>
          <p:cNvSpPr/>
          <p:nvPr/>
        </p:nvSpPr>
        <p:spPr>
          <a:xfrm>
            <a:off x="1115616" y="5949280"/>
            <a:ext cx="6120680" cy="432048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BA93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Stilovi razgovora se mogu naučiti ☺ </a:t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267" name="Google Shape;267;p19"/>
          <p:cNvCxnSpPr/>
          <p:nvPr/>
        </p:nvCxnSpPr>
        <p:spPr>
          <a:xfrm>
            <a:off x="2987824" y="4982034"/>
            <a:ext cx="648072" cy="535198"/>
          </a:xfrm>
          <a:prstGeom prst="straightConnector1">
            <a:avLst/>
          </a:prstGeom>
          <a:noFill/>
          <a:ln w="12700" cap="flat" cmpd="sng">
            <a:solidFill>
              <a:srgbClr val="FFC9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8" name="Google Shape;268;p19"/>
          <p:cNvCxnSpPr/>
          <p:nvPr/>
        </p:nvCxnSpPr>
        <p:spPr>
          <a:xfrm flipH="1">
            <a:off x="5724128" y="5066555"/>
            <a:ext cx="504132" cy="504056"/>
          </a:xfrm>
          <a:prstGeom prst="straightConnector1">
            <a:avLst/>
          </a:prstGeom>
          <a:noFill/>
          <a:ln w="12700" cap="flat" cmpd="sng">
            <a:solidFill>
              <a:srgbClr val="FFC9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"/>
          <p:cNvSpPr txBox="1">
            <a:spLocks noGrp="1"/>
          </p:cNvSpPr>
          <p:nvPr>
            <p:ph type="body" idx="1"/>
          </p:nvPr>
        </p:nvSpPr>
        <p:spPr>
          <a:xfrm>
            <a:off x="683568" y="692696"/>
            <a:ext cx="8136904" cy="5688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74320" lvl="0" indent="-282321" algn="l" rtl="0">
              <a:spcBef>
                <a:spcPts val="0"/>
              </a:spcBef>
              <a:spcAft>
                <a:spcPts val="0"/>
              </a:spcAft>
              <a:buSzPts val="1680"/>
              <a:buFont typeface="Noto Sans Symbols"/>
              <a:buChar char="▪"/>
            </a:pPr>
            <a:r>
              <a:rPr lang="hr-HR"/>
              <a:t> </a:t>
            </a:r>
            <a:r>
              <a:rPr lang="hr-HR">
                <a:latin typeface="Century Schoolbook"/>
                <a:ea typeface="Century Schoolbook"/>
                <a:cs typeface="Century Schoolbook"/>
                <a:sym typeface="Century Schoolbook"/>
              </a:rPr>
              <a:t>„Ona sve pretvori u svađu.”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330"/>
              <a:buNone/>
            </a:pPr>
            <a:endParaRPr sz="1900"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4320" lvl="0" indent="-282321" algn="l" rtl="0">
              <a:spcBef>
                <a:spcPts val="600"/>
              </a:spcBef>
              <a:spcAft>
                <a:spcPts val="0"/>
              </a:spcAft>
              <a:buSzPts val="1680"/>
              <a:buFont typeface="Noto Sans Symbols"/>
              <a:buChar char="▪"/>
            </a:pPr>
            <a:r>
              <a:rPr lang="hr-HR">
                <a:latin typeface="Century Schoolbook"/>
                <a:ea typeface="Century Schoolbook"/>
                <a:cs typeface="Century Schoolbook"/>
                <a:sym typeface="Century Schoolbook"/>
              </a:rPr>
              <a:t>„Uvijek se ima potrebu braniti kad ga nešto pitam.“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4320" lvl="0" indent="-282321" algn="l" rtl="0">
              <a:spcBef>
                <a:spcPts val="600"/>
              </a:spcBef>
              <a:spcAft>
                <a:spcPts val="0"/>
              </a:spcAft>
              <a:buSzPts val="1680"/>
              <a:buFont typeface="Noto Sans Symbols"/>
              <a:buChar char="▪"/>
            </a:pPr>
            <a:r>
              <a:rPr lang="hr-HR"/>
              <a:t>Ona razgovara o svakoj temi do iznemoglosti.“</a:t>
            </a:r>
            <a:endParaRPr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330"/>
              <a:buNone/>
            </a:pPr>
            <a:endParaRPr sz="1900"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4320" lvl="0" indent="-282321" algn="l" rtl="0">
              <a:spcBef>
                <a:spcPts val="600"/>
              </a:spcBef>
              <a:spcAft>
                <a:spcPts val="0"/>
              </a:spcAft>
              <a:buSzPts val="1680"/>
              <a:buFont typeface="Noto Sans Symbols"/>
              <a:buChar char="▪"/>
            </a:pPr>
            <a:r>
              <a:rPr lang="hr-HR">
                <a:latin typeface="Century Schoolbook"/>
                <a:ea typeface="Century Schoolbook"/>
                <a:cs typeface="Century Schoolbook"/>
                <a:sym typeface="Century Schoolbook"/>
              </a:rPr>
              <a:t>„Nikad ne kaže što zapravo misli.”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330"/>
              <a:buNone/>
            </a:pPr>
            <a:endParaRPr sz="1900"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4320" lvl="0" indent="-282321" algn="l" rtl="0">
              <a:spcBef>
                <a:spcPts val="600"/>
              </a:spcBef>
              <a:spcAft>
                <a:spcPts val="0"/>
              </a:spcAft>
              <a:buSzPts val="1680"/>
              <a:buFont typeface="Noto Sans Symbols"/>
              <a:buChar char="▪"/>
            </a:pPr>
            <a:r>
              <a:rPr lang="hr-HR">
                <a:latin typeface="Century Schoolbook"/>
                <a:ea typeface="Century Schoolbook"/>
                <a:cs typeface="Century Schoolbook"/>
                <a:sym typeface="Century Schoolbook"/>
              </a:rPr>
              <a:t>„Ne želi ni čuti što mu imam za reći.“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330"/>
              <a:buNone/>
            </a:pPr>
            <a:endParaRPr sz="1900"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4320" lvl="0" indent="-282321" algn="l" rtl="0">
              <a:spcBef>
                <a:spcPts val="600"/>
              </a:spcBef>
              <a:spcAft>
                <a:spcPts val="0"/>
              </a:spcAft>
              <a:buSzPts val="1680"/>
              <a:buFont typeface="Noto Sans Symbols"/>
              <a:buChar char="▪"/>
            </a:pPr>
            <a:r>
              <a:rPr lang="hr-HR"/>
              <a:t>„On je tvrdoglav... neće niti razmisliti o nečemu što ja imam za reći.“</a:t>
            </a:r>
            <a:endParaRPr/>
          </a:p>
          <a:p>
            <a:pPr marL="274320" lvl="0" indent="-175641" algn="l" rtl="0">
              <a:spcBef>
                <a:spcPts val="600"/>
              </a:spcBef>
              <a:spcAft>
                <a:spcPts val="0"/>
              </a:spcAft>
              <a:buSzPts val="1680"/>
              <a:buFont typeface="Noto Sans Symbols"/>
              <a:buNone/>
            </a:pPr>
            <a:endParaRPr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 sz="2000"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hr-HR" sz="2600" b="1">
                <a:latin typeface="Century Schoolbook"/>
                <a:ea typeface="Century Schoolbook"/>
                <a:cs typeface="Century Schoolbook"/>
                <a:sym typeface="Century Schoolbook"/>
              </a:rPr>
              <a:t>KOMUNIKACIJA</a:t>
            </a:r>
            <a:r>
              <a:rPr lang="hr-HR" sz="2800" b="1"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hr-HR" sz="2800" b="1"/>
              <a:t>→ </a:t>
            </a:r>
            <a:r>
              <a:rPr lang="hr-HR" b="1">
                <a:latin typeface="Century Schoolbook"/>
                <a:ea typeface="Century Schoolbook"/>
                <a:cs typeface="Century Schoolbook"/>
                <a:sym typeface="Century Schoolbook"/>
              </a:rPr>
              <a:t>PROBLEMI U ODNOSU</a:t>
            </a:r>
            <a:endParaRPr/>
          </a:p>
        </p:txBody>
      </p:sp>
      <p:sp>
        <p:nvSpPr>
          <p:cNvPr id="149" name="Google Shape;149;p2"/>
          <p:cNvSpPr/>
          <p:nvPr/>
        </p:nvSpPr>
        <p:spPr>
          <a:xfrm>
            <a:off x="4093598" y="4725209"/>
            <a:ext cx="288000" cy="648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BA93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hr-HR"/>
              <a:t>LITERATURA </a:t>
            </a:r>
            <a:endParaRPr/>
          </a:p>
        </p:txBody>
      </p:sp>
      <p:sp>
        <p:nvSpPr>
          <p:cNvPr id="274" name="Google Shape;274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hr-HR"/>
              <a:t>Beck, A.T. (1998). “Love is never  enough”, New York: Harper &amp; Row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hr-HR"/>
              <a:t>Dattillio, F.M. (2012). “Kognitivno – bihevioralna terapija parova i obitelji”, Naklada Slap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1"/>
          <p:cNvSpPr txBox="1"/>
          <p:nvPr/>
        </p:nvSpPr>
        <p:spPr>
          <a:xfrm>
            <a:off x="2843808" y="5085184"/>
            <a:ext cx="43924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HVALA NA PAŽNJI! </a:t>
            </a:r>
            <a:endParaRPr sz="2400" b="1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280" name="Google Shape;280;p21" descr="Nonverbal communication - women vs. men | Verbalists Education &amp; Language  Netwo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620688"/>
            <a:ext cx="7590780" cy="3913996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Schoolbook"/>
              <a:buNone/>
            </a:pPr>
            <a:r>
              <a:rPr lang="hr-HR" sz="4000"/>
              <a:t>Prepreke u komunikaciji</a:t>
            </a:r>
            <a:endParaRPr sz="4000"/>
          </a:p>
        </p:txBody>
      </p:sp>
      <p:sp>
        <p:nvSpPr>
          <p:cNvPr id="155" name="Google Shape;155;p3"/>
          <p:cNvSpPr txBox="1">
            <a:spLocks noGrp="1"/>
          </p:cNvSpPr>
          <p:nvPr>
            <p:ph type="body" idx="1"/>
          </p:nvPr>
        </p:nvSpPr>
        <p:spPr>
          <a:xfrm>
            <a:off x="467544" y="1412776"/>
            <a:ext cx="8229600" cy="496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Font typeface="Noto Sans Symbols"/>
              <a:buChar char="▪"/>
            </a:pPr>
            <a:r>
              <a:rPr lang="hr-HR" b="1"/>
              <a:t>Neizravnost i dvosmislenost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770"/>
              <a:buNone/>
            </a:pPr>
            <a:endParaRPr sz="1100" b="1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Font typeface="Noto Sans Symbols"/>
              <a:buChar char="▪"/>
            </a:pPr>
            <a:r>
              <a:rPr lang="hr-HR" b="1"/>
              <a:t> Obrambeni stav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770"/>
              <a:buNone/>
            </a:pPr>
            <a:endParaRPr sz="1100" b="1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Font typeface="Noto Sans Symbols"/>
              <a:buChar char="▪"/>
            </a:pPr>
            <a:r>
              <a:rPr lang="hr-HR" b="1"/>
              <a:t>Pogrešno shvaćanje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700"/>
              <a:buNone/>
            </a:pPr>
            <a:endParaRPr sz="1000" b="1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Font typeface="Noto Sans Symbols"/>
              <a:buChar char="▪"/>
            </a:pPr>
            <a:r>
              <a:rPr lang="hr-HR" b="1"/>
              <a:t>Monolozi, prekidanje i „tiho slušanje”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700"/>
              <a:buNone/>
            </a:pPr>
            <a:endParaRPr sz="1000" b="1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Font typeface="Noto Sans Symbols"/>
              <a:buChar char="▪"/>
            </a:pPr>
            <a:r>
              <a:rPr lang="hr-HR" b="1"/>
              <a:t>Gluhe i slijepe točke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700"/>
              <a:buNone/>
            </a:pPr>
            <a:endParaRPr sz="1000" b="1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Font typeface="Noto Sans Symbols"/>
              <a:buChar char="▪"/>
            </a:pPr>
            <a:r>
              <a:rPr lang="hr-HR" b="1"/>
              <a:t>Razlike u bontonu razgovora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700"/>
              <a:buNone/>
            </a:pPr>
            <a:endParaRPr sz="1000" b="1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Font typeface="Noto Sans Symbols"/>
              <a:buChar char="▪"/>
            </a:pPr>
            <a:r>
              <a:rPr lang="hr-HR" b="1"/>
              <a:t>Postavljanje pitanja</a:t>
            </a:r>
            <a:endParaRPr/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ts val="1680"/>
              <a:buFont typeface="Noto Sans Symbols"/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  <p:pic>
        <p:nvPicPr>
          <p:cNvPr id="156" name="Google Shape;156;p3" descr="Časopis Industrija :: ŠTA SPREČAVA KONSTRUKTIVNU KOMUNIKACIJU – kako  prepoznati i otkloniti prepreke?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128" y="1196752"/>
            <a:ext cx="2688233" cy="2094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hr-HR" b="1"/>
              <a:t>Neizravnost i dvosmislenost</a:t>
            </a:r>
            <a:endParaRPr b="1"/>
          </a:p>
        </p:txBody>
      </p:sp>
      <p:sp>
        <p:nvSpPr>
          <p:cNvPr id="162" name="Google Shape;162;p4"/>
          <p:cNvSpPr txBox="1">
            <a:spLocks noGrp="1"/>
          </p:cNvSpPr>
          <p:nvPr>
            <p:ph type="body" idx="1"/>
          </p:nvPr>
        </p:nvSpPr>
        <p:spPr>
          <a:xfrm>
            <a:off x="395536" y="1340768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Font typeface="Noto Sans Symbols"/>
              <a:buChar char="▪"/>
            </a:pPr>
            <a:r>
              <a:rPr lang="hr-HR" dirty="0"/>
              <a:t>Jasna komunikacija olakšava donošenje odluka</a:t>
            </a:r>
            <a:endParaRPr dirty="0"/>
          </a:p>
          <a:p>
            <a:pPr marL="274320" lvl="0" indent="-229870" algn="l" rtl="0">
              <a:spcBef>
                <a:spcPts val="600"/>
              </a:spcBef>
              <a:spcAft>
                <a:spcPts val="0"/>
              </a:spcAft>
              <a:buSzPts val="700"/>
              <a:buFont typeface="Noto Sans Symbols"/>
              <a:buNone/>
            </a:pPr>
            <a:endParaRPr sz="1000"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Font typeface="Noto Sans Symbols"/>
              <a:buChar char="▪"/>
            </a:pPr>
            <a:r>
              <a:rPr lang="hr-HR" u="sng" dirty="0"/>
              <a:t>Nejasno izražavanje mišljenja, okolišanje i gubljenje u nepotrebnim detaljima</a:t>
            </a:r>
            <a:r>
              <a:rPr lang="hr-HR" dirty="0"/>
              <a:t> = partner ne shvaća što mu želimo reći</a:t>
            </a:r>
            <a:endParaRPr dirty="0"/>
          </a:p>
          <a:p>
            <a:pPr marL="274320" lvl="0" indent="-229870" algn="l" rtl="0">
              <a:spcBef>
                <a:spcPts val="600"/>
              </a:spcBef>
              <a:spcAft>
                <a:spcPts val="0"/>
              </a:spcAft>
              <a:buSzPts val="700"/>
              <a:buFont typeface="Noto Sans Symbols"/>
              <a:buNone/>
            </a:pPr>
            <a:endParaRPr sz="1000"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Font typeface="Noto Sans Symbols"/>
              <a:buChar char="▪"/>
            </a:pPr>
            <a:r>
              <a:rPr lang="hr-HR" dirty="0"/>
              <a:t>Oba partnera frustrirana</a:t>
            </a:r>
            <a:endParaRPr dirty="0"/>
          </a:p>
          <a:p>
            <a:pPr marL="274320" lvl="0" indent="-229870" algn="l" rtl="0">
              <a:spcBef>
                <a:spcPts val="600"/>
              </a:spcBef>
              <a:spcAft>
                <a:spcPts val="0"/>
              </a:spcAft>
              <a:buSzPts val="700"/>
              <a:buFont typeface="Noto Sans Symbols"/>
              <a:buNone/>
            </a:pPr>
            <a:endParaRPr sz="1000"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Font typeface="Noto Sans Symbols"/>
              <a:buChar char="▪"/>
            </a:pPr>
            <a:r>
              <a:rPr lang="hr-HR" dirty="0"/>
              <a:t>Nisu svjesni vlastitih nedostataka u komuniciranju</a:t>
            </a:r>
            <a:endParaRPr dirty="0"/>
          </a:p>
          <a:p>
            <a:pPr marL="27432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260"/>
              <a:buChar char="▪"/>
            </a:pPr>
            <a:r>
              <a:rPr lang="hr-HR" dirty="0"/>
              <a:t>Iznosimo krive zaključke o partneru te izričemo uvrede na osobnoj razini ("Ti si nedruštven/sebičan" itd.)</a:t>
            </a:r>
            <a:endParaRPr dirty="0"/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ts val="1680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hr-HR" b="1"/>
              <a:t>Obrambeni stav</a:t>
            </a:r>
            <a:endParaRPr b="1"/>
          </a:p>
        </p:txBody>
      </p:sp>
      <p:sp>
        <p:nvSpPr>
          <p:cNvPr id="168" name="Google Shape;168;p5"/>
          <p:cNvSpPr txBox="1">
            <a:spLocks noGrp="1"/>
          </p:cNvSpPr>
          <p:nvPr>
            <p:ph type="body" idx="1"/>
          </p:nvPr>
        </p:nvSpPr>
        <p:spPr>
          <a:xfrm>
            <a:off x="452031" y="842353"/>
            <a:ext cx="7477800" cy="49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Font typeface="Noto Sans Symbols"/>
              <a:buChar char="▪"/>
            </a:pPr>
            <a:r>
              <a:rPr lang="hr-HR" dirty="0"/>
              <a:t>Vjerojatnost krivog razumijevanja povećava se kada dozvolimo da naši osobni ciljevi zamaskiraju ono što želimo poručiti. </a:t>
            </a: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Font typeface="Noto Sans Symbols"/>
              <a:buChar char="▪"/>
            </a:pPr>
            <a:r>
              <a:rPr lang="hr-HR" dirty="0"/>
              <a:t>Kako ne bi bili ušutkani ili ispali manje vrijedni – </a:t>
            </a:r>
            <a:r>
              <a:rPr lang="hr-HR" b="1" dirty="0"/>
              <a:t>ne kažu što zapravo misle</a:t>
            </a:r>
            <a:endParaRPr sz="1200" b="1"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Font typeface="Noto Sans Symbols"/>
              <a:buChar char="▪"/>
            </a:pPr>
            <a:r>
              <a:rPr lang="hr-HR" dirty="0"/>
              <a:t>Strah od odbacivanja zbog iznošenja vlastitog mišljenja – </a:t>
            </a:r>
            <a:r>
              <a:rPr lang="hr-HR" b="1" dirty="0"/>
              <a:t>povećana obrambenost i sumnjičavost</a:t>
            </a:r>
            <a:endParaRPr b="1" dirty="0"/>
          </a:p>
        </p:txBody>
      </p:sp>
      <p:pic>
        <p:nvPicPr>
          <p:cNvPr id="169" name="Google Shape;169;p5" descr="Ako mislite da ste baš uvijek u pravu - u krivu ste, ali možete svjesno  utjecati na svoj stav | 24sa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2881" y="4116453"/>
            <a:ext cx="3943350" cy="25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hr-HR" b="1"/>
              <a:t>Pogrešno shvaćanje</a:t>
            </a:r>
            <a:endParaRPr b="1"/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1"/>
          </p:nvPr>
        </p:nvSpPr>
        <p:spPr>
          <a:xfrm>
            <a:off x="478786" y="980728"/>
            <a:ext cx="7467600" cy="520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ct val="70000"/>
              <a:buNone/>
            </a:pPr>
            <a:endParaRPr/>
          </a:p>
          <a:p>
            <a:pPr marL="274320" lvl="0" indent="-266319" algn="l" rtl="0">
              <a:spcBef>
                <a:spcPts val="600"/>
              </a:spcBef>
              <a:spcAft>
                <a:spcPts val="0"/>
              </a:spcAft>
              <a:buSzPct val="70000"/>
              <a:buFont typeface="Noto Sans Symbols"/>
              <a:buChar char="▪"/>
            </a:pPr>
            <a:r>
              <a:rPr lang="hr-HR"/>
              <a:t>Razumijevanje onoga što nam sugovornik kaže = put do dobre komunikacije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endParaRPr sz="1000"/>
          </a:p>
          <a:p>
            <a:pPr marL="274320" lvl="0" indent="-266319" algn="l" rtl="0">
              <a:spcBef>
                <a:spcPts val="600"/>
              </a:spcBef>
              <a:spcAft>
                <a:spcPts val="0"/>
              </a:spcAft>
              <a:buSzPct val="70000"/>
              <a:buFont typeface="Noto Sans Symbols"/>
              <a:buChar char="▪"/>
            </a:pPr>
            <a:r>
              <a:rPr lang="hr-HR"/>
              <a:t>Nejasni ili indirektni sugovornici- pogrešna interpretacija, nerazumijevanje poruke koja nam se šalje</a:t>
            </a:r>
            <a:endParaRPr/>
          </a:p>
          <a:p>
            <a:pPr marL="274320" lvl="0" indent="-266319" algn="l" rtl="0">
              <a:spcBef>
                <a:spcPts val="600"/>
              </a:spcBef>
              <a:spcAft>
                <a:spcPts val="0"/>
              </a:spcAft>
              <a:buSzPct val="70000"/>
              <a:buFont typeface="Noto Sans Symbols"/>
              <a:buChar char="▪"/>
            </a:pPr>
            <a:r>
              <a:rPr lang="hr-HR" b="1" u="sng"/>
              <a:t>Nejasni</a:t>
            </a:r>
            <a:r>
              <a:rPr lang="hr-HR"/>
              <a:t> - imaju problem da njihovi sugovornici ili ignoriraju ono što imaju za reći ili donose ishitrene, krive, zaključke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endParaRPr sz="1000"/>
          </a:p>
          <a:p>
            <a:pPr marL="274320" lvl="0" indent="-292989" algn="l" rtl="0">
              <a:spcBef>
                <a:spcPts val="600"/>
              </a:spcBef>
              <a:spcAft>
                <a:spcPts val="0"/>
              </a:spcAft>
              <a:buSzPct val="70000"/>
              <a:buChar char="▪"/>
            </a:pPr>
            <a:r>
              <a:rPr lang="hr-HR"/>
              <a:t>Parovi u nesretnim brakovima lošiji u razumijevanju poruka partnera u usporedbi s onima u sretnim brakovima, ali uspješno razumiju poruke, drugih ljudi (Noller, P.)</a:t>
            </a:r>
            <a:endParaRPr/>
          </a:p>
          <a:p>
            <a:pPr marL="274320" lvl="0" indent="-229870" algn="l" rtl="0">
              <a:spcBef>
                <a:spcPts val="600"/>
              </a:spcBef>
              <a:spcAft>
                <a:spcPts val="0"/>
              </a:spcAft>
              <a:buSzPct val="70000"/>
              <a:buFont typeface="Noto Sans Symbols"/>
              <a:buNone/>
            </a:pPr>
            <a:endParaRPr sz="1000"/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ct val="70000"/>
              <a:buFont typeface="Noto Sans Symbols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"/>
          <p:cNvSpPr txBox="1">
            <a:spLocks noGrp="1"/>
          </p:cNvSpPr>
          <p:nvPr>
            <p:ph type="title"/>
          </p:nvPr>
        </p:nvSpPr>
        <p:spPr>
          <a:xfrm>
            <a:off x="467544" y="332656"/>
            <a:ext cx="7715200" cy="63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entury Schoolbook"/>
              <a:buNone/>
            </a:pPr>
            <a:r>
              <a:rPr lang="hr-HR" sz="2800" b="1"/>
              <a:t>Monolozi</a:t>
            </a:r>
            <a:r>
              <a:rPr lang="hr-HR" b="1"/>
              <a:t>, ometanje i „tiho slušanje”</a:t>
            </a:r>
            <a:endParaRPr b="1"/>
          </a:p>
        </p:txBody>
      </p:sp>
      <p:sp>
        <p:nvSpPr>
          <p:cNvPr id="181" name="Google Shape;181;p7"/>
          <p:cNvSpPr txBox="1">
            <a:spLocks noGrp="1"/>
          </p:cNvSpPr>
          <p:nvPr>
            <p:ph type="body" idx="1"/>
          </p:nvPr>
        </p:nvSpPr>
        <p:spPr>
          <a:xfrm>
            <a:off x="467544" y="1340768"/>
            <a:ext cx="7704856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Font typeface="Noto Sans Symbols"/>
              <a:buChar char="▪"/>
            </a:pPr>
            <a:r>
              <a:rPr lang="hr-HR"/>
              <a:t>Različiti načini razgovora</a:t>
            </a:r>
            <a:endParaRPr/>
          </a:p>
          <a:p>
            <a:pPr marL="274320" lvl="0" indent="-229870" algn="l" rtl="0">
              <a:spcBef>
                <a:spcPts val="600"/>
              </a:spcBef>
              <a:spcAft>
                <a:spcPts val="0"/>
              </a:spcAft>
              <a:buSzPts val="700"/>
              <a:buFont typeface="Noto Sans Symbols"/>
              <a:buNone/>
            </a:pPr>
            <a:endParaRPr sz="100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Font typeface="Noto Sans Symbols"/>
              <a:buChar char="▪"/>
            </a:pPr>
            <a:r>
              <a:rPr lang="hr-HR" u="sng"/>
              <a:t>Duge stanke u govoru</a:t>
            </a:r>
            <a:r>
              <a:rPr lang="hr-HR"/>
              <a:t> – uplitanja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hr-HR" sz="2000"/>
              <a:t>    „Uvijek me prekidaš i ne želiš čuti što imam za reći!”</a:t>
            </a:r>
            <a:endParaRPr/>
          </a:p>
          <a:p>
            <a:pPr marL="274320" lvl="0" indent="-229870" algn="l" rtl="0">
              <a:spcBef>
                <a:spcPts val="600"/>
              </a:spcBef>
              <a:spcAft>
                <a:spcPts val="0"/>
              </a:spcAft>
              <a:buSzPts val="700"/>
              <a:buFont typeface="Noto Sans Symbols"/>
              <a:buNone/>
            </a:pPr>
            <a:endParaRPr sz="100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Font typeface="Noto Sans Symbols"/>
              <a:buChar char="▪"/>
            </a:pPr>
            <a:r>
              <a:rPr lang="hr-HR"/>
              <a:t>Kratke stanke – monolozi</a:t>
            </a:r>
            <a:endParaRPr/>
          </a:p>
          <a:p>
            <a:pPr marL="274320" lvl="0" indent="-229870" algn="l" rtl="0">
              <a:spcBef>
                <a:spcPts val="600"/>
              </a:spcBef>
              <a:spcAft>
                <a:spcPts val="0"/>
              </a:spcAft>
              <a:buSzPts val="700"/>
              <a:buFont typeface="Noto Sans Symbols"/>
              <a:buNone/>
            </a:pPr>
            <a:endParaRPr sz="100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Font typeface="Noto Sans Symbols"/>
              <a:buChar char="▪"/>
            </a:pPr>
            <a:r>
              <a:rPr lang="hr-HR"/>
              <a:t>Predugačka objašnjavanja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hr-HR" sz="2000"/>
              <a:t>     „Suprug me nikad ne sluša.”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260"/>
              <a:buNone/>
            </a:pPr>
            <a:endParaRPr sz="180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Font typeface="Noto Sans Symbols"/>
              <a:buChar char="▪"/>
            </a:pPr>
            <a:r>
              <a:rPr lang="hr-HR"/>
              <a:t>Slušanje bez vokaliziranja – neverbalni znakovi koje tumačimo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hr-HR"/>
              <a:t>		</a:t>
            </a:r>
            <a:r>
              <a:rPr lang="hr-HR" sz="2000"/>
              <a:t> - „stalo mi je do tebe”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hr-HR" sz="2000"/>
              <a:t>	 - „nije mi stalo do tebe”</a:t>
            </a:r>
            <a:endParaRPr/>
          </a:p>
        </p:txBody>
      </p:sp>
      <p:pic>
        <p:nvPicPr>
          <p:cNvPr id="182" name="Google Shape;182;p7" descr="People Together Ignoring Real Communication Stock Illustration - Download  Image Now - Sadness, Boredom, Dating - i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128" y="2951486"/>
            <a:ext cx="2258972" cy="1652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4978896" cy="63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entury Schoolbook"/>
              <a:buNone/>
            </a:pPr>
            <a:r>
              <a:rPr lang="hr-HR" sz="3200" b="1"/>
              <a:t>Gluhe i slijepe točke</a:t>
            </a:r>
            <a:endParaRPr sz="3200" b="1"/>
          </a:p>
        </p:txBody>
      </p:sp>
      <p:sp>
        <p:nvSpPr>
          <p:cNvPr id="189" name="Google Shape;189;p8"/>
          <p:cNvSpPr txBox="1">
            <a:spLocks noGrp="1"/>
          </p:cNvSpPr>
          <p:nvPr>
            <p:ph type="body" idx="1"/>
          </p:nvPr>
        </p:nvSpPr>
        <p:spPr>
          <a:xfrm>
            <a:off x="457200" y="1052736"/>
            <a:ext cx="7467600" cy="511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300990" algn="l" rtl="0">
              <a:spcBef>
                <a:spcPts val="0"/>
              </a:spcBef>
              <a:spcAft>
                <a:spcPts val="0"/>
              </a:spcAft>
              <a:buSzPts val="1680"/>
              <a:buChar char="▪"/>
            </a:pPr>
            <a:r>
              <a:rPr lang="hr-HR" dirty="0"/>
              <a:t>Gluhe i slijepe točke u komunikaciji nastaju kada jedan partner ne registrira što mu drugi želi reći riječima, gestama i sl.</a:t>
            </a:r>
            <a:endParaRPr dirty="0"/>
          </a:p>
          <a:p>
            <a:pPr marL="27432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Font typeface="Noto Sans Symbols"/>
              <a:buChar char="▪"/>
            </a:pPr>
            <a:r>
              <a:rPr lang="hr-HR" dirty="0"/>
              <a:t>Nesposobnost izmjene smislenih informacija</a:t>
            </a: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hr-HR" dirty="0"/>
              <a:t>	</a:t>
            </a:r>
            <a:r>
              <a:rPr lang="hr-HR" dirty="0" smtClean="0"/>
              <a:t>   </a:t>
            </a:r>
            <a:r>
              <a:rPr lang="hr-HR" sz="2000" dirty="0" smtClean="0"/>
              <a:t>“</a:t>
            </a:r>
            <a:r>
              <a:rPr lang="hr-HR" sz="2000" dirty="0"/>
              <a:t>Uopće me ne poznaješ.”</a:t>
            </a: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hr-HR" sz="2000" dirty="0"/>
              <a:t>	   “Ne znaš što ja trebam.”</a:t>
            </a: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 sz="2000" dirty="0"/>
          </a:p>
          <a:p>
            <a:pPr marL="274320" lvl="1" indent="-274320" algn="l" rtl="0">
              <a:spcBef>
                <a:spcPts val="600"/>
              </a:spcBef>
              <a:spcAft>
                <a:spcPts val="0"/>
              </a:spcAft>
              <a:buSzPts val="1680"/>
              <a:buFont typeface="Noto Sans Symbols"/>
              <a:buChar char="▪"/>
            </a:pPr>
            <a:r>
              <a:rPr lang="hr-HR" sz="2400" dirty="0"/>
              <a:t>Ljudi se isključuju u situacijama kada se govori o nečemu što ne žele čuti jer je poruka možda usmjerena prema njima bolnom području</a:t>
            </a:r>
            <a:endParaRPr dirty="0"/>
          </a:p>
          <a:p>
            <a:pPr marL="274320" lvl="0" indent="-185420" algn="l" rtl="0">
              <a:spcBef>
                <a:spcPts val="600"/>
              </a:spcBef>
              <a:spcAft>
                <a:spcPts val="0"/>
              </a:spcAft>
              <a:buSzPts val="1400"/>
              <a:buFont typeface="Noto Sans Symbols"/>
              <a:buNone/>
            </a:pPr>
            <a:endParaRPr sz="2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dirty="0"/>
          </a:p>
        </p:txBody>
      </p:sp>
      <p:pic>
        <p:nvPicPr>
          <p:cNvPr id="190" name="Google Shape;190;p8" descr="7,503 Not Listening Images, Stock Photos, 3D objects, &amp; Vectors |  Shutterstock"/>
          <p:cNvPicPr preferRelativeResize="0"/>
          <p:nvPr/>
        </p:nvPicPr>
        <p:blipFill rotWithShape="1">
          <a:blip r:embed="rId3">
            <a:alphaModFix/>
          </a:blip>
          <a:srcRect r="-883" b="14129"/>
          <a:stretch/>
        </p:blipFill>
        <p:spPr>
          <a:xfrm>
            <a:off x="7060704" y="4905253"/>
            <a:ext cx="1728192" cy="158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hr-HR" b="1"/>
              <a:t>Razlike u bontonu razgovora</a:t>
            </a:r>
            <a:endParaRPr b="1"/>
          </a:p>
        </p:txBody>
      </p:sp>
      <p:sp>
        <p:nvSpPr>
          <p:cNvPr id="196" name="Google Shape;196;p9"/>
          <p:cNvSpPr txBox="1">
            <a:spLocks noGrp="1"/>
          </p:cNvSpPr>
          <p:nvPr>
            <p:ph type="body" idx="1"/>
          </p:nvPr>
        </p:nvSpPr>
        <p:spPr>
          <a:xfrm>
            <a:off x="467544" y="126876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Font typeface="Noto Sans Symbols"/>
              <a:buChar char="▪"/>
            </a:pPr>
            <a:r>
              <a:rPr lang="hr-HR"/>
              <a:t>Prilikom postavljanja pitanja partner ne čeka odgovor nego postavi drugo pitanje.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Font typeface="Noto Sans Symbols"/>
              <a:buChar char="▪"/>
            </a:pPr>
            <a:r>
              <a:rPr lang="hr-HR"/>
              <a:t>Postavljanje novog pitanja prije dobivenog odgovora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Font typeface="Noto Sans Symbols"/>
              <a:buChar char="▪"/>
            </a:pPr>
            <a:r>
              <a:rPr lang="hr-HR"/>
              <a:t>Upadanje u riječ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hr-HR"/>
              <a:t>	</a:t>
            </a:r>
            <a:r>
              <a:rPr lang="hr-HR" sz="2000"/>
              <a:t>“Isključuje me iz razgovora, sigurno misli da nemam ništa pametno za reći.”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hr-HR" sz="2000"/>
              <a:t>    “Ne uključuje se u razgovor, sigurno joj se ne sviđam.”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 sz="200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Font typeface="Noto Sans Symbols"/>
              <a:buChar char="▪"/>
            </a:pPr>
            <a:r>
              <a:rPr lang="hr-HR" u="sng"/>
              <a:t>Dovode do nerazumijevanja, ljutnje i kritiziranja</a:t>
            </a:r>
            <a:endParaRPr u="sng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iel">
  <a:themeElements>
    <a:clrScheme name="Žuta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991</Words>
  <Application>Microsoft Office PowerPoint</Application>
  <PresentationFormat>On-screen Show (4:3)</PresentationFormat>
  <Paragraphs>174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Noto Sans Symbols</vt:lpstr>
      <vt:lpstr>Arial</vt:lpstr>
      <vt:lpstr>Century Schoolbook</vt:lpstr>
      <vt:lpstr>Calibri</vt:lpstr>
      <vt:lpstr>Oriel</vt:lpstr>
      <vt:lpstr>Komunikacija u partnerskim odnosima</vt:lpstr>
      <vt:lpstr>PowerPoint Presentation</vt:lpstr>
      <vt:lpstr>Prepreke u komunikaciji</vt:lpstr>
      <vt:lpstr>Neizravnost i dvosmislenost</vt:lpstr>
      <vt:lpstr>Obrambeni stav</vt:lpstr>
      <vt:lpstr>Pogrešno shvaćanje</vt:lpstr>
      <vt:lpstr>Monolozi, ometanje i „tiho slušanje”</vt:lpstr>
      <vt:lpstr>Gluhe i slijepe točke</vt:lpstr>
      <vt:lpstr>Razlike u bontonu razgovora</vt:lpstr>
      <vt:lpstr>Postavljanje pitanja</vt:lpstr>
      <vt:lpstr>Rodne razlike </vt:lpstr>
      <vt:lpstr>Rodne razlike</vt:lpstr>
      <vt:lpstr>Izvor rodnih razlika</vt:lpstr>
      <vt:lpstr>Izvor rodnih razlika</vt:lpstr>
      <vt:lpstr>KOMUNIKACIJA U PARTNERSKIM ODNOSIMA</vt:lpstr>
      <vt:lpstr>KOMUNIKACIJA U PARTNERSKIM ODNOSIMA</vt:lpstr>
      <vt:lpstr>KOMUNIKACIJA U PARTNERSKIM ODNOSIMA</vt:lpstr>
      <vt:lpstr>„ČETIRI JAHAČA APOKALIPSE“ U PARTNERSKOJ KOMUNIKACIJI (Gottman, 1994.)</vt:lpstr>
      <vt:lpstr>ZA KRAJ ☺</vt:lpstr>
      <vt:lpstr>LITERATURA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Komunikacija u partnerskim odnosima</dc:title>
  <dc:creator>win7</dc:creator>
  <cp:lastModifiedBy>korisnik</cp:lastModifiedBy>
  <cp:revision>1</cp:revision>
  <dcterms:created xsi:type="dcterms:W3CDTF">2019-10-03T08:45:21Z</dcterms:created>
  <dcterms:modified xsi:type="dcterms:W3CDTF">2024-04-24T21:06:49Z</dcterms:modified>
</cp:coreProperties>
</file>