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Roboto Bold" charset="0"/>
      <p:regular r:id="rId17"/>
    </p:embeddedFont>
    <p:embeddedFont>
      <p:font typeface="Roboto Italics" charset="0"/>
      <p:regular r:id="rId18"/>
    </p:embeddedFont>
    <p:embeddedFont>
      <p:font typeface="Open Sans Bold" charset="0"/>
      <p:regular r:id="rId19"/>
    </p:embeddedFont>
    <p:embeddedFont>
      <p:font typeface="Open Sans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Roboto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-41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731178"/>
            <a:ext cx="18288000" cy="5451994"/>
          </a:xfrm>
          <a:custGeom>
            <a:avLst/>
            <a:gdLst/>
            <a:ahLst/>
            <a:cxnLst/>
            <a:rect l="l" t="t" r="r" b="b"/>
            <a:pathLst>
              <a:path w="18288000" h="5451994">
                <a:moveTo>
                  <a:pt x="0" y="0"/>
                </a:moveTo>
                <a:lnTo>
                  <a:pt x="18288000" y="0"/>
                </a:lnTo>
                <a:lnTo>
                  <a:pt x="18288000" y="5451993"/>
                </a:lnTo>
                <a:lnTo>
                  <a:pt x="0" y="545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 t="-34033" r="-208" b="-20210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27997" y="4292497"/>
            <a:ext cx="7315200" cy="505414"/>
          </a:xfrm>
          <a:custGeom>
            <a:avLst/>
            <a:gdLst/>
            <a:ahLst/>
            <a:cxnLst/>
            <a:rect l="l" t="t" r="r" b="b"/>
            <a:pathLst>
              <a:path w="7315200" h="505414">
                <a:moveTo>
                  <a:pt x="0" y="0"/>
                </a:moveTo>
                <a:lnTo>
                  <a:pt x="7315200" y="0"/>
                </a:lnTo>
                <a:lnTo>
                  <a:pt x="7315200" y="505414"/>
                </a:lnTo>
                <a:lnTo>
                  <a:pt x="0" y="505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12086" y="4545204"/>
            <a:ext cx="4708272" cy="5741796"/>
          </a:xfrm>
          <a:custGeom>
            <a:avLst/>
            <a:gdLst/>
            <a:ahLst/>
            <a:cxnLst/>
            <a:rect l="l" t="t" r="r" b="b"/>
            <a:pathLst>
              <a:path w="4708272" h="5741796">
                <a:moveTo>
                  <a:pt x="0" y="0"/>
                </a:moveTo>
                <a:lnTo>
                  <a:pt x="4708273" y="0"/>
                </a:lnTo>
                <a:lnTo>
                  <a:pt x="4708273" y="5741796"/>
                </a:lnTo>
                <a:lnTo>
                  <a:pt x="0" y="57417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67207" y="2605741"/>
            <a:ext cx="8836780" cy="168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8"/>
              </a:lnSpc>
            </a:pPr>
            <a:r>
              <a:rPr lang="en-US" sz="9763">
                <a:solidFill>
                  <a:srgbClr val="000000"/>
                </a:solidFill>
                <a:latin typeface="Roboto Bold"/>
              </a:rPr>
              <a:t>Mitovi o suicidu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17138" y="5057775"/>
            <a:ext cx="5936919" cy="149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4"/>
              </a:lnSpc>
            </a:pPr>
            <a:r>
              <a:rPr lang="en-US" sz="4288">
                <a:solidFill>
                  <a:srgbClr val="000000"/>
                </a:solidFill>
                <a:latin typeface="Open Sans"/>
              </a:rPr>
              <a:t>Ivana Prović</a:t>
            </a:r>
          </a:p>
          <a:p>
            <a:pPr algn="ctr">
              <a:lnSpc>
                <a:spcPts val="6004"/>
              </a:lnSpc>
            </a:pPr>
            <a:r>
              <a:rPr lang="en-US" sz="4288">
                <a:solidFill>
                  <a:srgbClr val="000000"/>
                </a:solidFill>
                <a:latin typeface="Open Sans"/>
              </a:rPr>
              <a:t>18.5.2024.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01516" y="2712424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45159" y="863067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36447" y="933450"/>
            <a:ext cx="11653513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Samoubojstvo je odraz sebičnosti i slabosti.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8180" y="2798149"/>
            <a:ext cx="14048455" cy="743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Ljudi koji izvrše suicid često doživljavaju intenzivnu emocionalnu bol, kao i kognitivne distorzije - crno-bijeli pogled na svijet</a:t>
            </a:r>
          </a:p>
          <a:p>
            <a:pPr marL="1014731" lvl="1" indent="-507365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Roboto"/>
              </a:rPr>
              <a:t>teško im je razmotriti različite opcije ili pronaći izlaz iz svoje situacije</a:t>
            </a:r>
          </a:p>
          <a:p>
            <a:pPr marL="1014731" lvl="1" indent="-507365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Roboto"/>
              </a:rPr>
              <a:t>kompleksni razlozi</a:t>
            </a:r>
          </a:p>
          <a:p>
            <a:pPr marL="1014731" lvl="1" indent="-507365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Roboto"/>
              </a:rPr>
              <a:t>ljudi odlučuju izvšiti suicid kada ne vide mogućnost razriješenja problema</a:t>
            </a:r>
          </a:p>
          <a:p>
            <a:pPr algn="l">
              <a:lnSpc>
                <a:spcPts val="6580"/>
              </a:lnSpc>
            </a:pPr>
            <a:endParaRPr lang="en-US" sz="470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48747" y="2182481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5" y="0"/>
                </a:lnTo>
                <a:lnTo>
                  <a:pt x="1201865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80783" y="508420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05512" y="654123"/>
            <a:ext cx="1166391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Počinjenje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suicida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nije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moguće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predvidjeti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05512" y="2314173"/>
            <a:ext cx="14569792" cy="766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Samoubojstvo je rijetko stvar trenutka. Danima prije izvršenja obično se mogu uočiti neki upozoravajući znaci. </a:t>
            </a:r>
          </a:p>
          <a:p>
            <a:pPr marL="906783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Roboto"/>
              </a:rPr>
              <a:t>Verbalni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 (npr. “</a:t>
            </a:r>
            <a:r>
              <a:rPr lang="en-US" sz="4200">
                <a:solidFill>
                  <a:srgbClr val="000000"/>
                </a:solidFill>
                <a:latin typeface="Roboto Italics"/>
              </a:rPr>
              <a:t>Samo sam teret drugima.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”)</a:t>
            </a:r>
          </a:p>
          <a:p>
            <a:pPr marL="906783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Roboto"/>
              </a:rPr>
              <a:t>Kognitivni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 (npr. problemi s održavanjem koncentracije)</a:t>
            </a:r>
          </a:p>
          <a:p>
            <a:pPr marL="906783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Roboto"/>
              </a:rPr>
              <a:t>Emocionalni 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(npr. razdražljivost, apatija)</a:t>
            </a:r>
          </a:p>
          <a:p>
            <a:pPr marL="906783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Roboto"/>
              </a:rPr>
              <a:t>Bihevioralni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 (npr. socijalna izolacija)</a:t>
            </a:r>
          </a:p>
          <a:p>
            <a:pPr marL="906783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Obratiti pozornost i na </a:t>
            </a:r>
            <a:r>
              <a:rPr lang="en-US" sz="4200">
                <a:solidFill>
                  <a:srgbClr val="000000"/>
                </a:solidFill>
                <a:latin typeface="Roboto Bold"/>
              </a:rPr>
              <a:t>okolinske faktore ! 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(npr. smrt bliske osobe, zlostavljanje, gubitak posla, velike životne promjene)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48747" y="2182481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5" y="0"/>
                </a:lnTo>
                <a:lnTo>
                  <a:pt x="1201865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80783" y="508420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38256" y="5552793"/>
            <a:ext cx="2783539" cy="4453662"/>
          </a:xfrm>
          <a:custGeom>
            <a:avLst/>
            <a:gdLst/>
            <a:ahLst/>
            <a:cxnLst/>
            <a:rect l="l" t="t" r="r" b="b"/>
            <a:pathLst>
              <a:path w="2783539" h="4453662">
                <a:moveTo>
                  <a:pt x="0" y="0"/>
                </a:moveTo>
                <a:lnTo>
                  <a:pt x="2783539" y="0"/>
                </a:lnTo>
                <a:lnTo>
                  <a:pt x="2783539" y="4453662"/>
                </a:lnTo>
                <a:lnTo>
                  <a:pt x="0" y="4453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52800" y="654123"/>
            <a:ext cx="1168604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Počinjenje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suicida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nije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moguće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Bold"/>
              </a:rPr>
              <a:t>prevenirati</a:t>
            </a:r>
            <a:r>
              <a:rPr lang="en-US" sz="4700" dirty="0">
                <a:solidFill>
                  <a:srgbClr val="000000"/>
                </a:solidFill>
                <a:latin typeface="Roboto Bold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50612" y="2283053"/>
            <a:ext cx="14904623" cy="577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 Bold"/>
              </a:rPr>
              <a:t> Suicid je moguće prevenirati. </a:t>
            </a:r>
          </a:p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"/>
              </a:rPr>
              <a:t>Suicidalnost je složen fenomen povezan s nizom faktora rizika.</a:t>
            </a:r>
          </a:p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"/>
              </a:rPr>
              <a:t>Terapije i intervencije usmjerene na rad sa </a:t>
            </a:r>
          </a:p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"/>
              </a:rPr>
              <a:t>suicidalnim klijentima, </a:t>
            </a:r>
          </a:p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"/>
              </a:rPr>
              <a:t>kao i preventivni programi ukazuju na </a:t>
            </a:r>
          </a:p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"/>
              </a:rPr>
              <a:t>smanjenje rizika od počinjenja suicida.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87947"/>
            <a:ext cx="18288000" cy="5140262"/>
          </a:xfrm>
          <a:custGeom>
            <a:avLst/>
            <a:gdLst/>
            <a:ahLst/>
            <a:cxnLst/>
            <a:rect l="l" t="t" r="r" b="b"/>
            <a:pathLst>
              <a:path w="18288000" h="5140262">
                <a:moveTo>
                  <a:pt x="0" y="0"/>
                </a:moveTo>
                <a:lnTo>
                  <a:pt x="18288000" y="0"/>
                </a:lnTo>
                <a:lnTo>
                  <a:pt x="18288000" y="5140262"/>
                </a:lnTo>
                <a:lnTo>
                  <a:pt x="0" y="5140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 t="-36097" r="-208" b="-220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4793" y="2419171"/>
            <a:ext cx="16963207" cy="740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Određen broj suicidalnih osoba (ali ne svi!) pati od psihičkog poremećaja/bolesti. 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Suicidalnost može biti povezana s: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anksiozni simptomi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poremećaji ličnosti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shizofrenija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alkoholizam i druge ovisnosti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posttraumatski stresni poremećaj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"/>
              </a:rPr>
              <a:t>najčešće oni koji uključuju i </a:t>
            </a:r>
            <a:r>
              <a:rPr lang="en-US" sz="4200">
                <a:solidFill>
                  <a:srgbClr val="000000"/>
                </a:solidFill>
                <a:latin typeface="Roboto Bold"/>
              </a:rPr>
              <a:t>depresivne simptome</a:t>
            </a:r>
          </a:p>
        </p:txBody>
      </p:sp>
      <p:sp>
        <p:nvSpPr>
          <p:cNvPr id="4" name="Freeform 4"/>
          <p:cNvSpPr/>
          <p:nvPr/>
        </p:nvSpPr>
        <p:spPr>
          <a:xfrm>
            <a:off x="1324793" y="4118536"/>
            <a:ext cx="7315200" cy="505414"/>
          </a:xfrm>
          <a:custGeom>
            <a:avLst/>
            <a:gdLst/>
            <a:ahLst/>
            <a:cxnLst/>
            <a:rect l="l" t="t" r="r" b="b"/>
            <a:pathLst>
              <a:path w="7315200" h="505414">
                <a:moveTo>
                  <a:pt x="0" y="0"/>
                </a:moveTo>
                <a:lnTo>
                  <a:pt x="7315200" y="0"/>
                </a:lnTo>
                <a:lnTo>
                  <a:pt x="7315200" y="505413"/>
                </a:lnTo>
                <a:lnTo>
                  <a:pt x="0" y="505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6005" y="2504896"/>
            <a:ext cx="843478" cy="1261026"/>
          </a:xfrm>
          <a:custGeom>
            <a:avLst/>
            <a:gdLst/>
            <a:ahLst/>
            <a:cxnLst/>
            <a:rect l="l" t="t" r="r" b="b"/>
            <a:pathLst>
              <a:path w="843478" h="1261026">
                <a:moveTo>
                  <a:pt x="0" y="0"/>
                </a:moveTo>
                <a:lnTo>
                  <a:pt x="843478" y="0"/>
                </a:lnTo>
                <a:lnTo>
                  <a:pt x="843478" y="1261026"/>
                </a:lnTo>
                <a:lnTo>
                  <a:pt x="0" y="1261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6005" y="346075"/>
            <a:ext cx="17615990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Roboto Bold"/>
              </a:rPr>
              <a:t>Suicidalnost i psihopatologija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87947"/>
            <a:ext cx="18288000" cy="5420820"/>
          </a:xfrm>
          <a:custGeom>
            <a:avLst/>
            <a:gdLst/>
            <a:ahLst/>
            <a:cxnLst/>
            <a:rect l="l" t="t" r="r" b="b"/>
            <a:pathLst>
              <a:path w="18288000" h="5420820">
                <a:moveTo>
                  <a:pt x="0" y="0"/>
                </a:moveTo>
                <a:lnTo>
                  <a:pt x="18288000" y="0"/>
                </a:lnTo>
                <a:lnTo>
                  <a:pt x="18288000" y="5420821"/>
                </a:lnTo>
                <a:lnTo>
                  <a:pt x="0" y="5420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 t="-34229" r="-208" b="-2038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1731" y="319263"/>
            <a:ext cx="17976269" cy="90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 Bold"/>
              </a:rPr>
              <a:t>Komunikacija u radu sa osobama koje iskazuju suicidalne misli, ideje ili namjere</a:t>
            </a:r>
          </a:p>
          <a:p>
            <a:pPr algn="l">
              <a:lnSpc>
                <a:spcPts val="7279"/>
              </a:lnSpc>
            </a:pPr>
            <a:endParaRPr lang="en-US" sz="4700">
              <a:solidFill>
                <a:srgbClr val="000000"/>
              </a:solidFill>
              <a:latin typeface="Roboto Bold"/>
            </a:endParaRPr>
          </a:p>
          <a:p>
            <a:pPr marL="885195" lvl="1" indent="-442598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Roboto"/>
              </a:rPr>
              <a:t>Normalizacija reakcija - ukazati na </a:t>
            </a:r>
            <a:r>
              <a:rPr lang="en-US" sz="4100">
                <a:solidFill>
                  <a:srgbClr val="000000"/>
                </a:solidFill>
                <a:latin typeface="Roboto Bold"/>
              </a:rPr>
              <a:t>zabrinutost</a:t>
            </a:r>
          </a:p>
          <a:p>
            <a:pPr marL="885195" lvl="1" indent="-442598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Roboto"/>
              </a:rPr>
              <a:t>Suicidalna namjera je </a:t>
            </a:r>
            <a:r>
              <a:rPr lang="en-US" sz="4100">
                <a:solidFill>
                  <a:srgbClr val="000000"/>
                </a:solidFill>
                <a:latin typeface="Roboto Bold"/>
              </a:rPr>
              <a:t>krizna situacija</a:t>
            </a:r>
            <a:r>
              <a:rPr lang="en-US" sz="4100">
                <a:solidFill>
                  <a:srgbClr val="000000"/>
                </a:solidFill>
                <a:latin typeface="Roboto"/>
              </a:rPr>
              <a:t> te je komunikaciju bitno prilagoditi</a:t>
            </a:r>
          </a:p>
          <a:p>
            <a:pPr marL="885195" lvl="1" indent="-442598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Roboto"/>
              </a:rPr>
              <a:t>Prilogađavanje (para)verbalne komunikacije - prilagoditi </a:t>
            </a:r>
            <a:r>
              <a:rPr lang="en-US" sz="4100">
                <a:solidFill>
                  <a:srgbClr val="000000"/>
                </a:solidFill>
                <a:latin typeface="Roboto Bold"/>
              </a:rPr>
              <a:t>ton razgovora</a:t>
            </a:r>
          </a:p>
          <a:p>
            <a:pPr marL="885195" lvl="1" indent="-442598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Roboto"/>
              </a:rPr>
              <a:t>Fokus razgovora - razgovor o suicidu ne izbjegavamo,</a:t>
            </a:r>
            <a:r>
              <a:rPr lang="en-US" sz="4100">
                <a:solidFill>
                  <a:srgbClr val="000000"/>
                </a:solidFill>
                <a:latin typeface="Roboto Italics"/>
              </a:rPr>
              <a:t> 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Roboto Italics"/>
              </a:rPr>
              <a:t>       ali nećemo u detalje govoriti o samom načinu izvršavanja,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Roboto Italics"/>
              </a:rPr>
              <a:t>       </a:t>
            </a:r>
            <a:r>
              <a:rPr lang="en-US" sz="4100">
                <a:solidFill>
                  <a:srgbClr val="000000"/>
                </a:solidFill>
                <a:latin typeface="Roboto"/>
              </a:rPr>
              <a:t>već o trenutnom psihološkom stanju i ispitujemo druge 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Roboto"/>
              </a:rPr>
              <a:t>       mogućnosti i razloge da osoba </a:t>
            </a:r>
            <a:r>
              <a:rPr lang="en-US" sz="4100">
                <a:solidFill>
                  <a:srgbClr val="000000"/>
                </a:solidFill>
                <a:latin typeface="Roboto Bold"/>
              </a:rPr>
              <a:t>ne</a:t>
            </a:r>
            <a:r>
              <a:rPr lang="en-US" sz="4100">
                <a:solidFill>
                  <a:srgbClr val="000000"/>
                </a:solidFill>
                <a:latin typeface="Roboto"/>
              </a:rPr>
              <a:t> izvrši suicid </a:t>
            </a:r>
          </a:p>
          <a:p>
            <a:pPr marL="885195" lvl="1" indent="-442598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Roboto"/>
              </a:rPr>
              <a:t>Osnaživanje osobe - fokus na pozitivnim 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Roboto"/>
              </a:rPr>
              <a:t>       aspektima života osobe</a:t>
            </a:r>
          </a:p>
        </p:txBody>
      </p:sp>
      <p:sp>
        <p:nvSpPr>
          <p:cNvPr id="4" name="Freeform 4"/>
          <p:cNvSpPr/>
          <p:nvPr/>
        </p:nvSpPr>
        <p:spPr>
          <a:xfrm>
            <a:off x="13171497" y="6772223"/>
            <a:ext cx="5500119" cy="3533827"/>
          </a:xfrm>
          <a:custGeom>
            <a:avLst/>
            <a:gdLst/>
            <a:ahLst/>
            <a:cxnLst/>
            <a:rect l="l" t="t" r="r" b="b"/>
            <a:pathLst>
              <a:path w="5500119" h="3533827">
                <a:moveTo>
                  <a:pt x="0" y="0"/>
                </a:moveTo>
                <a:lnTo>
                  <a:pt x="5500119" y="0"/>
                </a:lnTo>
                <a:lnTo>
                  <a:pt x="5500119" y="3533827"/>
                </a:lnTo>
                <a:lnTo>
                  <a:pt x="0" y="3533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79871"/>
            <a:ext cx="18715484" cy="3927259"/>
          </a:xfrm>
          <a:custGeom>
            <a:avLst/>
            <a:gdLst/>
            <a:ahLst/>
            <a:cxnLst/>
            <a:rect l="l" t="t" r="r" b="b"/>
            <a:pathLst>
              <a:path w="18715484" h="3927259">
                <a:moveTo>
                  <a:pt x="0" y="0"/>
                </a:moveTo>
                <a:lnTo>
                  <a:pt x="18715484" y="0"/>
                </a:lnTo>
                <a:lnTo>
                  <a:pt x="18715484" y="3927258"/>
                </a:lnTo>
                <a:lnTo>
                  <a:pt x="0" y="3927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2000"/>
            </a:blip>
            <a:stretch>
              <a:fillRect t="-78514" r="-208" b="-2990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632942"/>
            <a:ext cx="7315200" cy="505414"/>
          </a:xfrm>
          <a:custGeom>
            <a:avLst/>
            <a:gdLst/>
            <a:ahLst/>
            <a:cxnLst/>
            <a:rect l="l" t="t" r="r" b="b"/>
            <a:pathLst>
              <a:path w="7315200" h="505414">
                <a:moveTo>
                  <a:pt x="0" y="0"/>
                </a:moveTo>
                <a:lnTo>
                  <a:pt x="7315200" y="0"/>
                </a:lnTo>
                <a:lnTo>
                  <a:pt x="7315200" y="505414"/>
                </a:lnTo>
                <a:lnTo>
                  <a:pt x="0" y="505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577504"/>
            <a:ext cx="8813816" cy="168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8"/>
              </a:lnSpc>
            </a:pPr>
            <a:r>
              <a:rPr lang="en-US" sz="9763">
                <a:solidFill>
                  <a:srgbClr val="000000"/>
                </a:solidFill>
                <a:latin typeface="Roboto Bold"/>
              </a:rPr>
              <a:t>Hvala na pažnji!</a:t>
            </a:r>
          </a:p>
        </p:txBody>
      </p:sp>
      <p:sp>
        <p:nvSpPr>
          <p:cNvPr id="5" name="Freeform 5"/>
          <p:cNvSpPr/>
          <p:nvPr/>
        </p:nvSpPr>
        <p:spPr>
          <a:xfrm>
            <a:off x="1095797" y="974223"/>
            <a:ext cx="16163503" cy="699504"/>
          </a:xfrm>
          <a:custGeom>
            <a:avLst/>
            <a:gdLst/>
            <a:ahLst/>
            <a:cxnLst/>
            <a:rect l="l" t="t" r="r" b="b"/>
            <a:pathLst>
              <a:path w="16163503" h="699504">
                <a:moveTo>
                  <a:pt x="0" y="0"/>
                </a:moveTo>
                <a:lnTo>
                  <a:pt x="16163503" y="0"/>
                </a:lnTo>
                <a:lnTo>
                  <a:pt x="16163503" y="699504"/>
                </a:lnTo>
                <a:lnTo>
                  <a:pt x="0" y="699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 t="-380702" r="-208" b="-183481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5797" y="8558796"/>
            <a:ext cx="16163503" cy="699504"/>
          </a:xfrm>
          <a:custGeom>
            <a:avLst/>
            <a:gdLst/>
            <a:ahLst/>
            <a:cxnLst/>
            <a:rect l="l" t="t" r="r" b="b"/>
            <a:pathLst>
              <a:path w="16163503" h="699504">
                <a:moveTo>
                  <a:pt x="0" y="0"/>
                </a:moveTo>
                <a:lnTo>
                  <a:pt x="16163503" y="0"/>
                </a:lnTo>
                <a:lnTo>
                  <a:pt x="16163503" y="699504"/>
                </a:lnTo>
                <a:lnTo>
                  <a:pt x="0" y="699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 t="-380702" r="-208" b="-183481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95805" y="933450"/>
            <a:ext cx="14609597" cy="494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Svaka osoba koja iskazuje suicidalne ideje </a:t>
            </a:r>
            <a:r>
              <a:rPr lang="en-US" sz="4700">
                <a:solidFill>
                  <a:srgbClr val="000000"/>
                </a:solidFill>
                <a:latin typeface="Roboto Bold"/>
              </a:rPr>
              <a:t>ima namjeru</a:t>
            </a:r>
            <a:r>
              <a:rPr lang="en-US" sz="4700">
                <a:solidFill>
                  <a:srgbClr val="000000"/>
                </a:solidFill>
                <a:latin typeface="Roboto"/>
              </a:rPr>
              <a:t> počiniti suicid.</a:t>
            </a:r>
          </a:p>
          <a:p>
            <a:pPr algn="l">
              <a:lnSpc>
                <a:spcPts val="6580"/>
              </a:lnSpc>
            </a:pPr>
            <a:endParaRPr lang="en-US" sz="47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Suicidalne ideje puno su češće od namjere - </a:t>
            </a:r>
            <a:r>
              <a:rPr lang="en-US" sz="4700">
                <a:solidFill>
                  <a:srgbClr val="000000"/>
                </a:solidFill>
                <a:latin typeface="Roboto Bold"/>
              </a:rPr>
              <a:t>neće</a:t>
            </a:r>
            <a:r>
              <a:rPr lang="en-US" sz="4700">
                <a:solidFill>
                  <a:srgbClr val="000000"/>
                </a:solidFill>
                <a:latin typeface="Roboto"/>
              </a:rPr>
              <a:t> svaka osoba koja ima suicidalne ideje planirati i namjeravati izvršiti suicid (procjena rizika!).</a:t>
            </a:r>
          </a:p>
        </p:txBody>
      </p:sp>
      <p:sp>
        <p:nvSpPr>
          <p:cNvPr id="3" name="Freeform 3"/>
          <p:cNvSpPr/>
          <p:nvPr/>
        </p:nvSpPr>
        <p:spPr>
          <a:xfrm>
            <a:off x="5450528" y="6688149"/>
            <a:ext cx="2372887" cy="3153338"/>
          </a:xfrm>
          <a:custGeom>
            <a:avLst/>
            <a:gdLst/>
            <a:ahLst/>
            <a:cxnLst/>
            <a:rect l="l" t="t" r="r" b="b"/>
            <a:pathLst>
              <a:path w="2372887" h="3153338">
                <a:moveTo>
                  <a:pt x="0" y="0"/>
                </a:moveTo>
                <a:lnTo>
                  <a:pt x="2372886" y="0"/>
                </a:lnTo>
                <a:lnTo>
                  <a:pt x="2372886" y="3153338"/>
                </a:lnTo>
                <a:lnTo>
                  <a:pt x="0" y="315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13514" y="7557355"/>
            <a:ext cx="1660973" cy="1467885"/>
          </a:xfrm>
          <a:custGeom>
            <a:avLst/>
            <a:gdLst/>
            <a:ahLst/>
            <a:cxnLst/>
            <a:rect l="l" t="t" r="r" b="b"/>
            <a:pathLst>
              <a:path w="1660973" h="1467885">
                <a:moveTo>
                  <a:pt x="0" y="0"/>
                </a:moveTo>
                <a:lnTo>
                  <a:pt x="1660972" y="0"/>
                </a:lnTo>
                <a:lnTo>
                  <a:pt x="1660972" y="1467884"/>
                </a:lnTo>
                <a:lnTo>
                  <a:pt x="0" y="1467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60261" y="6803752"/>
            <a:ext cx="2710277" cy="2922131"/>
          </a:xfrm>
          <a:custGeom>
            <a:avLst/>
            <a:gdLst/>
            <a:ahLst/>
            <a:cxnLst/>
            <a:rect l="l" t="t" r="r" b="b"/>
            <a:pathLst>
              <a:path w="2710277" h="2922131">
                <a:moveTo>
                  <a:pt x="0" y="0"/>
                </a:moveTo>
                <a:lnTo>
                  <a:pt x="2710277" y="0"/>
                </a:lnTo>
                <a:lnTo>
                  <a:pt x="2710277" y="2922132"/>
                </a:lnTo>
                <a:lnTo>
                  <a:pt x="0" y="292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00227" y="4030353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00227" y="1228725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81151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6" y="0"/>
                </a:lnTo>
                <a:lnTo>
                  <a:pt x="103647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3669" y="3002063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705" y="659829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2"/>
                </a:lnTo>
                <a:lnTo>
                  <a:pt x="0" y="11377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67815" y="6324600"/>
            <a:ext cx="2867692" cy="2933700"/>
          </a:xfrm>
          <a:custGeom>
            <a:avLst/>
            <a:gdLst/>
            <a:ahLst/>
            <a:cxnLst/>
            <a:rect l="l" t="t" r="r" b="b"/>
            <a:pathLst>
              <a:path w="2867692" h="2933700">
                <a:moveTo>
                  <a:pt x="0" y="0"/>
                </a:moveTo>
                <a:lnTo>
                  <a:pt x="2867692" y="0"/>
                </a:lnTo>
                <a:lnTo>
                  <a:pt x="2867692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74146" y="3031082"/>
            <a:ext cx="13426005" cy="411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Suicidalnost je najčešće povezana s određenim </a:t>
            </a:r>
            <a:r>
              <a:rPr lang="en-US" sz="4700">
                <a:solidFill>
                  <a:srgbClr val="000000"/>
                </a:solidFill>
                <a:latin typeface="Roboto Bold"/>
              </a:rPr>
              <a:t>kraćim vremenskim razdobljem</a:t>
            </a:r>
            <a:r>
              <a:rPr lang="en-US" sz="4700">
                <a:solidFill>
                  <a:srgbClr val="000000"/>
                </a:solidFill>
                <a:latin typeface="Roboto"/>
              </a:rPr>
              <a:t>. </a:t>
            </a:r>
          </a:p>
          <a:p>
            <a:pPr marL="1014732" lvl="1" indent="-507366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Roboto"/>
              </a:rPr>
              <a:t>Osobe najčešće tada potraže pomoć i uspiju to nadvladati.</a:t>
            </a:r>
          </a:p>
          <a:p>
            <a:pPr marL="1014732" lvl="1" indent="-507366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Roboto"/>
              </a:rPr>
              <a:t>Rizik od suicida fluktuira.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5158" y="778828"/>
            <a:ext cx="12099781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Jednom suicidalna osoba uvijek je suicidalna.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00227" y="4201803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00227" y="1228725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76145" y="1219200"/>
            <a:ext cx="11942619" cy="246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Roboto"/>
              </a:rPr>
              <a:t>Ako se osoba prethodno imala (neuspješne) pokušaje suicida, </a:t>
            </a:r>
            <a:r>
              <a:rPr lang="en-US" sz="4700">
                <a:solidFill>
                  <a:srgbClr val="000000"/>
                </a:solidFill>
                <a:latin typeface="Roboto Bold"/>
              </a:rPr>
              <a:t>manja je vjerojatnost</a:t>
            </a:r>
            <a:r>
              <a:rPr lang="en-US" sz="4700">
                <a:solidFill>
                  <a:srgbClr val="000000"/>
                </a:solidFill>
                <a:latin typeface="Roboto"/>
              </a:rPr>
              <a:t> da će to pokušati ponovno.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4245" y="4198589"/>
            <a:ext cx="13767896" cy="329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 Bold"/>
              </a:rPr>
              <a:t>80% onih koji/e su počinili samoubojstvo već su i ranije, barem jednom, to pokušali</a:t>
            </a:r>
            <a:r>
              <a:rPr lang="en-US" sz="4700">
                <a:solidFill>
                  <a:srgbClr val="000000"/>
                </a:solidFill>
                <a:latin typeface="Roboto"/>
              </a:rPr>
              <a:t>. </a:t>
            </a:r>
          </a:p>
          <a:p>
            <a:pPr marL="1014732" lvl="1" indent="-507366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Roboto"/>
              </a:rPr>
              <a:t>Pri sumnji na suicidalnost, bitno je ispitati eventualne prethodne pokušaje suicida.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71626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6" y="0"/>
                </a:lnTo>
                <a:lnTo>
                  <a:pt x="103647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3669" y="3002063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705" y="659829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2"/>
                </a:lnTo>
                <a:lnTo>
                  <a:pt x="0" y="11377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72878" y="769303"/>
            <a:ext cx="13673193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Suicidalne osobe jasno žele umrijeti i od toga ih se ne može odgovoriti.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2878" y="3043555"/>
            <a:ext cx="12941944" cy="659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Open Sans Bold"/>
              </a:rPr>
              <a:t>Neodlučnost</a:t>
            </a:r>
            <a:r>
              <a:rPr lang="en-US" sz="4700">
                <a:solidFill>
                  <a:srgbClr val="000000"/>
                </a:solidFill>
                <a:latin typeface="Open Sans"/>
              </a:rPr>
              <a:t> je glavna odlika suicidalne osobe, a osobito one koja je odlučila potražiti pomoć. </a:t>
            </a:r>
          </a:p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Open Sans"/>
              </a:rPr>
              <a:t>Suicidalnost karakteriziraju </a:t>
            </a:r>
            <a:r>
              <a:rPr lang="en-US" sz="4700">
                <a:solidFill>
                  <a:srgbClr val="000000"/>
                </a:solidFill>
                <a:latin typeface="Open Sans Bold"/>
              </a:rPr>
              <a:t>ambivalentni osjećaji prema životu / smrti.</a:t>
            </a:r>
          </a:p>
          <a:p>
            <a:pPr marL="1014732" lvl="1" indent="-507366" algn="l">
              <a:lnSpc>
                <a:spcPts val="6580"/>
              </a:lnSpc>
              <a:buFont typeface="Arial"/>
              <a:buChar char="•"/>
            </a:pPr>
            <a:r>
              <a:rPr lang="en-US" sz="4700" u="sng">
                <a:solidFill>
                  <a:srgbClr val="000000"/>
                </a:solidFill>
                <a:latin typeface="Open Sans"/>
              </a:rPr>
              <a:t>Mnogi/e zapravo ne žele umrijeti nego žele pobjeći od njima nepodnošljive situacije iz koje ne vide izlaz.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01516" y="2712424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43077" y="494259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90420" y="627609"/>
            <a:ext cx="11180619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Roboto"/>
              </a:rPr>
              <a:t>Osobe koje pričaju o samoubojstvu zapravo ga </a:t>
            </a:r>
          </a:p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Roboto"/>
              </a:rPr>
              <a:t>neće počiniti.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90420" y="2598124"/>
            <a:ext cx="14340405" cy="369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 Bold"/>
              </a:rPr>
              <a:t>Velik broj ljudi koji su se ubili prethodno su to najavljivali.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 Iako neki ljudi izjave poput </a:t>
            </a:r>
            <a:r>
              <a:rPr lang="en-US" sz="4200">
                <a:solidFill>
                  <a:srgbClr val="000000"/>
                </a:solidFill>
                <a:latin typeface="Roboto Italics"/>
              </a:rPr>
              <a:t>“Bolje da me nema” 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koriste gotovo kao poštapalice, njihov značaj nipošto ne treba banalizirati!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343077" y="6644344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43077" y="8654101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8"/>
                </a:lnTo>
                <a:lnTo>
                  <a:pt x="0" y="1113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90420" y="6635327"/>
            <a:ext cx="15343991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Pokušaj samoubojstva je samo pokušaj da se pribavi pažnja i </a:t>
            </a: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ne treba ga uzimati za ozbiljno.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9945" y="8482965"/>
            <a:ext cx="13918920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Velik broj onih koji/e su počinili samoubojstvo i ranije su to pokušali.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71370" y="5786883"/>
            <a:ext cx="8412624" cy="581236"/>
          </a:xfrm>
          <a:custGeom>
            <a:avLst/>
            <a:gdLst/>
            <a:ahLst/>
            <a:cxnLst/>
            <a:rect l="l" t="t" r="r" b="b"/>
            <a:pathLst>
              <a:path w="8412624" h="581236">
                <a:moveTo>
                  <a:pt x="0" y="0"/>
                </a:moveTo>
                <a:lnTo>
                  <a:pt x="8412624" y="0"/>
                </a:lnTo>
                <a:lnTo>
                  <a:pt x="8412624" y="581236"/>
                </a:lnTo>
                <a:lnTo>
                  <a:pt x="0" y="581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71626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6" y="0"/>
                </a:lnTo>
                <a:lnTo>
                  <a:pt x="103647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7768" y="2655697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8"/>
                </a:lnTo>
                <a:lnTo>
                  <a:pt x="0" y="1113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768" y="536004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2"/>
                </a:lnTo>
                <a:lnTo>
                  <a:pt x="0" y="11377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94881" y="670052"/>
            <a:ext cx="13362646" cy="237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Pričanje o samoubojstvu samo će potaknuti nekoga da se ubije ako i nije to namjeravao.</a:t>
            </a:r>
          </a:p>
          <a:p>
            <a:pPr algn="l">
              <a:lnSpc>
                <a:spcPts val="7279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94881" y="2777490"/>
            <a:ext cx="10458027" cy="517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 Bold"/>
              </a:rPr>
              <a:t>Nepričanje o samoubojstvu podršku čini nemogućom</a:t>
            </a:r>
            <a:r>
              <a:rPr lang="en-US" sz="4200">
                <a:solidFill>
                  <a:srgbClr val="000000"/>
                </a:solidFill>
                <a:latin typeface="Roboto"/>
              </a:rPr>
              <a:t> i ne trebamo izbjegavati pričati o tome što nam je pozivatelj spomenuo. Pričanje pokazuje suicidalnoj osobi da nam je do nje stalo i da joj želimo pomoć, kao i to da nam nije teško slušati i da nas ne opterećuje nego smo tu da ga/ju slušamo.</a:t>
            </a:r>
          </a:p>
        </p:txBody>
      </p:sp>
      <p:sp>
        <p:nvSpPr>
          <p:cNvPr id="7" name="Freeform 7"/>
          <p:cNvSpPr/>
          <p:nvPr/>
        </p:nvSpPr>
        <p:spPr>
          <a:xfrm>
            <a:off x="14510499" y="7957185"/>
            <a:ext cx="3458572" cy="1452600"/>
          </a:xfrm>
          <a:custGeom>
            <a:avLst/>
            <a:gdLst/>
            <a:ahLst/>
            <a:cxnLst/>
            <a:rect l="l" t="t" r="r" b="b"/>
            <a:pathLst>
              <a:path w="3458572" h="1452600">
                <a:moveTo>
                  <a:pt x="0" y="0"/>
                </a:moveTo>
                <a:lnTo>
                  <a:pt x="3458572" y="0"/>
                </a:lnTo>
                <a:lnTo>
                  <a:pt x="3458572" y="1452600"/>
                </a:lnTo>
                <a:lnTo>
                  <a:pt x="0" y="145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22563" y="5740700"/>
            <a:ext cx="5282388" cy="4965444"/>
          </a:xfrm>
          <a:custGeom>
            <a:avLst/>
            <a:gdLst/>
            <a:ahLst/>
            <a:cxnLst/>
            <a:rect l="l" t="t" r="r" b="b"/>
            <a:pathLst>
              <a:path w="5282388" h="4965444">
                <a:moveTo>
                  <a:pt x="0" y="0"/>
                </a:moveTo>
                <a:lnTo>
                  <a:pt x="5282388" y="0"/>
                </a:lnTo>
                <a:lnTo>
                  <a:pt x="5282388" y="4965444"/>
                </a:lnTo>
                <a:lnTo>
                  <a:pt x="0" y="4965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9471" y="3282467"/>
            <a:ext cx="1338457" cy="4114800"/>
          </a:xfrm>
          <a:custGeom>
            <a:avLst/>
            <a:gdLst/>
            <a:ahLst/>
            <a:cxnLst/>
            <a:rect l="l" t="t" r="r" b="b"/>
            <a:pathLst>
              <a:path w="1338457" h="4114800">
                <a:moveTo>
                  <a:pt x="0" y="0"/>
                </a:moveTo>
                <a:lnTo>
                  <a:pt x="1338458" y="0"/>
                </a:lnTo>
                <a:lnTo>
                  <a:pt x="1338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06825" y="185420"/>
            <a:ext cx="15981175" cy="1558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Traženje neformalne i formalne podrške, kao i razgovor o suicidalnosti - smanjuju vjerojatnost izvršenja suicida kod osoba koje su sklone suicidalnim mislima i idejama. 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 Bold"/>
              </a:rPr>
              <a:t>Ne trebamo zazirati od pitanja kao što su </a:t>
            </a: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8080B6"/>
                </a:solidFill>
                <a:latin typeface="Roboto Italics"/>
              </a:rPr>
              <a:t>“Muče li Vas ti problemi sada toliko da razmišljate o tome da sebi naudite?”</a:t>
            </a: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8080B6"/>
                </a:solidFill>
                <a:latin typeface="Roboto Italics"/>
              </a:rPr>
              <a:t>“Jeste li već razmišljali o samoubojstvu?”</a:t>
            </a: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8080B6"/>
                </a:solidFill>
                <a:latin typeface="Roboto Italics"/>
              </a:rPr>
              <a:t>“Razmišljate li o počinjenju samoubojstva?”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8080B6"/>
              </a:solidFill>
              <a:latin typeface="Roboto Italics"/>
            </a:endParaRP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Ako nekoga pitamo ima li suicidalne misli, dajemo mu/joj prostor i dopuštenje da otvoreno kaže kako se osjeća i dajemo do znanja osobi da nam nije teret i da joj želimo pomoći.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59471" y="754942"/>
            <a:ext cx="1353044" cy="1097657"/>
          </a:xfrm>
          <a:custGeom>
            <a:avLst/>
            <a:gdLst/>
            <a:ahLst/>
            <a:cxnLst/>
            <a:rect l="l" t="t" r="r" b="b"/>
            <a:pathLst>
              <a:path w="1353044" h="1097657">
                <a:moveTo>
                  <a:pt x="0" y="0"/>
                </a:moveTo>
                <a:lnTo>
                  <a:pt x="1353045" y="0"/>
                </a:lnTo>
                <a:lnTo>
                  <a:pt x="1353045" y="1097657"/>
                </a:lnTo>
                <a:lnTo>
                  <a:pt x="0" y="1097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471" y="8160643"/>
            <a:ext cx="1353044" cy="1097657"/>
          </a:xfrm>
          <a:custGeom>
            <a:avLst/>
            <a:gdLst/>
            <a:ahLst/>
            <a:cxnLst/>
            <a:rect l="l" t="t" r="r" b="b"/>
            <a:pathLst>
              <a:path w="1353044" h="1097657">
                <a:moveTo>
                  <a:pt x="0" y="0"/>
                </a:moveTo>
                <a:lnTo>
                  <a:pt x="1353045" y="0"/>
                </a:lnTo>
                <a:lnTo>
                  <a:pt x="1353045" y="1097657"/>
                </a:lnTo>
                <a:lnTo>
                  <a:pt x="0" y="1097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9919" y="0"/>
            <a:ext cx="10364736" cy="10287000"/>
          </a:xfrm>
          <a:custGeom>
            <a:avLst/>
            <a:gdLst/>
            <a:ahLst/>
            <a:cxnLst/>
            <a:rect l="l" t="t" r="r" b="b"/>
            <a:pathLst>
              <a:path w="10364736" h="10287000">
                <a:moveTo>
                  <a:pt x="0" y="0"/>
                </a:moveTo>
                <a:lnTo>
                  <a:pt x="10364735" y="0"/>
                </a:lnTo>
                <a:lnTo>
                  <a:pt x="103647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01516" y="2712424"/>
            <a:ext cx="1201864" cy="1113147"/>
          </a:xfrm>
          <a:custGeom>
            <a:avLst/>
            <a:gdLst/>
            <a:ahLst/>
            <a:cxnLst/>
            <a:rect l="l" t="t" r="r" b="b"/>
            <a:pathLst>
              <a:path w="1201864" h="1113147">
                <a:moveTo>
                  <a:pt x="0" y="0"/>
                </a:moveTo>
                <a:lnTo>
                  <a:pt x="1201864" y="0"/>
                </a:lnTo>
                <a:lnTo>
                  <a:pt x="1201864" y="1113147"/>
                </a:lnTo>
                <a:lnTo>
                  <a:pt x="0" y="111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45159" y="863067"/>
            <a:ext cx="1137793" cy="1137793"/>
          </a:xfrm>
          <a:custGeom>
            <a:avLst/>
            <a:gdLst/>
            <a:ahLst/>
            <a:cxnLst/>
            <a:rect l="l" t="t" r="r" b="b"/>
            <a:pathLst>
              <a:path w="1137793" h="1137793">
                <a:moveTo>
                  <a:pt x="0" y="0"/>
                </a:moveTo>
                <a:lnTo>
                  <a:pt x="1137793" y="0"/>
                </a:lnTo>
                <a:lnTo>
                  <a:pt x="1137793" y="1137793"/>
                </a:lnTo>
                <a:lnTo>
                  <a:pt x="0" y="113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14056" y="4876324"/>
            <a:ext cx="5695449" cy="5410676"/>
          </a:xfrm>
          <a:custGeom>
            <a:avLst/>
            <a:gdLst/>
            <a:ahLst/>
            <a:cxnLst/>
            <a:rect l="l" t="t" r="r" b="b"/>
            <a:pathLst>
              <a:path w="5695449" h="5410676">
                <a:moveTo>
                  <a:pt x="0" y="0"/>
                </a:moveTo>
                <a:lnTo>
                  <a:pt x="5695448" y="0"/>
                </a:lnTo>
                <a:lnTo>
                  <a:pt x="5695448" y="5410676"/>
                </a:lnTo>
                <a:lnTo>
                  <a:pt x="0" y="5410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85807" y="7097479"/>
            <a:ext cx="3458572" cy="1452600"/>
          </a:xfrm>
          <a:custGeom>
            <a:avLst/>
            <a:gdLst/>
            <a:ahLst/>
            <a:cxnLst/>
            <a:rect l="l" t="t" r="r" b="b"/>
            <a:pathLst>
              <a:path w="3458572" h="1452600">
                <a:moveTo>
                  <a:pt x="0" y="0"/>
                </a:moveTo>
                <a:lnTo>
                  <a:pt x="3458572" y="0"/>
                </a:lnTo>
                <a:lnTo>
                  <a:pt x="3458572" y="1452601"/>
                </a:lnTo>
                <a:lnTo>
                  <a:pt x="0" y="14526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95924" y="933450"/>
            <a:ext cx="8606271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Samoubojstvo je </a:t>
            </a:r>
            <a:r>
              <a:rPr lang="en-US" sz="4700">
                <a:solidFill>
                  <a:srgbClr val="000000"/>
                </a:solidFill>
                <a:latin typeface="Roboto Bold"/>
              </a:rPr>
              <a:t>impluzivan čin</a:t>
            </a:r>
            <a:r>
              <a:rPr lang="en-US" sz="4700">
                <a:solidFill>
                  <a:srgbClr val="000000"/>
                </a:solidFill>
                <a:latin typeface="Roboto"/>
              </a:rPr>
              <a:t>.</a:t>
            </a:r>
          </a:p>
          <a:p>
            <a:pPr algn="ctr">
              <a:lnSpc>
                <a:spcPts val="6580"/>
              </a:lnSpc>
            </a:pPr>
            <a:endParaRPr lang="en-US" sz="4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95924" y="2906632"/>
            <a:ext cx="14048455" cy="255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"/>
              </a:rPr>
              <a:t>Utvrđeno je da većina ljudi koji su se ubili prethodno o tome razmišljala i planirala dulji vremenski period.</a:t>
            </a:r>
          </a:p>
          <a:p>
            <a:pPr algn="ctr">
              <a:lnSpc>
                <a:spcPts val="7279"/>
              </a:lnSpc>
            </a:pPr>
            <a:endParaRPr lang="en-US" sz="470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756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Roboto Bold</vt:lpstr>
      <vt:lpstr>Roboto Italics</vt:lpstr>
      <vt:lpstr>Open Sans Bold</vt:lpstr>
      <vt:lpstr>Open Sans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Mitovi o suicidu</dc:title>
  <cp:lastModifiedBy>ivana</cp:lastModifiedBy>
  <cp:revision>2</cp:revision>
  <dcterms:created xsi:type="dcterms:W3CDTF">2006-08-16T00:00:00Z</dcterms:created>
  <dcterms:modified xsi:type="dcterms:W3CDTF">2024-05-04T12:20:07Z</dcterms:modified>
  <dc:identifier>DAGEP6wtmsw</dc:identifier>
</cp:coreProperties>
</file>