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nva Sans" panose="020B0604020202020204" charset="0"/>
      <p:regular r:id="rId19"/>
    </p:embeddedFont>
    <p:embeddedFont>
      <p:font typeface="Canva Sans Bold" panose="020B0604020202020204" charset="0"/>
      <p:regular r:id="rId20"/>
    </p:embeddedFont>
    <p:embeddedFont>
      <p:font typeface="Canva Sans Italics" panose="020B0604020202020204" charset="0"/>
      <p:regular r:id="rId21"/>
    </p:embeddedFont>
    <p:embeddedFont>
      <p:font typeface="Canva Sans Medium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0.svg"/><Relationship Id="rId5" Type="http://schemas.openxmlformats.org/officeDocument/2006/relationships/image" Target="../media/image10.sv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2176714" y="-1555083"/>
            <a:ext cx="7015142" cy="5679421"/>
            <a:chOff x="0" y="0"/>
            <a:chExt cx="9353523" cy="7572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19446" cy="6856847"/>
            </a:xfrm>
            <a:custGeom>
              <a:avLst/>
              <a:gdLst/>
              <a:ahLst/>
              <a:cxnLst/>
              <a:rect l="l" t="t" r="r" b="b"/>
              <a:pathLst>
                <a:path w="6819446" h="6856847">
                  <a:moveTo>
                    <a:pt x="0" y="0"/>
                  </a:moveTo>
                  <a:lnTo>
                    <a:pt x="6819446" y="0"/>
                  </a:lnTo>
                  <a:lnTo>
                    <a:pt x="6819446" y="6856847"/>
                  </a:lnTo>
                  <a:lnTo>
                    <a:pt x="0" y="6856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V="1">
              <a:off x="1776098" y="1991407"/>
              <a:ext cx="3267251" cy="5581154"/>
            </a:xfrm>
            <a:custGeom>
              <a:avLst/>
              <a:gdLst/>
              <a:ahLst/>
              <a:cxnLst/>
              <a:rect l="l" t="t" r="r" b="b"/>
              <a:pathLst>
                <a:path w="3267251" h="5581154">
                  <a:moveTo>
                    <a:pt x="0" y="5581154"/>
                  </a:moveTo>
                  <a:lnTo>
                    <a:pt x="3267251" y="5581154"/>
                  </a:lnTo>
                  <a:lnTo>
                    <a:pt x="3267251" y="0"/>
                  </a:lnTo>
                  <a:lnTo>
                    <a:pt x="0" y="0"/>
                  </a:lnTo>
                  <a:lnTo>
                    <a:pt x="0" y="558115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5474250" y="2308489"/>
              <a:ext cx="3879273" cy="1911423"/>
            </a:xfrm>
            <a:custGeom>
              <a:avLst/>
              <a:gdLst/>
              <a:ahLst/>
              <a:cxnLst/>
              <a:rect l="l" t="t" r="r" b="b"/>
              <a:pathLst>
                <a:path w="3879273" h="1911423">
                  <a:moveTo>
                    <a:pt x="0" y="0"/>
                  </a:moveTo>
                  <a:lnTo>
                    <a:pt x="3879273" y="0"/>
                  </a:lnTo>
                  <a:lnTo>
                    <a:pt x="3879273" y="1911424"/>
                  </a:lnTo>
                  <a:lnTo>
                    <a:pt x="0" y="1911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flipH="1">
            <a:off x="0" y="6162996"/>
            <a:ext cx="3149082" cy="6864484"/>
          </a:xfrm>
          <a:custGeom>
            <a:avLst/>
            <a:gdLst/>
            <a:ahLst/>
            <a:cxnLst/>
            <a:rect l="l" t="t" r="r" b="b"/>
            <a:pathLst>
              <a:path w="3149082" h="6864484">
                <a:moveTo>
                  <a:pt x="3149082" y="0"/>
                </a:moveTo>
                <a:lnTo>
                  <a:pt x="0" y="0"/>
                </a:lnTo>
                <a:lnTo>
                  <a:pt x="0" y="6864484"/>
                </a:lnTo>
                <a:lnTo>
                  <a:pt x="3149082" y="6864484"/>
                </a:lnTo>
                <a:lnTo>
                  <a:pt x="3149082" y="0"/>
                </a:lnTo>
                <a:close/>
              </a:path>
            </a:pathLst>
          </a:custGeom>
          <a:blipFill>
            <a:blip r:embed="rId8">
              <a:alphaModFix amt="7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95957" y="3262476"/>
            <a:ext cx="12496086" cy="167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19"/>
              </a:lnSpc>
            </a:pPr>
            <a:r>
              <a:rPr lang="en-US" sz="9799" dirty="0" err="1">
                <a:solidFill>
                  <a:srgbClr val="645345"/>
                </a:solidFill>
                <a:latin typeface="Canva Sans Bold"/>
              </a:rPr>
              <a:t>Planiranje</a:t>
            </a:r>
            <a:r>
              <a:rPr lang="en-US" sz="9799" dirty="0">
                <a:solidFill>
                  <a:srgbClr val="645345"/>
                </a:solidFill>
                <a:latin typeface="Canva Sans Bold"/>
              </a:rPr>
              <a:t> </a:t>
            </a:r>
            <a:r>
              <a:rPr lang="en-US" sz="9799" dirty="0" err="1">
                <a:solidFill>
                  <a:srgbClr val="645345"/>
                </a:solidFill>
                <a:latin typeface="Canva Sans Bold"/>
              </a:rPr>
              <a:t>aktivnosti</a:t>
            </a:r>
            <a:endParaRPr lang="en-US" sz="9799" dirty="0">
              <a:solidFill>
                <a:srgbClr val="645345"/>
              </a:solidFill>
              <a:latin typeface="Canva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793965" y="7477574"/>
            <a:ext cx="6027717" cy="563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645345"/>
                </a:solidFill>
                <a:latin typeface="Canva Sans"/>
              </a:rPr>
              <a:t>Sara Sigur, mag. psych.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58600" y="8041454"/>
            <a:ext cx="6027716" cy="563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645345"/>
                </a:solidFill>
                <a:latin typeface="Canva Sans"/>
              </a:rPr>
              <a:t>P2 - ZG - 2023 - </a:t>
            </a:r>
            <a:r>
              <a:rPr lang="en-US" sz="3300" dirty="0" err="1">
                <a:solidFill>
                  <a:srgbClr val="645345"/>
                </a:solidFill>
                <a:latin typeface="Canva Sans"/>
              </a:rPr>
              <a:t>grupa</a:t>
            </a:r>
            <a:r>
              <a:rPr lang="en-US" sz="3300" dirty="0">
                <a:solidFill>
                  <a:srgbClr val="645345"/>
                </a:solidFill>
                <a:latin typeface="Canva Sans"/>
              </a:rPr>
              <a:t> 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401800" y="8863943"/>
            <a:ext cx="2701979" cy="463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6"/>
              </a:lnSpc>
            </a:pPr>
            <a:r>
              <a:rPr lang="en-US" sz="2690" dirty="0">
                <a:solidFill>
                  <a:srgbClr val="645345"/>
                </a:solidFill>
                <a:latin typeface="Canva Sans"/>
              </a:rPr>
              <a:t>11. </a:t>
            </a:r>
            <a:r>
              <a:rPr lang="en-US" sz="2690" dirty="0" err="1">
                <a:solidFill>
                  <a:srgbClr val="645345"/>
                </a:solidFill>
                <a:latin typeface="Canva Sans"/>
              </a:rPr>
              <a:t>svibnja</a:t>
            </a:r>
            <a:r>
              <a:rPr lang="en-US" sz="2690" dirty="0">
                <a:solidFill>
                  <a:srgbClr val="645345"/>
                </a:solidFill>
                <a:latin typeface="Canva Sans"/>
              </a:rPr>
              <a:t> 2024.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14169" y="6326281"/>
            <a:ext cx="6493940" cy="6529555"/>
          </a:xfrm>
          <a:custGeom>
            <a:avLst/>
            <a:gdLst/>
            <a:ahLst/>
            <a:cxnLst/>
            <a:rect l="l" t="t" r="r" b="b"/>
            <a:pathLst>
              <a:path w="6493940" h="6529555">
                <a:moveTo>
                  <a:pt x="0" y="0"/>
                </a:moveTo>
                <a:lnTo>
                  <a:pt x="6493939" y="0"/>
                </a:lnTo>
                <a:lnTo>
                  <a:pt x="6493939" y="6529555"/>
                </a:lnTo>
                <a:lnTo>
                  <a:pt x="0" y="6529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368370">
            <a:off x="-636901" y="4079291"/>
            <a:ext cx="2689927" cy="1649410"/>
          </a:xfrm>
          <a:custGeom>
            <a:avLst/>
            <a:gdLst/>
            <a:ahLst/>
            <a:cxnLst/>
            <a:rect l="l" t="t" r="r" b="b"/>
            <a:pathLst>
              <a:path w="2689927" h="1649410">
                <a:moveTo>
                  <a:pt x="0" y="0"/>
                </a:moveTo>
                <a:lnTo>
                  <a:pt x="2689928" y="0"/>
                </a:lnTo>
                <a:lnTo>
                  <a:pt x="2689928" y="1649410"/>
                </a:lnTo>
                <a:lnTo>
                  <a:pt x="0" y="1649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4740"/>
            </a:stretch>
          </a:blipFill>
        </p:spPr>
      </p:sp>
      <p:sp>
        <p:nvSpPr>
          <p:cNvPr id="4" name="Freeform 4"/>
          <p:cNvSpPr/>
          <p:nvPr/>
        </p:nvSpPr>
        <p:spPr>
          <a:xfrm rot="8309932" flipV="1">
            <a:off x="7582" y="6646127"/>
            <a:ext cx="2450438" cy="4185866"/>
          </a:xfrm>
          <a:custGeom>
            <a:avLst/>
            <a:gdLst/>
            <a:ahLst/>
            <a:cxnLst/>
            <a:rect l="l" t="t" r="r" b="b"/>
            <a:pathLst>
              <a:path w="2450438" h="4185866">
                <a:moveTo>
                  <a:pt x="0" y="4185866"/>
                </a:moveTo>
                <a:lnTo>
                  <a:pt x="2450438" y="4185866"/>
                </a:lnTo>
                <a:lnTo>
                  <a:pt x="2450438" y="0"/>
                </a:lnTo>
                <a:lnTo>
                  <a:pt x="0" y="0"/>
                </a:lnTo>
                <a:lnTo>
                  <a:pt x="0" y="418586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077239" y="2109355"/>
            <a:ext cx="14152418" cy="8177645"/>
            <a:chOff x="0" y="0"/>
            <a:chExt cx="3727386" cy="21537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27386" cy="2153783"/>
            </a:xfrm>
            <a:custGeom>
              <a:avLst/>
              <a:gdLst/>
              <a:ahLst/>
              <a:cxnLst/>
              <a:rect l="l" t="t" r="r" b="b"/>
              <a:pathLst>
                <a:path w="3727386" h="2153783">
                  <a:moveTo>
                    <a:pt x="27899" y="0"/>
                  </a:moveTo>
                  <a:lnTo>
                    <a:pt x="3699487" y="0"/>
                  </a:lnTo>
                  <a:cubicBezTo>
                    <a:pt x="3714895" y="0"/>
                    <a:pt x="3727386" y="12491"/>
                    <a:pt x="3727386" y="27899"/>
                  </a:cubicBezTo>
                  <a:lnTo>
                    <a:pt x="3727386" y="2125884"/>
                  </a:lnTo>
                  <a:cubicBezTo>
                    <a:pt x="3727386" y="2141293"/>
                    <a:pt x="3714895" y="2153783"/>
                    <a:pt x="3699487" y="2153783"/>
                  </a:cubicBezTo>
                  <a:lnTo>
                    <a:pt x="27899" y="2153783"/>
                  </a:lnTo>
                  <a:cubicBezTo>
                    <a:pt x="12491" y="2153783"/>
                    <a:pt x="0" y="2141293"/>
                    <a:pt x="0" y="2125884"/>
                  </a:cubicBezTo>
                  <a:lnTo>
                    <a:pt x="0" y="27899"/>
                  </a:lnTo>
                  <a:cubicBezTo>
                    <a:pt x="0" y="12491"/>
                    <a:pt x="12491" y="0"/>
                    <a:pt x="278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727386" cy="2210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6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77239" y="3004511"/>
            <a:ext cx="6263248" cy="1189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</a:rPr>
              <a:t>Ne vidim kako bi mi planiranje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</a:rPr>
              <a:t>aktivnosti pomoglo. Cijeli moj život je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</a:rPr>
              <a:t> katastrofa.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54812" y="2514302"/>
            <a:ext cx="7190068" cy="1989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</a:rPr>
              <a:t>Dobro da ste mi to rekli, vjerojatno sam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</a:rPr>
              <a:t>trebao/la bolje objasniti. Naime, kada su ljudi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</a:rPr>
              <a:t>depresivni poput Vas, bude im teško rješavati velike probleme. Zbog toga je bolje krenuti od malih koraka.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48293" y="5579688"/>
            <a:ext cx="5921139" cy="1189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</a:rPr>
              <a:t>Ne znam mogu li to. Ne znam imam li energije raditi išta više od ovoga što trenutno radim.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58371" y="7686588"/>
            <a:ext cx="5990723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</a:rPr>
              <a:t>Može li to značiti da možete raditi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</a:rPr>
              <a:t>stvari čak i ako ste umorni? Da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</a:rPr>
              <a:t>možete li početi preuzimati kontrolu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</a:rPr>
              <a:t>nad svojim životom?</a:t>
            </a:r>
          </a:p>
        </p:txBody>
      </p:sp>
      <p:sp>
        <p:nvSpPr>
          <p:cNvPr id="12" name="AutoShape 12"/>
          <p:cNvSpPr/>
          <p:nvPr/>
        </p:nvSpPr>
        <p:spPr>
          <a:xfrm>
            <a:off x="8029799" y="6179127"/>
            <a:ext cx="62137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>
            <a:off x="6205946" y="8427632"/>
            <a:ext cx="62137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4" name="AutoShape 14"/>
          <p:cNvSpPr/>
          <p:nvPr/>
        </p:nvSpPr>
        <p:spPr>
          <a:xfrm>
            <a:off x="9575369" y="8427632"/>
            <a:ext cx="62137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5" name="AutoShape 15"/>
          <p:cNvSpPr/>
          <p:nvPr/>
        </p:nvSpPr>
        <p:spPr>
          <a:xfrm>
            <a:off x="8093232" y="3513792"/>
            <a:ext cx="62137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16" name="Group 16"/>
          <p:cNvGrpSpPr/>
          <p:nvPr/>
        </p:nvGrpSpPr>
        <p:grpSpPr>
          <a:xfrm>
            <a:off x="14830979" y="-459259"/>
            <a:ext cx="3973051" cy="397305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B8AB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6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14400" y="838200"/>
            <a:ext cx="8552647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645345"/>
                </a:solidFill>
                <a:latin typeface="Canva Sans Bold"/>
              </a:rPr>
              <a:t>Što</a:t>
            </a:r>
            <a:r>
              <a:rPr lang="en-US" sz="5199" dirty="0">
                <a:solidFill>
                  <a:srgbClr val="645345"/>
                </a:solidFill>
                <a:latin typeface="Canva Sans Bold"/>
              </a:rPr>
              <a:t> </a:t>
            </a:r>
            <a:r>
              <a:rPr lang="en-US" sz="5199" dirty="0" err="1">
                <a:solidFill>
                  <a:srgbClr val="645345"/>
                </a:solidFill>
                <a:latin typeface="Canva Sans Bold"/>
              </a:rPr>
              <a:t>kada</a:t>
            </a:r>
            <a:r>
              <a:rPr lang="en-US" sz="5199" dirty="0">
                <a:solidFill>
                  <a:srgbClr val="645345"/>
                </a:solidFill>
                <a:latin typeface="Canva Sans Bold"/>
              </a:rPr>
              <a:t> se </a:t>
            </a:r>
            <a:r>
              <a:rPr lang="en-US" sz="5199" dirty="0" err="1">
                <a:solidFill>
                  <a:srgbClr val="645345"/>
                </a:solidFill>
                <a:latin typeface="Canva Sans Bold"/>
              </a:rPr>
              <a:t>klijent</a:t>
            </a:r>
            <a:r>
              <a:rPr lang="en-US" sz="5199" dirty="0">
                <a:solidFill>
                  <a:srgbClr val="645345"/>
                </a:solidFill>
                <a:latin typeface="Canva Sans Bold"/>
              </a:rPr>
              <a:t> </a:t>
            </a:r>
            <a:r>
              <a:rPr lang="en-US" sz="5199" dirty="0" err="1">
                <a:solidFill>
                  <a:srgbClr val="645345"/>
                </a:solidFill>
                <a:latin typeface="Canva Sans Bold"/>
              </a:rPr>
              <a:t>opire</a:t>
            </a:r>
            <a:r>
              <a:rPr lang="en-US" sz="5199" dirty="0">
                <a:solidFill>
                  <a:srgbClr val="645345"/>
                </a:solidFill>
                <a:latin typeface="Canva Sans Bold"/>
              </a:rPr>
              <a:t>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899406" y="5579688"/>
            <a:ext cx="6700880" cy="1189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</a:rPr>
              <a:t>Biste li bili voljni isprobati ovo kao eksperiment? Da provjerite imate li možda više energije nego što trenutno predviđate.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77239" y="8047267"/>
            <a:ext cx="4128707" cy="78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</a:rPr>
              <a:t>Što bi značilo da uspijete ovo?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222057" y="8228242"/>
            <a:ext cx="2053828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Canva Sans"/>
              </a:rPr>
              <a:t>Nisam sigurna.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483781" y="532919"/>
            <a:ext cx="2446972" cy="206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sz="2986">
                <a:solidFill>
                  <a:srgbClr val="000000"/>
                </a:solidFill>
                <a:latin typeface="Canva Sans"/>
              </a:rPr>
              <a:t>PAZITI DA SE </a:t>
            </a:r>
          </a:p>
          <a:p>
            <a:pPr algn="ctr">
              <a:lnSpc>
                <a:spcPts val="4180"/>
              </a:lnSpc>
            </a:pPr>
            <a:r>
              <a:rPr lang="en-US" sz="2986">
                <a:solidFill>
                  <a:srgbClr val="000000"/>
                </a:solidFill>
                <a:latin typeface="Canva Sans"/>
              </a:rPr>
              <a:t>NE NARUŠI </a:t>
            </a:r>
          </a:p>
          <a:p>
            <a:pPr algn="ctr">
              <a:lnSpc>
                <a:spcPts val="4180"/>
              </a:lnSpc>
            </a:pPr>
            <a:r>
              <a:rPr lang="en-US" sz="2986">
                <a:solidFill>
                  <a:srgbClr val="000000"/>
                </a:solidFill>
                <a:latin typeface="Canva Sans"/>
              </a:rPr>
              <a:t>ODNOS S </a:t>
            </a:r>
          </a:p>
          <a:p>
            <a:pPr algn="ctr">
              <a:lnSpc>
                <a:spcPts val="4180"/>
              </a:lnSpc>
            </a:pPr>
            <a:r>
              <a:rPr lang="en-US" sz="2986">
                <a:solidFill>
                  <a:srgbClr val="000000"/>
                </a:solidFill>
                <a:latin typeface="Canva Sans"/>
              </a:rPr>
              <a:t>KLIJENTOM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546483">
            <a:off x="14012330" y="6578204"/>
            <a:ext cx="6493940" cy="6529555"/>
          </a:xfrm>
          <a:custGeom>
            <a:avLst/>
            <a:gdLst/>
            <a:ahLst/>
            <a:cxnLst/>
            <a:rect l="l" t="t" r="r" b="b"/>
            <a:pathLst>
              <a:path w="6493940" h="6529555">
                <a:moveTo>
                  <a:pt x="0" y="0"/>
                </a:moveTo>
                <a:lnTo>
                  <a:pt x="6493940" y="0"/>
                </a:lnTo>
                <a:lnTo>
                  <a:pt x="6493940" y="6529555"/>
                </a:lnTo>
                <a:lnTo>
                  <a:pt x="0" y="6529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537921">
            <a:off x="11421940" y="8734077"/>
            <a:ext cx="4700392" cy="1649410"/>
          </a:xfrm>
          <a:custGeom>
            <a:avLst/>
            <a:gdLst/>
            <a:ahLst/>
            <a:cxnLst/>
            <a:rect l="l" t="t" r="r" b="b"/>
            <a:pathLst>
              <a:path w="4700392" h="1649410">
                <a:moveTo>
                  <a:pt x="0" y="0"/>
                </a:moveTo>
                <a:lnTo>
                  <a:pt x="4700392" y="0"/>
                </a:lnTo>
                <a:lnTo>
                  <a:pt x="4700392" y="1649410"/>
                </a:lnTo>
                <a:lnTo>
                  <a:pt x="0" y="1649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487104" flipV="1">
            <a:off x="17062781" y="7465849"/>
            <a:ext cx="2450438" cy="4185866"/>
          </a:xfrm>
          <a:custGeom>
            <a:avLst/>
            <a:gdLst/>
            <a:ahLst/>
            <a:cxnLst/>
            <a:rect l="l" t="t" r="r" b="b"/>
            <a:pathLst>
              <a:path w="2450438" h="4185866">
                <a:moveTo>
                  <a:pt x="0" y="4185866"/>
                </a:moveTo>
                <a:lnTo>
                  <a:pt x="2450438" y="4185866"/>
                </a:lnTo>
                <a:lnTo>
                  <a:pt x="2450438" y="0"/>
                </a:lnTo>
                <a:lnTo>
                  <a:pt x="0" y="0"/>
                </a:lnTo>
                <a:lnTo>
                  <a:pt x="0" y="418586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 flipH="1">
            <a:off x="-3116817" y="-1633025"/>
            <a:ext cx="3350281" cy="7303064"/>
          </a:xfrm>
          <a:custGeom>
            <a:avLst/>
            <a:gdLst/>
            <a:ahLst/>
            <a:cxnLst/>
            <a:rect l="l" t="t" r="r" b="b"/>
            <a:pathLst>
              <a:path w="3350281" h="7303064">
                <a:moveTo>
                  <a:pt x="3350280" y="0"/>
                </a:moveTo>
                <a:lnTo>
                  <a:pt x="0" y="0"/>
                </a:lnTo>
                <a:lnTo>
                  <a:pt x="0" y="7303063"/>
                </a:lnTo>
                <a:lnTo>
                  <a:pt x="3350280" y="7303063"/>
                </a:lnTo>
                <a:lnTo>
                  <a:pt x="3350280" y="0"/>
                </a:lnTo>
                <a:close/>
              </a:path>
            </a:pathLst>
          </a:custGeom>
          <a:blipFill>
            <a:blip r:embed="rId8">
              <a:alphaModFix amt="7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89605" y="3693647"/>
            <a:ext cx="17108789" cy="4399313"/>
            <a:chOff x="0" y="0"/>
            <a:chExt cx="22811719" cy="58657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01955" cy="5865751"/>
            </a:xfrm>
            <a:custGeom>
              <a:avLst/>
              <a:gdLst/>
              <a:ahLst/>
              <a:cxnLst/>
              <a:rect l="l" t="t" r="r" b="b"/>
              <a:pathLst>
                <a:path w="11201955" h="5865751">
                  <a:moveTo>
                    <a:pt x="0" y="0"/>
                  </a:moveTo>
                  <a:lnTo>
                    <a:pt x="11201955" y="0"/>
                  </a:lnTo>
                  <a:lnTo>
                    <a:pt x="11201955" y="5865751"/>
                  </a:lnTo>
                  <a:lnTo>
                    <a:pt x="0" y="5865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907721" y="2136702"/>
              <a:ext cx="9386513" cy="2838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726151"/>
                  </a:solidFill>
                  <a:latin typeface="Canva Sans"/>
                </a:rPr>
                <a:t>Korisno jer će klijent uvidjeti da situacija na kraju ispadne povoljnije nego što je predvidio i time postati motiviraniji.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131754" y="789529"/>
              <a:ext cx="6938447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726151"/>
                  </a:solidFill>
                  <a:latin typeface="Canva Sans Medium"/>
                </a:rPr>
                <a:t>Netočna predviđanja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11609764" y="0"/>
              <a:ext cx="11201955" cy="5865751"/>
            </a:xfrm>
            <a:custGeom>
              <a:avLst/>
              <a:gdLst/>
              <a:ahLst/>
              <a:cxnLst/>
              <a:rect l="l" t="t" r="r" b="b"/>
              <a:pathLst>
                <a:path w="11201955" h="5865751">
                  <a:moveTo>
                    <a:pt x="0" y="0"/>
                  </a:moveTo>
                  <a:lnTo>
                    <a:pt x="11201955" y="0"/>
                  </a:lnTo>
                  <a:lnTo>
                    <a:pt x="11201955" y="5865751"/>
                  </a:lnTo>
                  <a:lnTo>
                    <a:pt x="0" y="5865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2517485" y="2078070"/>
              <a:ext cx="9386513" cy="2945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726151"/>
                  </a:solidFill>
                  <a:latin typeface="Canva Sans"/>
                </a:rPr>
                <a:t>Kroz pitanja doći do konceptualizacije problema i po potrebi dalje ponuditi </a:t>
              </a:r>
              <a:r>
                <a:rPr lang="en-US" sz="3199">
                  <a:solidFill>
                    <a:srgbClr val="726151"/>
                  </a:solidFill>
                  <a:latin typeface="Canva Sans Italics"/>
                </a:rPr>
                <a:t>problem solving</a:t>
              </a:r>
              <a:r>
                <a:rPr lang="en-US" sz="3199">
                  <a:solidFill>
                    <a:srgbClr val="726151"/>
                  </a:solidFill>
                  <a:latin typeface="Canva Sans"/>
                </a:rPr>
                <a:t>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741518" y="789529"/>
              <a:ext cx="6938447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726151"/>
                  </a:solidFill>
                  <a:latin typeface="Canva Sans Medium"/>
                </a:rPr>
                <a:t>Točna predviđanja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73688" y="537527"/>
            <a:ext cx="9041912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645345"/>
                </a:solidFill>
                <a:latin typeface="Canva Sans Bold"/>
              </a:rPr>
              <a:t>Što</a:t>
            </a:r>
            <a:r>
              <a:rPr lang="en-US" sz="5199" dirty="0">
                <a:solidFill>
                  <a:srgbClr val="645345"/>
                </a:solidFill>
                <a:latin typeface="Canva Sans Bold"/>
              </a:rPr>
              <a:t> </a:t>
            </a:r>
            <a:r>
              <a:rPr lang="en-US" sz="5199" dirty="0" err="1">
                <a:solidFill>
                  <a:srgbClr val="645345"/>
                </a:solidFill>
                <a:latin typeface="Canva Sans Bold"/>
              </a:rPr>
              <a:t>kada</a:t>
            </a:r>
            <a:r>
              <a:rPr lang="en-US" sz="5199" dirty="0">
                <a:solidFill>
                  <a:srgbClr val="645345"/>
                </a:solidFill>
                <a:latin typeface="Canva Sans Bold"/>
              </a:rPr>
              <a:t> se </a:t>
            </a:r>
            <a:r>
              <a:rPr lang="en-US" sz="5199" dirty="0" err="1">
                <a:solidFill>
                  <a:srgbClr val="645345"/>
                </a:solidFill>
                <a:latin typeface="Canva Sans Bold"/>
              </a:rPr>
              <a:t>klijent</a:t>
            </a:r>
            <a:r>
              <a:rPr lang="en-US" sz="5199" dirty="0">
                <a:solidFill>
                  <a:srgbClr val="645345"/>
                </a:solidFill>
                <a:latin typeface="Canva Sans Bold"/>
              </a:rPr>
              <a:t> </a:t>
            </a:r>
            <a:r>
              <a:rPr lang="en-US" sz="5199" dirty="0" err="1">
                <a:solidFill>
                  <a:srgbClr val="645345"/>
                </a:solidFill>
                <a:latin typeface="Canva Sans Bold"/>
              </a:rPr>
              <a:t>opire</a:t>
            </a:r>
            <a:r>
              <a:rPr lang="en-US" sz="5199" dirty="0">
                <a:solidFill>
                  <a:srgbClr val="645345"/>
                </a:solidFill>
                <a:latin typeface="Canva Sans Bold"/>
              </a:rPr>
              <a:t>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09856" y="1735109"/>
            <a:ext cx="15917822" cy="1617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3253" lvl="1" indent="-331626" algn="l">
              <a:lnSpc>
                <a:spcPts val="4300"/>
              </a:lnSpc>
              <a:buFont typeface="Arial"/>
              <a:buChar char="•"/>
            </a:pP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kada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klijent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 ne 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vidi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smisao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planiranja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aktivnosti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možemo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 mu 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dati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 da 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predviđa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koliko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će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 se 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osjećati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zadovoljno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/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povezano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/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uspješno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, a 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zatim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 da 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prati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iste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vrijednosti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nakon</a:t>
            </a:r>
            <a:r>
              <a:rPr lang="en-US" sz="3072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72" dirty="0" err="1">
                <a:solidFill>
                  <a:srgbClr val="000000"/>
                </a:solidFill>
                <a:latin typeface="Canva Sans"/>
              </a:rPr>
              <a:t>aktivnosti</a:t>
            </a:r>
            <a:endParaRPr lang="en-US" sz="3072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546483">
            <a:off x="14012330" y="6578204"/>
            <a:ext cx="6493940" cy="6529555"/>
          </a:xfrm>
          <a:custGeom>
            <a:avLst/>
            <a:gdLst/>
            <a:ahLst/>
            <a:cxnLst/>
            <a:rect l="l" t="t" r="r" b="b"/>
            <a:pathLst>
              <a:path w="6493940" h="6529555">
                <a:moveTo>
                  <a:pt x="0" y="0"/>
                </a:moveTo>
                <a:lnTo>
                  <a:pt x="6493940" y="0"/>
                </a:lnTo>
                <a:lnTo>
                  <a:pt x="6493940" y="6529555"/>
                </a:lnTo>
                <a:lnTo>
                  <a:pt x="0" y="6529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537921">
            <a:off x="11421940" y="8734077"/>
            <a:ext cx="4700392" cy="1649410"/>
          </a:xfrm>
          <a:custGeom>
            <a:avLst/>
            <a:gdLst/>
            <a:ahLst/>
            <a:cxnLst/>
            <a:rect l="l" t="t" r="r" b="b"/>
            <a:pathLst>
              <a:path w="4700392" h="1649410">
                <a:moveTo>
                  <a:pt x="0" y="0"/>
                </a:moveTo>
                <a:lnTo>
                  <a:pt x="4700392" y="0"/>
                </a:lnTo>
                <a:lnTo>
                  <a:pt x="4700392" y="1649410"/>
                </a:lnTo>
                <a:lnTo>
                  <a:pt x="0" y="1649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487104" flipV="1">
            <a:off x="17062781" y="7465849"/>
            <a:ext cx="2450438" cy="4185866"/>
          </a:xfrm>
          <a:custGeom>
            <a:avLst/>
            <a:gdLst/>
            <a:ahLst/>
            <a:cxnLst/>
            <a:rect l="l" t="t" r="r" b="b"/>
            <a:pathLst>
              <a:path w="2450438" h="4185866">
                <a:moveTo>
                  <a:pt x="0" y="4185866"/>
                </a:moveTo>
                <a:lnTo>
                  <a:pt x="2450438" y="4185866"/>
                </a:lnTo>
                <a:lnTo>
                  <a:pt x="2450438" y="0"/>
                </a:lnTo>
                <a:lnTo>
                  <a:pt x="0" y="0"/>
                </a:lnTo>
                <a:lnTo>
                  <a:pt x="0" y="418586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 flipH="1">
            <a:off x="-3116817" y="-1633025"/>
            <a:ext cx="3350281" cy="7303064"/>
          </a:xfrm>
          <a:custGeom>
            <a:avLst/>
            <a:gdLst/>
            <a:ahLst/>
            <a:cxnLst/>
            <a:rect l="l" t="t" r="r" b="b"/>
            <a:pathLst>
              <a:path w="3350281" h="7303064">
                <a:moveTo>
                  <a:pt x="3350280" y="0"/>
                </a:moveTo>
                <a:lnTo>
                  <a:pt x="0" y="0"/>
                </a:lnTo>
                <a:lnTo>
                  <a:pt x="0" y="7303063"/>
                </a:lnTo>
                <a:lnTo>
                  <a:pt x="3350280" y="7303063"/>
                </a:lnTo>
                <a:lnTo>
                  <a:pt x="3350280" y="0"/>
                </a:lnTo>
                <a:close/>
              </a:path>
            </a:pathLst>
          </a:custGeom>
          <a:blipFill>
            <a:blip r:embed="rId8">
              <a:alphaModFix amt="7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09855" y="1545077"/>
            <a:ext cx="15917822" cy="1074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3253" lvl="1" indent="-331626" algn="l">
              <a:lnSpc>
                <a:spcPts val="4300"/>
              </a:lnSpc>
              <a:buFont typeface="Arial"/>
              <a:buChar char="•"/>
            </a:pPr>
            <a:r>
              <a:rPr lang="en-US" sz="3072">
                <a:solidFill>
                  <a:srgbClr val="000000"/>
                </a:solidFill>
                <a:latin typeface="Canva Sans"/>
              </a:rPr>
              <a:t>korisno je razgovarati s klijentom da postoji šansa da se nakon same aktivnosti neće osjećati bolje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09855" y="3123062"/>
            <a:ext cx="15917822" cy="1074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3253" lvl="1" indent="-331626" algn="l">
              <a:lnSpc>
                <a:spcPts val="4300"/>
              </a:lnSpc>
              <a:buFont typeface="Arial"/>
              <a:buChar char="•"/>
            </a:pPr>
            <a:r>
              <a:rPr lang="en-US" sz="3072">
                <a:solidFill>
                  <a:srgbClr val="000000"/>
                </a:solidFill>
                <a:latin typeface="Canva Sans"/>
              </a:rPr>
              <a:t>usmjeriti ga da ako i ne uspije odraditi planiranu aktivnost, da ćemo zajedno pokušati pronaći nešto lakše što može učiniti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09855" y="4711907"/>
            <a:ext cx="13536097" cy="1065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812" lvl="1" indent="-331406" algn="l">
              <a:lnSpc>
                <a:spcPts val="4297"/>
              </a:lnSpc>
              <a:buFont typeface="Arial"/>
              <a:buChar char="•"/>
            </a:pPr>
            <a:r>
              <a:rPr lang="en-US" sz="3069">
                <a:solidFill>
                  <a:srgbClr val="000000"/>
                </a:solidFill>
                <a:latin typeface="Canva Sans"/>
              </a:rPr>
              <a:t>proći s klijentom ponencijalne negativne automatske misli i usmjeriti </a:t>
            </a:r>
          </a:p>
          <a:p>
            <a:pPr algn="l">
              <a:lnSpc>
                <a:spcPts val="4297"/>
              </a:lnSpc>
            </a:pPr>
            <a:r>
              <a:rPr lang="en-US" sz="3069">
                <a:solidFill>
                  <a:srgbClr val="000000"/>
                </a:solidFill>
                <a:latin typeface="Canva Sans"/>
              </a:rPr>
              <a:t>       ga na njegove vrijednosti, podsjetiti zbog čega ovo radi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09855" y="6226336"/>
            <a:ext cx="13536097" cy="1065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812" lvl="1" indent="-331406" algn="l">
              <a:lnSpc>
                <a:spcPts val="4297"/>
              </a:lnSpc>
              <a:buFont typeface="Arial"/>
              <a:buChar char="•"/>
            </a:pPr>
            <a:r>
              <a:rPr lang="en-US" sz="3069">
                <a:solidFill>
                  <a:srgbClr val="000000"/>
                </a:solidFill>
                <a:latin typeface="Canva Sans"/>
              </a:rPr>
              <a:t>ako se ne mogu posvetiti aktivnosti zbog ruminacije i negativnih misli, možemo ih usmjeriti na mindfulness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779688" y="5143500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3616776" y="0"/>
                </a:moveTo>
                <a:lnTo>
                  <a:pt x="0" y="0"/>
                </a:lnTo>
                <a:lnTo>
                  <a:pt x="0" y="7883980"/>
                </a:lnTo>
                <a:lnTo>
                  <a:pt x="3616776" y="7883980"/>
                </a:lnTo>
                <a:lnTo>
                  <a:pt x="3616776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039486" y="-1321993"/>
            <a:ext cx="5114585" cy="5142635"/>
          </a:xfrm>
          <a:custGeom>
            <a:avLst/>
            <a:gdLst/>
            <a:ahLst/>
            <a:cxnLst/>
            <a:rect l="l" t="t" r="r" b="b"/>
            <a:pathLst>
              <a:path w="5114585" h="5142635">
                <a:moveTo>
                  <a:pt x="0" y="0"/>
                </a:moveTo>
                <a:lnTo>
                  <a:pt x="5114585" y="0"/>
                </a:lnTo>
                <a:lnTo>
                  <a:pt x="5114585" y="5142635"/>
                </a:lnTo>
                <a:lnTo>
                  <a:pt x="0" y="5142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 flipV="1">
            <a:off x="753760" y="-1555083"/>
            <a:ext cx="2450438" cy="4185866"/>
          </a:xfrm>
          <a:custGeom>
            <a:avLst/>
            <a:gdLst/>
            <a:ahLst/>
            <a:cxnLst/>
            <a:rect l="l" t="t" r="r" b="b"/>
            <a:pathLst>
              <a:path w="2450438" h="4185866">
                <a:moveTo>
                  <a:pt x="0" y="4185865"/>
                </a:moveTo>
                <a:lnTo>
                  <a:pt x="2450438" y="4185865"/>
                </a:lnTo>
                <a:lnTo>
                  <a:pt x="2450438" y="0"/>
                </a:lnTo>
                <a:lnTo>
                  <a:pt x="0" y="0"/>
                </a:lnTo>
                <a:lnTo>
                  <a:pt x="0" y="418586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955212">
            <a:off x="3204198" y="532540"/>
            <a:ext cx="2909455" cy="1433568"/>
          </a:xfrm>
          <a:custGeom>
            <a:avLst/>
            <a:gdLst/>
            <a:ahLst/>
            <a:cxnLst/>
            <a:rect l="l" t="t" r="r" b="b"/>
            <a:pathLst>
              <a:path w="2909455" h="1433568">
                <a:moveTo>
                  <a:pt x="0" y="0"/>
                </a:moveTo>
                <a:lnTo>
                  <a:pt x="2909454" y="0"/>
                </a:lnTo>
                <a:lnTo>
                  <a:pt x="2909454" y="1433568"/>
                </a:lnTo>
                <a:lnTo>
                  <a:pt x="0" y="14335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3869895" y="6157860"/>
            <a:ext cx="6493940" cy="6529555"/>
          </a:xfrm>
          <a:custGeom>
            <a:avLst/>
            <a:gdLst/>
            <a:ahLst/>
            <a:cxnLst/>
            <a:rect l="l" t="t" r="r" b="b"/>
            <a:pathLst>
              <a:path w="6493940" h="6529555">
                <a:moveTo>
                  <a:pt x="0" y="0"/>
                </a:moveTo>
                <a:lnTo>
                  <a:pt x="6493939" y="0"/>
                </a:lnTo>
                <a:lnTo>
                  <a:pt x="6493939" y="6529555"/>
                </a:lnTo>
                <a:lnTo>
                  <a:pt x="0" y="6529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31629">
            <a:off x="14076378" y="6833542"/>
            <a:ext cx="4700392" cy="1649410"/>
          </a:xfrm>
          <a:custGeom>
            <a:avLst/>
            <a:gdLst/>
            <a:ahLst/>
            <a:cxnLst/>
            <a:rect l="l" t="t" r="r" b="b"/>
            <a:pathLst>
              <a:path w="4700392" h="1649410">
                <a:moveTo>
                  <a:pt x="0" y="0"/>
                </a:moveTo>
                <a:lnTo>
                  <a:pt x="4700392" y="0"/>
                </a:lnTo>
                <a:lnTo>
                  <a:pt x="4700392" y="1649411"/>
                </a:lnTo>
                <a:lnTo>
                  <a:pt x="0" y="16494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909932" flipV="1">
            <a:off x="16777063" y="7194684"/>
            <a:ext cx="2450438" cy="4185866"/>
          </a:xfrm>
          <a:custGeom>
            <a:avLst/>
            <a:gdLst/>
            <a:ahLst/>
            <a:cxnLst/>
            <a:rect l="l" t="t" r="r" b="b"/>
            <a:pathLst>
              <a:path w="2450438" h="4185866">
                <a:moveTo>
                  <a:pt x="0" y="4185866"/>
                </a:moveTo>
                <a:lnTo>
                  <a:pt x="2450438" y="4185866"/>
                </a:lnTo>
                <a:lnTo>
                  <a:pt x="2450438" y="0"/>
                </a:lnTo>
                <a:lnTo>
                  <a:pt x="0" y="0"/>
                </a:lnTo>
                <a:lnTo>
                  <a:pt x="0" y="418586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77720">
            <a:off x="16398988" y="-143677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0" y="0"/>
                </a:moveTo>
                <a:lnTo>
                  <a:pt x="3637262" y="0"/>
                </a:lnTo>
                <a:lnTo>
                  <a:pt x="3637262" y="7928637"/>
                </a:lnTo>
                <a:lnTo>
                  <a:pt x="0" y="7928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04198" y="3850251"/>
            <a:ext cx="11960423" cy="2067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40"/>
              </a:lnSpc>
            </a:pPr>
            <a:r>
              <a:rPr lang="en-US" sz="12100">
                <a:solidFill>
                  <a:srgbClr val="726151"/>
                </a:solidFill>
                <a:latin typeface="Canva Sans"/>
              </a:rPr>
              <a:t>Hvala na pažnji!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057392">
            <a:off x="14012330" y="6199221"/>
            <a:ext cx="6493940" cy="6529555"/>
          </a:xfrm>
          <a:custGeom>
            <a:avLst/>
            <a:gdLst/>
            <a:ahLst/>
            <a:cxnLst/>
            <a:rect l="l" t="t" r="r" b="b"/>
            <a:pathLst>
              <a:path w="6493940" h="6529555">
                <a:moveTo>
                  <a:pt x="0" y="0"/>
                </a:moveTo>
                <a:lnTo>
                  <a:pt x="6493940" y="0"/>
                </a:lnTo>
                <a:lnTo>
                  <a:pt x="6493940" y="6529555"/>
                </a:lnTo>
                <a:lnTo>
                  <a:pt x="0" y="6529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065954">
            <a:off x="12535028" y="7387601"/>
            <a:ext cx="4700392" cy="1649410"/>
          </a:xfrm>
          <a:custGeom>
            <a:avLst/>
            <a:gdLst/>
            <a:ahLst/>
            <a:cxnLst/>
            <a:rect l="l" t="t" r="r" b="b"/>
            <a:pathLst>
              <a:path w="4700392" h="1649410">
                <a:moveTo>
                  <a:pt x="0" y="0"/>
                </a:moveTo>
                <a:lnTo>
                  <a:pt x="4700392" y="0"/>
                </a:lnTo>
                <a:lnTo>
                  <a:pt x="4700392" y="1649411"/>
                </a:lnTo>
                <a:lnTo>
                  <a:pt x="0" y="1649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4391" flipV="1">
            <a:off x="15612139" y="6421325"/>
            <a:ext cx="2450438" cy="4185866"/>
          </a:xfrm>
          <a:custGeom>
            <a:avLst/>
            <a:gdLst/>
            <a:ahLst/>
            <a:cxnLst/>
            <a:rect l="l" t="t" r="r" b="b"/>
            <a:pathLst>
              <a:path w="2450438" h="4185866">
                <a:moveTo>
                  <a:pt x="0" y="4185866"/>
                </a:moveTo>
                <a:lnTo>
                  <a:pt x="2450438" y="4185866"/>
                </a:lnTo>
                <a:lnTo>
                  <a:pt x="2450438" y="0"/>
                </a:lnTo>
                <a:lnTo>
                  <a:pt x="0" y="0"/>
                </a:lnTo>
                <a:lnTo>
                  <a:pt x="0" y="418586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363955" flipH="1">
            <a:off x="-1847206" y="-242438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8">
              <a:alphaModFix amt="7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7789" y="891857"/>
            <a:ext cx="8364438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726151"/>
                </a:solidFill>
                <a:latin typeface="Canva Sans Bold"/>
              </a:rPr>
              <a:t>Planiranje</a:t>
            </a:r>
            <a:r>
              <a:rPr lang="en-US" sz="5199" dirty="0">
                <a:solidFill>
                  <a:srgbClr val="726151"/>
                </a:solidFill>
                <a:latin typeface="Canva Sans Bold"/>
              </a:rPr>
              <a:t> </a:t>
            </a:r>
            <a:r>
              <a:rPr lang="en-US" sz="5199" dirty="0" err="1">
                <a:solidFill>
                  <a:srgbClr val="726151"/>
                </a:solidFill>
                <a:latin typeface="Canva Sans Bold"/>
              </a:rPr>
              <a:t>aktivnosti</a:t>
            </a:r>
            <a:endParaRPr lang="en-US" sz="5199" dirty="0">
              <a:solidFill>
                <a:srgbClr val="726151"/>
              </a:solidFill>
              <a:latin typeface="Canv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20149" y="2583644"/>
            <a:ext cx="13010257" cy="1189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jedan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od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važnih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koraka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u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tretmanu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s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depresivnim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klijentima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30054" y="4076700"/>
            <a:ext cx="16886571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mnogi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od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njih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izbjagavaju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barem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neke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aktivnosti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koje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su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im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ranije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davale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osjećaj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postignuća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kontrole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zadovoljstva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ili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povezanosti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30054" y="5524500"/>
            <a:ext cx="1640948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u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skladu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s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vrijednostima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--&gt; “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Što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mi je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važno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?”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umjesto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       “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Što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mi se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trenutno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da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raditi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?”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20149" y="6934835"/>
            <a:ext cx="1611131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klijenti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često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vjeruju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da ne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mogu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promijeniti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kako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se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osjećaju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</a:p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        --&gt;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pomoći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im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da se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aktiviraju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30054" y="8371205"/>
            <a:ext cx="1283137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uglavnom započinje na prvom ili drugom susretu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79815" flipH="1">
            <a:off x="734877" y="7528083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3616776" y="0"/>
                </a:moveTo>
                <a:lnTo>
                  <a:pt x="0" y="0"/>
                </a:lnTo>
                <a:lnTo>
                  <a:pt x="0" y="7883979"/>
                </a:lnTo>
                <a:lnTo>
                  <a:pt x="3616776" y="7883979"/>
                </a:lnTo>
                <a:lnTo>
                  <a:pt x="3616776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12330" y="-1906791"/>
            <a:ext cx="6493940" cy="6529555"/>
          </a:xfrm>
          <a:custGeom>
            <a:avLst/>
            <a:gdLst/>
            <a:ahLst/>
            <a:cxnLst/>
            <a:rect l="l" t="t" r="r" b="b"/>
            <a:pathLst>
              <a:path w="6493940" h="6529555">
                <a:moveTo>
                  <a:pt x="0" y="0"/>
                </a:moveTo>
                <a:lnTo>
                  <a:pt x="6493940" y="0"/>
                </a:lnTo>
                <a:lnTo>
                  <a:pt x="6493940" y="6529555"/>
                </a:lnTo>
                <a:lnTo>
                  <a:pt x="0" y="6529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368370">
            <a:off x="14061058" y="203995"/>
            <a:ext cx="2689927" cy="1649410"/>
          </a:xfrm>
          <a:custGeom>
            <a:avLst/>
            <a:gdLst/>
            <a:ahLst/>
            <a:cxnLst/>
            <a:rect l="l" t="t" r="r" b="b"/>
            <a:pathLst>
              <a:path w="2689927" h="1649410">
                <a:moveTo>
                  <a:pt x="0" y="0"/>
                </a:moveTo>
                <a:lnTo>
                  <a:pt x="2689927" y="0"/>
                </a:lnTo>
                <a:lnTo>
                  <a:pt x="2689927" y="1649410"/>
                </a:lnTo>
                <a:lnTo>
                  <a:pt x="0" y="1649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74740"/>
            </a:stretch>
          </a:blipFill>
        </p:spPr>
      </p:sp>
      <p:sp>
        <p:nvSpPr>
          <p:cNvPr id="5" name="Freeform 5"/>
          <p:cNvSpPr/>
          <p:nvPr/>
        </p:nvSpPr>
        <p:spPr>
          <a:xfrm rot="8309932" flipV="1">
            <a:off x="16034081" y="-1586945"/>
            <a:ext cx="2450438" cy="4185866"/>
          </a:xfrm>
          <a:custGeom>
            <a:avLst/>
            <a:gdLst/>
            <a:ahLst/>
            <a:cxnLst/>
            <a:rect l="l" t="t" r="r" b="b"/>
            <a:pathLst>
              <a:path w="2450438" h="4185866">
                <a:moveTo>
                  <a:pt x="0" y="4185866"/>
                </a:moveTo>
                <a:lnTo>
                  <a:pt x="2450438" y="4185866"/>
                </a:lnTo>
                <a:lnTo>
                  <a:pt x="2450438" y="0"/>
                </a:lnTo>
                <a:lnTo>
                  <a:pt x="0" y="0"/>
                </a:lnTo>
                <a:lnTo>
                  <a:pt x="0" y="418586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3212990" y="7264970"/>
            <a:ext cx="5627474" cy="2117977"/>
          </a:xfrm>
          <a:custGeom>
            <a:avLst/>
            <a:gdLst/>
            <a:ahLst/>
            <a:cxnLst/>
            <a:rect l="l" t="t" r="r" b="b"/>
            <a:pathLst>
              <a:path w="5627474" h="2117977">
                <a:moveTo>
                  <a:pt x="0" y="0"/>
                </a:moveTo>
                <a:lnTo>
                  <a:pt x="5627474" y="0"/>
                </a:lnTo>
                <a:lnTo>
                  <a:pt x="5627474" y="2117976"/>
                </a:lnTo>
                <a:lnTo>
                  <a:pt x="0" y="21179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0340520" y="7264970"/>
            <a:ext cx="5627474" cy="2117977"/>
          </a:xfrm>
          <a:custGeom>
            <a:avLst/>
            <a:gdLst/>
            <a:ahLst/>
            <a:cxnLst/>
            <a:rect l="l" t="t" r="r" b="b"/>
            <a:pathLst>
              <a:path w="5627474" h="2117977">
                <a:moveTo>
                  <a:pt x="0" y="2117976"/>
                </a:moveTo>
                <a:lnTo>
                  <a:pt x="5627474" y="2117976"/>
                </a:lnTo>
                <a:lnTo>
                  <a:pt x="5627474" y="0"/>
                </a:lnTo>
                <a:lnTo>
                  <a:pt x="0" y="0"/>
                </a:lnTo>
                <a:lnTo>
                  <a:pt x="0" y="211797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V="1">
            <a:off x="6330263" y="2153318"/>
            <a:ext cx="5627474" cy="2117977"/>
          </a:xfrm>
          <a:custGeom>
            <a:avLst/>
            <a:gdLst/>
            <a:ahLst/>
            <a:cxnLst/>
            <a:rect l="l" t="t" r="r" b="b"/>
            <a:pathLst>
              <a:path w="5627474" h="2117977">
                <a:moveTo>
                  <a:pt x="0" y="2117977"/>
                </a:moveTo>
                <a:lnTo>
                  <a:pt x="5627474" y="2117977"/>
                </a:lnTo>
                <a:lnTo>
                  <a:pt x="5627474" y="0"/>
                </a:lnTo>
                <a:lnTo>
                  <a:pt x="0" y="0"/>
                </a:lnTo>
                <a:lnTo>
                  <a:pt x="0" y="211797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431723" y="4604670"/>
            <a:ext cx="9320645" cy="2081880"/>
            <a:chOff x="0" y="0"/>
            <a:chExt cx="2454820" cy="5483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54820" cy="548314"/>
            </a:xfrm>
            <a:custGeom>
              <a:avLst/>
              <a:gdLst/>
              <a:ahLst/>
              <a:cxnLst/>
              <a:rect l="l" t="t" r="r" b="b"/>
              <a:pathLst>
                <a:path w="2454820" h="548314">
                  <a:moveTo>
                    <a:pt x="42362" y="0"/>
                  </a:moveTo>
                  <a:lnTo>
                    <a:pt x="2412459" y="0"/>
                  </a:lnTo>
                  <a:cubicBezTo>
                    <a:pt x="2435854" y="0"/>
                    <a:pt x="2454820" y="18966"/>
                    <a:pt x="2454820" y="42362"/>
                  </a:cubicBezTo>
                  <a:lnTo>
                    <a:pt x="2454820" y="505952"/>
                  </a:lnTo>
                  <a:cubicBezTo>
                    <a:pt x="2454820" y="529348"/>
                    <a:pt x="2435854" y="548314"/>
                    <a:pt x="2412459" y="548314"/>
                  </a:cubicBezTo>
                  <a:lnTo>
                    <a:pt x="42362" y="548314"/>
                  </a:lnTo>
                  <a:cubicBezTo>
                    <a:pt x="18966" y="548314"/>
                    <a:pt x="0" y="529348"/>
                    <a:pt x="0" y="505952"/>
                  </a:cubicBezTo>
                  <a:lnTo>
                    <a:pt x="0" y="42362"/>
                  </a:lnTo>
                  <a:cubicBezTo>
                    <a:pt x="0" y="18966"/>
                    <a:pt x="18966" y="0"/>
                    <a:pt x="4236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454820" cy="605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0" y="645193"/>
            <a:ext cx="7803952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645345"/>
                </a:solidFill>
                <a:latin typeface="Canva Sans Bold"/>
              </a:rPr>
              <a:t>Automatske misli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75455" y="2208617"/>
            <a:ext cx="4337090" cy="160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"/>
              </a:rPr>
              <a:t>SITUACIJA</a:t>
            </a:r>
          </a:p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"/>
              </a:rPr>
              <a:t>Razmišljanje o </a:t>
            </a:r>
          </a:p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"/>
              </a:rPr>
              <a:t>započinjanju aktivnosti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76590" y="7659630"/>
            <a:ext cx="7129129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"/>
              </a:rPr>
              <a:t>EMOCIONALNA REAKCIJA</a:t>
            </a:r>
          </a:p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"/>
              </a:rPr>
              <a:t>Tuga, anksioznost, beznađe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51363" y="7581525"/>
            <a:ext cx="4405789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"/>
              </a:rPr>
              <a:t>PONAŠANJE</a:t>
            </a:r>
          </a:p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"/>
              </a:rPr>
              <a:t>Osoba ostaje neaktivna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45667" y="4800917"/>
            <a:ext cx="10962409" cy="160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Canva Sans"/>
              </a:rPr>
              <a:t>AUTOMATSKE MISLI</a:t>
            </a:r>
          </a:p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Canva Sans"/>
              </a:rPr>
              <a:t>“</a:t>
            </a:r>
            <a:r>
              <a:rPr lang="en-US" sz="3100" dirty="0" err="1">
                <a:solidFill>
                  <a:srgbClr val="000000"/>
                </a:solidFill>
                <a:latin typeface="Canva Sans"/>
              </a:rPr>
              <a:t>Preumoran</a:t>
            </a:r>
            <a:r>
              <a:rPr lang="en-US" sz="31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Canva Sans"/>
              </a:rPr>
              <a:t>sam</a:t>
            </a:r>
            <a:r>
              <a:rPr lang="en-US" sz="3100" dirty="0">
                <a:solidFill>
                  <a:srgbClr val="000000"/>
                </a:solidFill>
                <a:latin typeface="Canva Sans"/>
              </a:rPr>
              <a:t>”,“</a:t>
            </a:r>
            <a:r>
              <a:rPr lang="en-US" sz="3100" dirty="0" err="1">
                <a:solidFill>
                  <a:srgbClr val="000000"/>
                </a:solidFill>
                <a:latin typeface="Canva Sans"/>
              </a:rPr>
              <a:t>Neću</a:t>
            </a:r>
            <a:r>
              <a:rPr lang="en-US" sz="31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Canva Sans"/>
              </a:rPr>
              <a:t>uživati</a:t>
            </a:r>
            <a:r>
              <a:rPr lang="en-US" sz="3100" dirty="0">
                <a:solidFill>
                  <a:srgbClr val="000000"/>
                </a:solidFill>
                <a:latin typeface="Canva Sans"/>
              </a:rPr>
              <a:t> u tome”, </a:t>
            </a:r>
          </a:p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Canva Sans"/>
              </a:rPr>
              <a:t>“</a:t>
            </a:r>
            <a:r>
              <a:rPr lang="en-US" sz="3100" dirty="0" err="1">
                <a:solidFill>
                  <a:srgbClr val="000000"/>
                </a:solidFill>
                <a:latin typeface="Canva Sans"/>
              </a:rPr>
              <a:t>Ništa</a:t>
            </a:r>
            <a:r>
              <a:rPr lang="en-US" sz="3100" dirty="0">
                <a:solidFill>
                  <a:srgbClr val="000000"/>
                </a:solidFill>
                <a:latin typeface="Canva Sans"/>
              </a:rPr>
              <a:t> mi ne </a:t>
            </a:r>
            <a:r>
              <a:rPr lang="en-US" sz="3100" dirty="0" err="1">
                <a:solidFill>
                  <a:srgbClr val="000000"/>
                </a:solidFill>
                <a:latin typeface="Canva Sans"/>
              </a:rPr>
              <a:t>može</a:t>
            </a:r>
            <a:r>
              <a:rPr lang="en-US" sz="31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Canva Sans"/>
              </a:rPr>
              <a:t>pomoći</a:t>
            </a:r>
            <a:r>
              <a:rPr lang="en-US" sz="3100" dirty="0">
                <a:solidFill>
                  <a:srgbClr val="000000"/>
                </a:solidFill>
                <a:latin typeface="Canva Sans"/>
              </a:rPr>
              <a:t> da se </a:t>
            </a:r>
            <a:r>
              <a:rPr lang="en-US" sz="3100" dirty="0" err="1">
                <a:solidFill>
                  <a:srgbClr val="000000"/>
                </a:solidFill>
                <a:latin typeface="Canva Sans"/>
              </a:rPr>
              <a:t>osjećam</a:t>
            </a:r>
            <a:r>
              <a:rPr lang="en-US" sz="31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Canva Sans"/>
              </a:rPr>
              <a:t>bolje</a:t>
            </a:r>
            <a:r>
              <a:rPr lang="en-US" sz="3100" dirty="0">
                <a:solidFill>
                  <a:srgbClr val="000000"/>
                </a:solidFill>
                <a:latin typeface="Canva Sans"/>
              </a:rPr>
              <a:t>”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966" y="1626177"/>
            <a:ext cx="6172200" cy="6172200"/>
          </a:xfrm>
          <a:custGeom>
            <a:avLst/>
            <a:gdLst/>
            <a:ahLst/>
            <a:cxnLst/>
            <a:rect l="l" t="t" r="r" b="b"/>
            <a:pathLst>
              <a:path w="6172200" h="6172200">
                <a:moveTo>
                  <a:pt x="0" y="0"/>
                </a:moveTo>
                <a:lnTo>
                  <a:pt x="6172200" y="0"/>
                </a:lnTo>
                <a:lnTo>
                  <a:pt x="6172200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52400" y="1626177"/>
            <a:ext cx="6172200" cy="6172200"/>
          </a:xfrm>
          <a:custGeom>
            <a:avLst/>
            <a:gdLst/>
            <a:ahLst/>
            <a:cxnLst/>
            <a:rect l="l" t="t" r="r" b="b"/>
            <a:pathLst>
              <a:path w="6172200" h="6172200">
                <a:moveTo>
                  <a:pt x="0" y="0"/>
                </a:moveTo>
                <a:lnTo>
                  <a:pt x="6172200" y="0"/>
                </a:lnTo>
                <a:lnTo>
                  <a:pt x="6172200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84984" y="1616652"/>
            <a:ext cx="4307032" cy="800100"/>
            <a:chOff x="0" y="0"/>
            <a:chExt cx="1134362" cy="2107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4362" cy="210726"/>
            </a:xfrm>
            <a:custGeom>
              <a:avLst/>
              <a:gdLst/>
              <a:ahLst/>
              <a:cxnLst/>
              <a:rect l="l" t="t" r="r" b="b"/>
              <a:pathLst>
                <a:path w="1134362" h="210726">
                  <a:moveTo>
                    <a:pt x="91673" y="0"/>
                  </a:moveTo>
                  <a:lnTo>
                    <a:pt x="1042689" y="0"/>
                  </a:lnTo>
                  <a:cubicBezTo>
                    <a:pt x="1067003" y="0"/>
                    <a:pt x="1090320" y="9658"/>
                    <a:pt x="1107512" y="26850"/>
                  </a:cubicBezTo>
                  <a:cubicBezTo>
                    <a:pt x="1124704" y="44042"/>
                    <a:pt x="1134362" y="67360"/>
                    <a:pt x="1134362" y="91673"/>
                  </a:cubicBezTo>
                  <a:lnTo>
                    <a:pt x="1134362" y="119053"/>
                  </a:lnTo>
                  <a:cubicBezTo>
                    <a:pt x="1134362" y="143366"/>
                    <a:pt x="1124704" y="166684"/>
                    <a:pt x="1107512" y="183876"/>
                  </a:cubicBezTo>
                  <a:cubicBezTo>
                    <a:pt x="1090320" y="201068"/>
                    <a:pt x="1067003" y="210726"/>
                    <a:pt x="1042689" y="210726"/>
                  </a:cubicBezTo>
                  <a:lnTo>
                    <a:pt x="91673" y="210726"/>
                  </a:lnTo>
                  <a:cubicBezTo>
                    <a:pt x="67360" y="210726"/>
                    <a:pt x="44042" y="201068"/>
                    <a:pt x="26850" y="183876"/>
                  </a:cubicBezTo>
                  <a:cubicBezTo>
                    <a:pt x="9658" y="166684"/>
                    <a:pt x="0" y="143366"/>
                    <a:pt x="0" y="119053"/>
                  </a:cubicBezTo>
                  <a:lnTo>
                    <a:pt x="0" y="91673"/>
                  </a:lnTo>
                  <a:cubicBezTo>
                    <a:pt x="0" y="67360"/>
                    <a:pt x="9658" y="44042"/>
                    <a:pt x="26850" y="26850"/>
                  </a:cubicBezTo>
                  <a:cubicBezTo>
                    <a:pt x="44042" y="9658"/>
                    <a:pt x="67360" y="0"/>
                    <a:pt x="91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134362" cy="26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6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3885525">
            <a:off x="1570213" y="3659868"/>
            <a:ext cx="278761" cy="416757"/>
          </a:xfrm>
          <a:custGeom>
            <a:avLst/>
            <a:gdLst/>
            <a:ahLst/>
            <a:cxnLst/>
            <a:rect l="l" t="t" r="r" b="b"/>
            <a:pathLst>
              <a:path w="278761" h="416757">
                <a:moveTo>
                  <a:pt x="0" y="0"/>
                </a:moveTo>
                <a:lnTo>
                  <a:pt x="278761" y="0"/>
                </a:lnTo>
                <a:lnTo>
                  <a:pt x="278761" y="416757"/>
                </a:lnTo>
                <a:lnTo>
                  <a:pt x="0" y="41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85525">
            <a:off x="10468947" y="3659868"/>
            <a:ext cx="278761" cy="416757"/>
          </a:xfrm>
          <a:custGeom>
            <a:avLst/>
            <a:gdLst/>
            <a:ahLst/>
            <a:cxnLst/>
            <a:rect l="l" t="t" r="r" b="b"/>
            <a:pathLst>
              <a:path w="278761" h="416757">
                <a:moveTo>
                  <a:pt x="0" y="0"/>
                </a:moveTo>
                <a:lnTo>
                  <a:pt x="278762" y="0"/>
                </a:lnTo>
                <a:lnTo>
                  <a:pt x="278762" y="416757"/>
                </a:lnTo>
                <a:lnTo>
                  <a:pt x="0" y="41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614265">
            <a:off x="7532568" y="3874800"/>
            <a:ext cx="278761" cy="416757"/>
          </a:xfrm>
          <a:custGeom>
            <a:avLst/>
            <a:gdLst/>
            <a:ahLst/>
            <a:cxnLst/>
            <a:rect l="l" t="t" r="r" b="b"/>
            <a:pathLst>
              <a:path w="278761" h="416757">
                <a:moveTo>
                  <a:pt x="0" y="0"/>
                </a:moveTo>
                <a:lnTo>
                  <a:pt x="278761" y="0"/>
                </a:lnTo>
                <a:lnTo>
                  <a:pt x="278761" y="416757"/>
                </a:lnTo>
                <a:lnTo>
                  <a:pt x="0" y="41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614265">
            <a:off x="16362772" y="3722711"/>
            <a:ext cx="278761" cy="416757"/>
          </a:xfrm>
          <a:custGeom>
            <a:avLst/>
            <a:gdLst/>
            <a:ahLst/>
            <a:cxnLst/>
            <a:rect l="l" t="t" r="r" b="b"/>
            <a:pathLst>
              <a:path w="278761" h="416757">
                <a:moveTo>
                  <a:pt x="0" y="0"/>
                </a:moveTo>
                <a:lnTo>
                  <a:pt x="278761" y="0"/>
                </a:lnTo>
                <a:lnTo>
                  <a:pt x="278761" y="416757"/>
                </a:lnTo>
                <a:lnTo>
                  <a:pt x="0" y="41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0696449">
            <a:off x="4522685" y="7589999"/>
            <a:ext cx="278761" cy="416757"/>
          </a:xfrm>
          <a:custGeom>
            <a:avLst/>
            <a:gdLst/>
            <a:ahLst/>
            <a:cxnLst/>
            <a:rect l="l" t="t" r="r" b="b"/>
            <a:pathLst>
              <a:path w="278761" h="416757">
                <a:moveTo>
                  <a:pt x="0" y="0"/>
                </a:moveTo>
                <a:lnTo>
                  <a:pt x="278761" y="0"/>
                </a:lnTo>
                <a:lnTo>
                  <a:pt x="278761" y="416757"/>
                </a:lnTo>
                <a:lnTo>
                  <a:pt x="0" y="41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0696449">
            <a:off x="13544712" y="7589999"/>
            <a:ext cx="278761" cy="416757"/>
          </a:xfrm>
          <a:custGeom>
            <a:avLst/>
            <a:gdLst/>
            <a:ahLst/>
            <a:cxnLst/>
            <a:rect l="l" t="t" r="r" b="b"/>
            <a:pathLst>
              <a:path w="278761" h="416757">
                <a:moveTo>
                  <a:pt x="0" y="0"/>
                </a:moveTo>
                <a:lnTo>
                  <a:pt x="278762" y="0"/>
                </a:lnTo>
                <a:lnTo>
                  <a:pt x="278762" y="416757"/>
                </a:lnTo>
                <a:lnTo>
                  <a:pt x="0" y="41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471690" y="1578009"/>
            <a:ext cx="4307032" cy="800100"/>
            <a:chOff x="0" y="0"/>
            <a:chExt cx="1134362" cy="21072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34362" cy="210726"/>
            </a:xfrm>
            <a:custGeom>
              <a:avLst/>
              <a:gdLst/>
              <a:ahLst/>
              <a:cxnLst/>
              <a:rect l="l" t="t" r="r" b="b"/>
              <a:pathLst>
                <a:path w="1134362" h="210726">
                  <a:moveTo>
                    <a:pt x="91673" y="0"/>
                  </a:moveTo>
                  <a:lnTo>
                    <a:pt x="1042689" y="0"/>
                  </a:lnTo>
                  <a:cubicBezTo>
                    <a:pt x="1067003" y="0"/>
                    <a:pt x="1090320" y="9658"/>
                    <a:pt x="1107512" y="26850"/>
                  </a:cubicBezTo>
                  <a:cubicBezTo>
                    <a:pt x="1124704" y="44042"/>
                    <a:pt x="1134362" y="67360"/>
                    <a:pt x="1134362" y="91673"/>
                  </a:cubicBezTo>
                  <a:lnTo>
                    <a:pt x="1134362" y="119053"/>
                  </a:lnTo>
                  <a:cubicBezTo>
                    <a:pt x="1134362" y="143366"/>
                    <a:pt x="1124704" y="166684"/>
                    <a:pt x="1107512" y="183876"/>
                  </a:cubicBezTo>
                  <a:cubicBezTo>
                    <a:pt x="1090320" y="201068"/>
                    <a:pt x="1067003" y="210726"/>
                    <a:pt x="1042689" y="210726"/>
                  </a:cubicBezTo>
                  <a:lnTo>
                    <a:pt x="91673" y="210726"/>
                  </a:lnTo>
                  <a:cubicBezTo>
                    <a:pt x="67360" y="210726"/>
                    <a:pt x="44042" y="201068"/>
                    <a:pt x="26850" y="183876"/>
                  </a:cubicBezTo>
                  <a:cubicBezTo>
                    <a:pt x="9658" y="166684"/>
                    <a:pt x="0" y="143366"/>
                    <a:pt x="0" y="119053"/>
                  </a:cubicBezTo>
                  <a:lnTo>
                    <a:pt x="0" y="91673"/>
                  </a:lnTo>
                  <a:cubicBezTo>
                    <a:pt x="0" y="67360"/>
                    <a:pt x="9658" y="44042"/>
                    <a:pt x="26850" y="26850"/>
                  </a:cubicBezTo>
                  <a:cubicBezTo>
                    <a:pt x="44042" y="9658"/>
                    <a:pt x="67360" y="0"/>
                    <a:pt x="91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134362" cy="26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6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14462" y="5359528"/>
            <a:ext cx="3086100" cy="1272203"/>
            <a:chOff x="0" y="0"/>
            <a:chExt cx="812800" cy="3350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335066"/>
            </a:xfrm>
            <a:custGeom>
              <a:avLst/>
              <a:gdLst/>
              <a:ahLst/>
              <a:cxnLst/>
              <a:rect l="l" t="t" r="r" b="b"/>
              <a:pathLst>
                <a:path w="812800" h="335066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07125"/>
                  </a:lnTo>
                  <a:cubicBezTo>
                    <a:pt x="812800" y="241057"/>
                    <a:pt x="799321" y="273599"/>
                    <a:pt x="775327" y="297593"/>
                  </a:cubicBezTo>
                  <a:cubicBezTo>
                    <a:pt x="751333" y="321586"/>
                    <a:pt x="718791" y="335066"/>
                    <a:pt x="684859" y="335066"/>
                  </a:cubicBezTo>
                  <a:lnTo>
                    <a:pt x="127941" y="335066"/>
                  </a:lnTo>
                  <a:cubicBezTo>
                    <a:pt x="94009" y="335066"/>
                    <a:pt x="61467" y="321586"/>
                    <a:pt x="37473" y="297593"/>
                  </a:cubicBezTo>
                  <a:cubicBezTo>
                    <a:pt x="13479" y="273599"/>
                    <a:pt x="0" y="241057"/>
                    <a:pt x="0" y="207125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392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6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995897" y="5321428"/>
            <a:ext cx="2579200" cy="1272203"/>
            <a:chOff x="0" y="0"/>
            <a:chExt cx="679295" cy="33506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79296" cy="335066"/>
            </a:xfrm>
            <a:custGeom>
              <a:avLst/>
              <a:gdLst/>
              <a:ahLst/>
              <a:cxnLst/>
              <a:rect l="l" t="t" r="r" b="b"/>
              <a:pathLst>
                <a:path w="679296" h="335066">
                  <a:moveTo>
                    <a:pt x="153085" y="0"/>
                  </a:moveTo>
                  <a:lnTo>
                    <a:pt x="526210" y="0"/>
                  </a:lnTo>
                  <a:cubicBezTo>
                    <a:pt x="566811" y="0"/>
                    <a:pt x="605749" y="16129"/>
                    <a:pt x="634458" y="44838"/>
                  </a:cubicBezTo>
                  <a:cubicBezTo>
                    <a:pt x="663167" y="73547"/>
                    <a:pt x="679296" y="112485"/>
                    <a:pt x="679296" y="153085"/>
                  </a:cubicBezTo>
                  <a:lnTo>
                    <a:pt x="679296" y="181980"/>
                  </a:lnTo>
                  <a:cubicBezTo>
                    <a:pt x="679296" y="266527"/>
                    <a:pt x="610757" y="335066"/>
                    <a:pt x="526210" y="335066"/>
                  </a:cubicBezTo>
                  <a:lnTo>
                    <a:pt x="153085" y="335066"/>
                  </a:lnTo>
                  <a:cubicBezTo>
                    <a:pt x="112485" y="335066"/>
                    <a:pt x="73547" y="318937"/>
                    <a:pt x="44838" y="290228"/>
                  </a:cubicBezTo>
                  <a:cubicBezTo>
                    <a:pt x="16129" y="261519"/>
                    <a:pt x="0" y="222581"/>
                    <a:pt x="0" y="181980"/>
                  </a:cubicBezTo>
                  <a:lnTo>
                    <a:pt x="0" y="153085"/>
                  </a:lnTo>
                  <a:cubicBezTo>
                    <a:pt x="0" y="112485"/>
                    <a:pt x="16129" y="73547"/>
                    <a:pt x="44838" y="44838"/>
                  </a:cubicBezTo>
                  <a:cubicBezTo>
                    <a:pt x="73547" y="16129"/>
                    <a:pt x="112485" y="0"/>
                    <a:pt x="1530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679295" cy="392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6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5669271" y="5508114"/>
            <a:ext cx="1476472" cy="91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2614">
                <a:solidFill>
                  <a:srgbClr val="000000"/>
                </a:solidFill>
                <a:latin typeface="Canva Sans"/>
              </a:rPr>
              <a:t>Pozitivne</a:t>
            </a:r>
          </a:p>
          <a:p>
            <a:pPr algn="ctr">
              <a:lnSpc>
                <a:spcPts val="3659"/>
              </a:lnSpc>
            </a:pPr>
            <a:r>
              <a:rPr lang="en-US" sz="2614">
                <a:solidFill>
                  <a:srgbClr val="000000"/>
                </a:solidFill>
                <a:latin typeface="Canva Sans"/>
              </a:rPr>
              <a:t>misli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0023441" y="5321428"/>
            <a:ext cx="2579200" cy="1272203"/>
            <a:chOff x="0" y="0"/>
            <a:chExt cx="679295" cy="33506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79296" cy="335066"/>
            </a:xfrm>
            <a:custGeom>
              <a:avLst/>
              <a:gdLst/>
              <a:ahLst/>
              <a:cxnLst/>
              <a:rect l="l" t="t" r="r" b="b"/>
              <a:pathLst>
                <a:path w="679296" h="335066">
                  <a:moveTo>
                    <a:pt x="153085" y="0"/>
                  </a:moveTo>
                  <a:lnTo>
                    <a:pt x="526210" y="0"/>
                  </a:lnTo>
                  <a:cubicBezTo>
                    <a:pt x="566811" y="0"/>
                    <a:pt x="605749" y="16129"/>
                    <a:pt x="634458" y="44838"/>
                  </a:cubicBezTo>
                  <a:cubicBezTo>
                    <a:pt x="663167" y="73547"/>
                    <a:pt x="679296" y="112485"/>
                    <a:pt x="679296" y="153085"/>
                  </a:cubicBezTo>
                  <a:lnTo>
                    <a:pt x="679296" y="181980"/>
                  </a:lnTo>
                  <a:cubicBezTo>
                    <a:pt x="679296" y="266527"/>
                    <a:pt x="610757" y="335066"/>
                    <a:pt x="526210" y="335066"/>
                  </a:cubicBezTo>
                  <a:lnTo>
                    <a:pt x="153085" y="335066"/>
                  </a:lnTo>
                  <a:cubicBezTo>
                    <a:pt x="112485" y="335066"/>
                    <a:pt x="73547" y="318937"/>
                    <a:pt x="44838" y="290228"/>
                  </a:cubicBezTo>
                  <a:cubicBezTo>
                    <a:pt x="16129" y="261519"/>
                    <a:pt x="0" y="222581"/>
                    <a:pt x="0" y="181980"/>
                  </a:cubicBezTo>
                  <a:lnTo>
                    <a:pt x="0" y="153085"/>
                  </a:lnTo>
                  <a:cubicBezTo>
                    <a:pt x="0" y="112485"/>
                    <a:pt x="16129" y="73547"/>
                    <a:pt x="44838" y="44838"/>
                  </a:cubicBezTo>
                  <a:cubicBezTo>
                    <a:pt x="73547" y="16129"/>
                    <a:pt x="112485" y="0"/>
                    <a:pt x="1530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679295" cy="392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6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08716" y="5539235"/>
            <a:ext cx="2059484" cy="882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26"/>
              </a:lnSpc>
            </a:pPr>
            <a:r>
              <a:rPr lang="en-US" sz="2519" dirty="0" err="1">
                <a:solidFill>
                  <a:srgbClr val="000000"/>
                </a:solidFill>
                <a:latin typeface="Canva Sans"/>
              </a:rPr>
              <a:t>Povećanje</a:t>
            </a:r>
            <a:endParaRPr lang="en-US" sz="2519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3526"/>
              </a:lnSpc>
            </a:pPr>
            <a:r>
              <a:rPr lang="en-US" sz="2519" dirty="0" err="1">
                <a:solidFill>
                  <a:srgbClr val="000000"/>
                </a:solidFill>
                <a:latin typeface="Canva Sans"/>
              </a:rPr>
              <a:t>nade</a:t>
            </a:r>
            <a:endParaRPr lang="en-US" sz="251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1734800" y="1698690"/>
            <a:ext cx="3548057" cy="501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18"/>
              </a:lnSpc>
            </a:pPr>
            <a:r>
              <a:rPr lang="en-US" sz="2941" dirty="0" err="1">
                <a:solidFill>
                  <a:srgbClr val="000000"/>
                </a:solidFill>
                <a:latin typeface="Canva Sans"/>
              </a:rPr>
              <a:t>Ponašanje</a:t>
            </a:r>
            <a:r>
              <a:rPr lang="en-US" sz="2941" dirty="0">
                <a:solidFill>
                  <a:srgbClr val="000000"/>
                </a:solidFill>
                <a:latin typeface="Canva Sans"/>
              </a:rPr>
              <a:t>/</a:t>
            </a:r>
            <a:r>
              <a:rPr lang="en-US" sz="2941" dirty="0" err="1">
                <a:solidFill>
                  <a:srgbClr val="000000"/>
                </a:solidFill>
                <a:latin typeface="Canva Sans"/>
              </a:rPr>
              <a:t>situacija</a:t>
            </a:r>
            <a:endParaRPr lang="en-US" sz="2941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819400" y="1714597"/>
            <a:ext cx="3663223" cy="501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18"/>
              </a:lnSpc>
            </a:pPr>
            <a:r>
              <a:rPr lang="en-US" sz="2941" dirty="0" err="1">
                <a:solidFill>
                  <a:srgbClr val="000000"/>
                </a:solidFill>
                <a:latin typeface="Canva Sans"/>
              </a:rPr>
              <a:t>Ponašanje</a:t>
            </a:r>
            <a:r>
              <a:rPr lang="en-US" sz="2941" dirty="0">
                <a:solidFill>
                  <a:srgbClr val="000000"/>
                </a:solidFill>
                <a:latin typeface="Canva Sans"/>
              </a:rPr>
              <a:t>/</a:t>
            </a:r>
            <a:r>
              <a:rPr lang="en-US" sz="2941" dirty="0" err="1">
                <a:solidFill>
                  <a:srgbClr val="000000"/>
                </a:solidFill>
                <a:latin typeface="Canva Sans"/>
              </a:rPr>
              <a:t>situacija</a:t>
            </a:r>
            <a:endParaRPr lang="en-US" sz="2941" dirty="0">
              <a:solidFill>
                <a:srgbClr val="000000"/>
              </a:solidFill>
              <a:latin typeface="Canva Sans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6232368" y="5321428"/>
            <a:ext cx="2579200" cy="1272203"/>
            <a:chOff x="0" y="0"/>
            <a:chExt cx="679295" cy="33506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79296" cy="335066"/>
            </a:xfrm>
            <a:custGeom>
              <a:avLst/>
              <a:gdLst/>
              <a:ahLst/>
              <a:cxnLst/>
              <a:rect l="l" t="t" r="r" b="b"/>
              <a:pathLst>
                <a:path w="679296" h="335066">
                  <a:moveTo>
                    <a:pt x="153085" y="0"/>
                  </a:moveTo>
                  <a:lnTo>
                    <a:pt x="526210" y="0"/>
                  </a:lnTo>
                  <a:cubicBezTo>
                    <a:pt x="566811" y="0"/>
                    <a:pt x="605749" y="16129"/>
                    <a:pt x="634458" y="44838"/>
                  </a:cubicBezTo>
                  <a:cubicBezTo>
                    <a:pt x="663167" y="73547"/>
                    <a:pt x="679296" y="112485"/>
                    <a:pt x="679296" y="153085"/>
                  </a:cubicBezTo>
                  <a:lnTo>
                    <a:pt x="679296" y="181980"/>
                  </a:lnTo>
                  <a:cubicBezTo>
                    <a:pt x="679296" y="266527"/>
                    <a:pt x="610757" y="335066"/>
                    <a:pt x="526210" y="335066"/>
                  </a:cubicBezTo>
                  <a:lnTo>
                    <a:pt x="153085" y="335066"/>
                  </a:lnTo>
                  <a:cubicBezTo>
                    <a:pt x="112485" y="335066"/>
                    <a:pt x="73547" y="318937"/>
                    <a:pt x="44838" y="290228"/>
                  </a:cubicBezTo>
                  <a:cubicBezTo>
                    <a:pt x="16129" y="261519"/>
                    <a:pt x="0" y="222581"/>
                    <a:pt x="0" y="181980"/>
                  </a:cubicBezTo>
                  <a:lnTo>
                    <a:pt x="0" y="153085"/>
                  </a:lnTo>
                  <a:cubicBezTo>
                    <a:pt x="0" y="112485"/>
                    <a:pt x="16129" y="73547"/>
                    <a:pt x="44838" y="44838"/>
                  </a:cubicBezTo>
                  <a:cubicBezTo>
                    <a:pt x="73547" y="16129"/>
                    <a:pt x="112485" y="0"/>
                    <a:pt x="1530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679295" cy="392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6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6572072" y="5508114"/>
            <a:ext cx="1886128" cy="913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2614" dirty="0" err="1">
                <a:solidFill>
                  <a:srgbClr val="000000"/>
                </a:solidFill>
                <a:latin typeface="Canva Sans"/>
              </a:rPr>
              <a:t>Negativne</a:t>
            </a:r>
            <a:endParaRPr lang="en-US" sz="2614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3659"/>
              </a:lnSpc>
            </a:pPr>
            <a:r>
              <a:rPr lang="en-US" sz="2614" dirty="0" err="1">
                <a:solidFill>
                  <a:srgbClr val="000000"/>
                </a:solidFill>
                <a:latin typeface="Canva Sans"/>
              </a:rPr>
              <a:t>misli</a:t>
            </a:r>
            <a:endParaRPr lang="en-US" sz="2614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843191" y="5508114"/>
            <a:ext cx="2204809" cy="882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26"/>
              </a:lnSpc>
            </a:pPr>
            <a:r>
              <a:rPr lang="en-US" sz="2519" dirty="0" err="1">
                <a:solidFill>
                  <a:srgbClr val="000000"/>
                </a:solidFill>
                <a:latin typeface="Canva Sans"/>
              </a:rPr>
              <a:t>Depresivno</a:t>
            </a:r>
            <a:r>
              <a:rPr lang="en-US" sz="2519" dirty="0">
                <a:solidFill>
                  <a:srgbClr val="000000"/>
                </a:solidFill>
                <a:latin typeface="Canva Sans"/>
              </a:rPr>
              <a:t> </a:t>
            </a:r>
          </a:p>
          <a:p>
            <a:pPr algn="ctr">
              <a:lnSpc>
                <a:spcPts val="3526"/>
              </a:lnSpc>
            </a:pPr>
            <a:r>
              <a:rPr lang="en-US" sz="2519" dirty="0" err="1">
                <a:solidFill>
                  <a:srgbClr val="000000"/>
                </a:solidFill>
                <a:latin typeface="Canva Sans"/>
              </a:rPr>
              <a:t>raspoloženje</a:t>
            </a:r>
            <a:endParaRPr lang="en-US" sz="251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917708" y="8677910"/>
            <a:ext cx="1177540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Promjenom ponašanja, mijenjaju se i ostale komponente.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79815" flipH="1">
            <a:off x="-760561" y="6695130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3616776" y="0"/>
                </a:moveTo>
                <a:lnTo>
                  <a:pt x="0" y="0"/>
                </a:lnTo>
                <a:lnTo>
                  <a:pt x="0" y="7883979"/>
                </a:lnTo>
                <a:lnTo>
                  <a:pt x="3616776" y="7883979"/>
                </a:lnTo>
                <a:lnTo>
                  <a:pt x="3616776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21384" y="4282460"/>
            <a:ext cx="5917837" cy="5864038"/>
          </a:xfrm>
          <a:custGeom>
            <a:avLst/>
            <a:gdLst/>
            <a:ahLst/>
            <a:cxnLst/>
            <a:rect l="l" t="t" r="r" b="b"/>
            <a:pathLst>
              <a:path w="5917837" h="5864038">
                <a:moveTo>
                  <a:pt x="0" y="0"/>
                </a:moveTo>
                <a:lnTo>
                  <a:pt x="5917837" y="0"/>
                </a:lnTo>
                <a:lnTo>
                  <a:pt x="5917837" y="5864038"/>
                </a:lnTo>
                <a:lnTo>
                  <a:pt x="0" y="58640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13455204" y="-2469401"/>
            <a:ext cx="6493940" cy="9480485"/>
            <a:chOff x="0" y="0"/>
            <a:chExt cx="8658586" cy="12640647"/>
          </a:xfrm>
        </p:grpSpPr>
        <p:sp>
          <p:nvSpPr>
            <p:cNvPr id="5" name="Freeform 5"/>
            <p:cNvSpPr/>
            <p:nvPr/>
          </p:nvSpPr>
          <p:spPr>
            <a:xfrm>
              <a:off x="0" y="3934573"/>
              <a:ext cx="8658586" cy="8706074"/>
            </a:xfrm>
            <a:custGeom>
              <a:avLst/>
              <a:gdLst/>
              <a:ahLst/>
              <a:cxnLst/>
              <a:rect l="l" t="t" r="r" b="b"/>
              <a:pathLst>
                <a:path w="8658586" h="8706074">
                  <a:moveTo>
                    <a:pt x="0" y="0"/>
                  </a:moveTo>
                  <a:lnTo>
                    <a:pt x="8658586" y="0"/>
                  </a:lnTo>
                  <a:lnTo>
                    <a:pt x="8658586" y="8706074"/>
                  </a:lnTo>
                  <a:lnTo>
                    <a:pt x="0" y="8706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4368370">
              <a:off x="1836358" y="938586"/>
              <a:ext cx="3586570" cy="2199214"/>
            </a:xfrm>
            <a:custGeom>
              <a:avLst/>
              <a:gdLst/>
              <a:ahLst/>
              <a:cxnLst/>
              <a:rect l="l" t="t" r="r" b="b"/>
              <a:pathLst>
                <a:path w="3586570" h="2199214">
                  <a:moveTo>
                    <a:pt x="0" y="0"/>
                  </a:moveTo>
                  <a:lnTo>
                    <a:pt x="3586570" y="0"/>
                  </a:lnTo>
                  <a:lnTo>
                    <a:pt x="3586570" y="2199214"/>
                  </a:lnTo>
                  <a:lnTo>
                    <a:pt x="0" y="2199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74740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0066910" y="4282460"/>
            <a:ext cx="5917837" cy="5864038"/>
          </a:xfrm>
          <a:custGeom>
            <a:avLst/>
            <a:gdLst/>
            <a:ahLst/>
            <a:cxnLst/>
            <a:rect l="l" t="t" r="r" b="b"/>
            <a:pathLst>
              <a:path w="5917837" h="5864038">
                <a:moveTo>
                  <a:pt x="0" y="0"/>
                </a:moveTo>
                <a:lnTo>
                  <a:pt x="5917837" y="0"/>
                </a:lnTo>
                <a:lnTo>
                  <a:pt x="5917837" y="5864038"/>
                </a:lnTo>
                <a:lnTo>
                  <a:pt x="0" y="58640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354805" y="8385552"/>
            <a:ext cx="547171" cy="483089"/>
            <a:chOff x="0" y="0"/>
            <a:chExt cx="144111" cy="1272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111" cy="127233"/>
            </a:xfrm>
            <a:custGeom>
              <a:avLst/>
              <a:gdLst/>
              <a:ahLst/>
              <a:cxnLst/>
              <a:rect l="l" t="t" r="r" b="b"/>
              <a:pathLst>
                <a:path w="144111" h="127233">
                  <a:moveTo>
                    <a:pt x="63617" y="0"/>
                  </a:moveTo>
                  <a:lnTo>
                    <a:pt x="80494" y="0"/>
                  </a:lnTo>
                  <a:cubicBezTo>
                    <a:pt x="97366" y="0"/>
                    <a:pt x="113548" y="6702"/>
                    <a:pt x="125478" y="18633"/>
                  </a:cubicBezTo>
                  <a:cubicBezTo>
                    <a:pt x="137408" y="30563"/>
                    <a:pt x="144111" y="46744"/>
                    <a:pt x="144111" y="63617"/>
                  </a:cubicBezTo>
                  <a:lnTo>
                    <a:pt x="144111" y="63617"/>
                  </a:lnTo>
                  <a:cubicBezTo>
                    <a:pt x="144111" y="98751"/>
                    <a:pt x="115629" y="127233"/>
                    <a:pt x="80494" y="127233"/>
                  </a:cubicBezTo>
                  <a:lnTo>
                    <a:pt x="63617" y="127233"/>
                  </a:lnTo>
                  <a:cubicBezTo>
                    <a:pt x="28482" y="127233"/>
                    <a:pt x="0" y="98751"/>
                    <a:pt x="0" y="63617"/>
                  </a:cubicBezTo>
                  <a:lnTo>
                    <a:pt x="0" y="63617"/>
                  </a:lnTo>
                  <a:cubicBezTo>
                    <a:pt x="0" y="28482"/>
                    <a:pt x="28482" y="0"/>
                    <a:pt x="636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44111" cy="184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6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0" y="537527"/>
            <a:ext cx="780395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645345"/>
                </a:solidFill>
                <a:latin typeface="Canva Sans Bold"/>
              </a:rPr>
              <a:t>Automatske misli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6353" y="1700611"/>
            <a:ext cx="17095294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Canva Sans"/>
              </a:rPr>
              <a:t>negativne automatske misli mogu se također javiti i za vrijeme izvođenja aktivnosti, ali i nakon nje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6353" y="2993471"/>
            <a:ext cx="17095294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91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Canva Sans"/>
              </a:rPr>
              <a:t>važno je predvidjeti unaprijed koje bi misli mogle ometati klijenta u izvršavanju aktivnosti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16276" y="5787410"/>
            <a:ext cx="4019788" cy="402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6"/>
              </a:lnSpc>
              <a:spcBef>
                <a:spcPct val="0"/>
              </a:spcBef>
            </a:pPr>
            <a:r>
              <a:rPr lang="en-US" sz="2519">
                <a:solidFill>
                  <a:srgbClr val="000000"/>
                </a:solidFill>
                <a:latin typeface="Canva Sans"/>
              </a:rPr>
              <a:t>Ovo nema smisla.</a:t>
            </a:r>
          </a:p>
          <a:p>
            <a:pPr algn="ctr">
              <a:lnSpc>
                <a:spcPts val="3526"/>
              </a:lnSpc>
              <a:spcBef>
                <a:spcPct val="0"/>
              </a:spcBef>
            </a:pPr>
            <a:endParaRPr lang="en-US" sz="2519">
              <a:solidFill>
                <a:srgbClr val="000000"/>
              </a:solidFill>
              <a:latin typeface="Canva Sans"/>
            </a:endParaRPr>
          </a:p>
          <a:p>
            <a:pPr algn="l">
              <a:lnSpc>
                <a:spcPts val="3526"/>
              </a:lnSpc>
              <a:spcBef>
                <a:spcPct val="0"/>
              </a:spcBef>
            </a:pPr>
            <a:r>
              <a:rPr lang="en-US" sz="2519">
                <a:solidFill>
                  <a:srgbClr val="000000"/>
                </a:solidFill>
                <a:latin typeface="Canva Sans"/>
              </a:rPr>
              <a:t>Ne radim ovo kako treba.</a:t>
            </a:r>
          </a:p>
          <a:p>
            <a:pPr algn="ctr">
              <a:lnSpc>
                <a:spcPts val="3526"/>
              </a:lnSpc>
              <a:spcBef>
                <a:spcPct val="0"/>
              </a:spcBef>
            </a:pPr>
            <a:endParaRPr lang="en-US" sz="2519">
              <a:solidFill>
                <a:srgbClr val="000000"/>
              </a:solidFill>
              <a:latin typeface="Canva Sans"/>
            </a:endParaRPr>
          </a:p>
          <a:p>
            <a:pPr algn="l">
              <a:lnSpc>
                <a:spcPts val="3526"/>
              </a:lnSpc>
              <a:spcBef>
                <a:spcPct val="0"/>
              </a:spcBef>
            </a:pPr>
            <a:r>
              <a:rPr lang="en-US" sz="2519">
                <a:solidFill>
                  <a:srgbClr val="000000"/>
                </a:solidFill>
                <a:latin typeface="Canva Sans"/>
              </a:rPr>
              <a:t>Ne mogu ovo odraditi kao </a:t>
            </a:r>
          </a:p>
          <a:p>
            <a:pPr algn="l">
              <a:lnSpc>
                <a:spcPts val="3526"/>
              </a:lnSpc>
              <a:spcBef>
                <a:spcPct val="0"/>
              </a:spcBef>
            </a:pPr>
            <a:r>
              <a:rPr lang="en-US" sz="2519">
                <a:solidFill>
                  <a:srgbClr val="000000"/>
                </a:solidFill>
                <a:latin typeface="Canva Sans"/>
              </a:rPr>
              <a:t>što sam prije.</a:t>
            </a:r>
          </a:p>
          <a:p>
            <a:pPr algn="ctr">
              <a:lnSpc>
                <a:spcPts val="3526"/>
              </a:lnSpc>
              <a:spcBef>
                <a:spcPct val="0"/>
              </a:spcBef>
            </a:pPr>
            <a:endParaRPr lang="en-US" sz="2519">
              <a:solidFill>
                <a:srgbClr val="000000"/>
              </a:solidFill>
              <a:latin typeface="Canva Sans"/>
            </a:endParaRPr>
          </a:p>
          <a:p>
            <a:pPr algn="l">
              <a:lnSpc>
                <a:spcPts val="3526"/>
              </a:lnSpc>
              <a:spcBef>
                <a:spcPct val="0"/>
              </a:spcBef>
            </a:pPr>
            <a:r>
              <a:rPr lang="en-US" sz="2519">
                <a:solidFill>
                  <a:srgbClr val="000000"/>
                </a:solidFill>
                <a:latin typeface="Canva Sans"/>
              </a:rPr>
              <a:t>Još uvijek ima toliko toga </a:t>
            </a:r>
          </a:p>
          <a:p>
            <a:pPr algn="l">
              <a:lnSpc>
                <a:spcPts val="3526"/>
              </a:lnSpc>
              <a:spcBef>
                <a:spcPct val="0"/>
              </a:spcBef>
            </a:pPr>
            <a:r>
              <a:rPr lang="en-US" sz="2519">
                <a:solidFill>
                  <a:srgbClr val="000000"/>
                </a:solidFill>
                <a:latin typeface="Canva Sans"/>
              </a:rPr>
              <a:t>za napraviti.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10000" y="4744422"/>
            <a:ext cx="2614528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Canva Sans"/>
              </a:rPr>
              <a:t>Za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vrijeme</a:t>
            </a:r>
            <a:endParaRPr lang="en-US" sz="300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484743" y="4744422"/>
            <a:ext cx="1937866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Nakon</a:t>
            </a:r>
            <a:endParaRPr lang="en-US" sz="300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558956" y="5834538"/>
            <a:ext cx="4225766" cy="2231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6"/>
              </a:lnSpc>
              <a:spcBef>
                <a:spcPct val="0"/>
              </a:spcBef>
            </a:pPr>
            <a:r>
              <a:rPr lang="en-US" sz="2519">
                <a:solidFill>
                  <a:srgbClr val="000000"/>
                </a:solidFill>
                <a:latin typeface="Canva Sans"/>
              </a:rPr>
              <a:t>Trebao/la sam ovo odraditi </a:t>
            </a:r>
          </a:p>
          <a:p>
            <a:pPr algn="l">
              <a:lnSpc>
                <a:spcPts val="3526"/>
              </a:lnSpc>
              <a:spcBef>
                <a:spcPct val="0"/>
              </a:spcBef>
            </a:pPr>
            <a:r>
              <a:rPr lang="en-US" sz="2519">
                <a:solidFill>
                  <a:srgbClr val="000000"/>
                </a:solidFill>
                <a:latin typeface="Canva Sans"/>
              </a:rPr>
              <a:t>bolje.</a:t>
            </a:r>
          </a:p>
          <a:p>
            <a:pPr algn="l">
              <a:lnSpc>
                <a:spcPts val="3526"/>
              </a:lnSpc>
              <a:spcBef>
                <a:spcPct val="0"/>
              </a:spcBef>
            </a:pPr>
            <a:endParaRPr lang="en-US" sz="2519">
              <a:solidFill>
                <a:srgbClr val="000000"/>
              </a:solidFill>
              <a:latin typeface="Canva Sans"/>
            </a:endParaRPr>
          </a:p>
          <a:p>
            <a:pPr algn="l">
              <a:lnSpc>
                <a:spcPts val="3526"/>
              </a:lnSpc>
              <a:spcBef>
                <a:spcPct val="0"/>
              </a:spcBef>
            </a:pPr>
            <a:r>
              <a:rPr lang="en-US" sz="2519">
                <a:solidFill>
                  <a:srgbClr val="000000"/>
                </a:solidFill>
                <a:latin typeface="Canva Sans"/>
              </a:rPr>
              <a:t>Ovo je bio samo gubitak </a:t>
            </a:r>
          </a:p>
          <a:p>
            <a:pPr algn="l">
              <a:lnSpc>
                <a:spcPts val="3526"/>
              </a:lnSpc>
              <a:spcBef>
                <a:spcPct val="0"/>
              </a:spcBef>
            </a:pPr>
            <a:r>
              <a:rPr lang="en-US" sz="2519">
                <a:solidFill>
                  <a:srgbClr val="000000"/>
                </a:solidFill>
                <a:latin typeface="Canva Sans"/>
              </a:rPr>
              <a:t>vremena.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0832796" y="8385552"/>
            <a:ext cx="547171" cy="483089"/>
            <a:chOff x="0" y="0"/>
            <a:chExt cx="144111" cy="1272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4111" cy="127233"/>
            </a:xfrm>
            <a:custGeom>
              <a:avLst/>
              <a:gdLst/>
              <a:ahLst/>
              <a:cxnLst/>
              <a:rect l="l" t="t" r="r" b="b"/>
              <a:pathLst>
                <a:path w="144111" h="127233">
                  <a:moveTo>
                    <a:pt x="63617" y="0"/>
                  </a:moveTo>
                  <a:lnTo>
                    <a:pt x="80494" y="0"/>
                  </a:lnTo>
                  <a:cubicBezTo>
                    <a:pt x="97366" y="0"/>
                    <a:pt x="113548" y="6702"/>
                    <a:pt x="125478" y="18633"/>
                  </a:cubicBezTo>
                  <a:cubicBezTo>
                    <a:pt x="137408" y="30563"/>
                    <a:pt x="144111" y="46744"/>
                    <a:pt x="144111" y="63617"/>
                  </a:cubicBezTo>
                  <a:lnTo>
                    <a:pt x="144111" y="63617"/>
                  </a:lnTo>
                  <a:cubicBezTo>
                    <a:pt x="144111" y="98751"/>
                    <a:pt x="115629" y="127233"/>
                    <a:pt x="80494" y="127233"/>
                  </a:cubicBezTo>
                  <a:lnTo>
                    <a:pt x="63617" y="127233"/>
                  </a:lnTo>
                  <a:cubicBezTo>
                    <a:pt x="28482" y="127233"/>
                    <a:pt x="0" y="98751"/>
                    <a:pt x="0" y="63617"/>
                  </a:cubicBezTo>
                  <a:lnTo>
                    <a:pt x="0" y="63617"/>
                  </a:lnTo>
                  <a:cubicBezTo>
                    <a:pt x="0" y="28482"/>
                    <a:pt x="28482" y="0"/>
                    <a:pt x="6361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44111" cy="184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6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832796" y="6592749"/>
            <a:ext cx="651946" cy="612205"/>
            <a:chOff x="0" y="0"/>
            <a:chExt cx="171706" cy="16123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1706" cy="161239"/>
            </a:xfrm>
            <a:custGeom>
              <a:avLst/>
              <a:gdLst/>
              <a:ahLst/>
              <a:cxnLst/>
              <a:rect l="l" t="t" r="r" b="b"/>
              <a:pathLst>
                <a:path w="171706" h="161239">
                  <a:moveTo>
                    <a:pt x="80620" y="0"/>
                  </a:moveTo>
                  <a:lnTo>
                    <a:pt x="91086" y="0"/>
                  </a:lnTo>
                  <a:cubicBezTo>
                    <a:pt x="135611" y="0"/>
                    <a:pt x="171706" y="36095"/>
                    <a:pt x="171706" y="80620"/>
                  </a:cubicBezTo>
                  <a:lnTo>
                    <a:pt x="171706" y="80620"/>
                  </a:lnTo>
                  <a:cubicBezTo>
                    <a:pt x="171706" y="125145"/>
                    <a:pt x="135611" y="161239"/>
                    <a:pt x="91086" y="161239"/>
                  </a:cubicBezTo>
                  <a:lnTo>
                    <a:pt x="80620" y="161239"/>
                  </a:lnTo>
                  <a:cubicBezTo>
                    <a:pt x="36095" y="161239"/>
                    <a:pt x="0" y="125145"/>
                    <a:pt x="0" y="80620"/>
                  </a:cubicBezTo>
                  <a:lnTo>
                    <a:pt x="0" y="80620"/>
                  </a:lnTo>
                  <a:cubicBezTo>
                    <a:pt x="0" y="36095"/>
                    <a:pt x="36095" y="0"/>
                    <a:pt x="806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171706" cy="218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6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589280" y="8921158"/>
            <a:ext cx="2873097" cy="88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8"/>
              </a:lnSpc>
            </a:pPr>
            <a:r>
              <a:rPr lang="en-US" sz="2520">
                <a:solidFill>
                  <a:srgbClr val="000000"/>
                </a:solidFill>
                <a:latin typeface="Canva Sans"/>
              </a:rPr>
              <a:t>Nisam napravio/la </a:t>
            </a:r>
          </a:p>
          <a:p>
            <a:pPr algn="l">
              <a:lnSpc>
                <a:spcPts val="3528"/>
              </a:lnSpc>
            </a:pPr>
            <a:r>
              <a:rPr lang="en-US" sz="2520">
                <a:solidFill>
                  <a:srgbClr val="000000"/>
                </a:solidFill>
                <a:latin typeface="Canva Sans"/>
              </a:rPr>
              <a:t>ništa korisno.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028700" y="2102427"/>
          <a:ext cx="16230602" cy="8007510"/>
        </p:xfrm>
        <a:graphic>
          <a:graphicData uri="http://schemas.openxmlformats.org/drawingml/2006/table">
            <a:tbl>
              <a:tblPr/>
              <a:tblGrid>
                <a:gridCol w="2888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8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03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527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77765">
                <a:tc>
                  <a:txBody>
                    <a:bodyPr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Canva Sans Bold"/>
                        </a:rPr>
                        <a:t>Pon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8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Canva Sans Bold"/>
                        </a:rPr>
                        <a:t>Uto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8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Canva Sans Bold"/>
                        </a:rPr>
                        <a:t>Sri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8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Canva Sans Bold"/>
                        </a:rPr>
                        <a:t>Čet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8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Canva Sans Bold"/>
                        </a:rPr>
                        <a:t>Pet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8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Canva Sans Bold"/>
                        </a:rPr>
                        <a:t>Sub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8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Canva Sans Bold"/>
                        </a:rPr>
                        <a:t>Ned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8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209"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Canva Sans"/>
                        </a:rPr>
                        <a:t>8:00 - 9:00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Canva Sans"/>
                        </a:rPr>
                        <a:t>Ustajanje, tuširanje, oblačenje - 3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209"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Canva Sans"/>
                        </a:rPr>
                        <a:t>9:00 - 10:00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Canva Sans"/>
                        </a:rPr>
                        <a:t>Doručak, pospremanje kuhinje - 3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4433"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Canva Sans"/>
                        </a:rPr>
                        <a:t>10:00 - 11:00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Canva Sans"/>
                        </a:rPr>
                        <a:t>TV, igranje igrica - 2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433"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Canva Sans"/>
                        </a:rPr>
                        <a:t>11:00 - 12:00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Canva Sans"/>
                        </a:rPr>
                        <a:t>Šetnja - 5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3321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"/>
                        </a:rPr>
                        <a:t>...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"/>
                        </a:rPr>
                        <a:t>...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3140"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Canva Sans"/>
                        </a:rPr>
                        <a:t>23:00-24:00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Canva Sans"/>
                        </a:rPr>
                        <a:t>Spavanje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443460" y="423227"/>
            <a:ext cx="569312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645345"/>
                </a:solidFill>
                <a:latin typeface="Canva Sans Bold"/>
              </a:rPr>
              <a:t>Tablica aktivnosti</a:t>
            </a:r>
          </a:p>
        </p:txBody>
      </p:sp>
      <p:sp>
        <p:nvSpPr>
          <p:cNvPr id="4" name="AutoShape 4"/>
          <p:cNvSpPr/>
          <p:nvPr/>
        </p:nvSpPr>
        <p:spPr>
          <a:xfrm>
            <a:off x="433935" y="1930977"/>
            <a:ext cx="1682536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500610" y="1386970"/>
            <a:ext cx="16825365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</a:rPr>
              <a:t>Vrijednosti, ciljevi:  npr. biti bolji otac, bolje brinuti o tjelesnom zdravlju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057392">
            <a:off x="14012330" y="6199221"/>
            <a:ext cx="6493940" cy="6529555"/>
          </a:xfrm>
          <a:custGeom>
            <a:avLst/>
            <a:gdLst/>
            <a:ahLst/>
            <a:cxnLst/>
            <a:rect l="l" t="t" r="r" b="b"/>
            <a:pathLst>
              <a:path w="6493940" h="6529555">
                <a:moveTo>
                  <a:pt x="0" y="0"/>
                </a:moveTo>
                <a:lnTo>
                  <a:pt x="6493940" y="0"/>
                </a:lnTo>
                <a:lnTo>
                  <a:pt x="6493940" y="6529555"/>
                </a:lnTo>
                <a:lnTo>
                  <a:pt x="0" y="6529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065954">
            <a:off x="12920452" y="9743824"/>
            <a:ext cx="4700392" cy="1649410"/>
          </a:xfrm>
          <a:custGeom>
            <a:avLst/>
            <a:gdLst/>
            <a:ahLst/>
            <a:cxnLst/>
            <a:rect l="l" t="t" r="r" b="b"/>
            <a:pathLst>
              <a:path w="4700392" h="1649410">
                <a:moveTo>
                  <a:pt x="0" y="0"/>
                </a:moveTo>
                <a:lnTo>
                  <a:pt x="4700392" y="0"/>
                </a:lnTo>
                <a:lnTo>
                  <a:pt x="4700392" y="1649411"/>
                </a:lnTo>
                <a:lnTo>
                  <a:pt x="0" y="1649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4391" flipV="1">
            <a:off x="16820633" y="7007032"/>
            <a:ext cx="2450438" cy="4185866"/>
          </a:xfrm>
          <a:custGeom>
            <a:avLst/>
            <a:gdLst/>
            <a:ahLst/>
            <a:cxnLst/>
            <a:rect l="l" t="t" r="r" b="b"/>
            <a:pathLst>
              <a:path w="2450438" h="4185866">
                <a:moveTo>
                  <a:pt x="0" y="4185865"/>
                </a:moveTo>
                <a:lnTo>
                  <a:pt x="2450438" y="4185865"/>
                </a:lnTo>
                <a:lnTo>
                  <a:pt x="2450438" y="0"/>
                </a:lnTo>
                <a:lnTo>
                  <a:pt x="0" y="0"/>
                </a:lnTo>
                <a:lnTo>
                  <a:pt x="0" y="418586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363955" flipH="1">
            <a:off x="-1847206" y="-242438"/>
            <a:ext cx="3637262" cy="7928637"/>
          </a:xfrm>
          <a:custGeom>
            <a:avLst/>
            <a:gdLst/>
            <a:ahLst/>
            <a:cxnLst/>
            <a:rect l="l" t="t" r="r" b="b"/>
            <a:pathLst>
              <a:path w="3637262" h="7928637">
                <a:moveTo>
                  <a:pt x="3637262" y="0"/>
                </a:moveTo>
                <a:lnTo>
                  <a:pt x="0" y="0"/>
                </a:lnTo>
                <a:lnTo>
                  <a:pt x="0" y="7928637"/>
                </a:lnTo>
                <a:lnTo>
                  <a:pt x="3637262" y="7928637"/>
                </a:lnTo>
                <a:lnTo>
                  <a:pt x="3637262" y="0"/>
                </a:lnTo>
                <a:close/>
              </a:path>
            </a:pathLst>
          </a:custGeom>
          <a:blipFill>
            <a:blip r:embed="rId8">
              <a:alphaModFix amt="7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350077" y="962025"/>
            <a:ext cx="1457325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neki se mogu posvetiti aktivnostima bez da ih precizno definiraju, drugi trebaju konkretnije odrediti dan, vrijeme i aktivnost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18905" y="2541415"/>
            <a:ext cx="1494039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nerealno je očekivati da će od potpune neaktivnosti postati aktivni svaki sat u danu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50077" y="3936898"/>
            <a:ext cx="1494039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mogu zaokruživati koje su aktivnosti s popisa odradili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78652" y="6383688"/>
            <a:ext cx="1494039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vrijedna informacija je ako su nadodali i koliko su uživali u aktivnosti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78652" y="7381240"/>
            <a:ext cx="1511877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njihova sjećanja su često negativnija nego sami događaji - zato dobro odmah ocijeniti (paziti jesu li spremni na to!)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59602" y="4955573"/>
            <a:ext cx="1494039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može im se dati tablica aktivnosti da prvo sami ispune kako izgleda njihov dan, ali nije nužno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79815">
            <a:off x="16479612" y="1697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0" y="0"/>
                </a:moveTo>
                <a:lnTo>
                  <a:pt x="3616776" y="0"/>
                </a:lnTo>
                <a:lnTo>
                  <a:pt x="3616776" y="7883980"/>
                </a:lnTo>
                <a:lnTo>
                  <a:pt x="0" y="7883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14169" y="6326281"/>
            <a:ext cx="6493940" cy="6529555"/>
          </a:xfrm>
          <a:custGeom>
            <a:avLst/>
            <a:gdLst/>
            <a:ahLst/>
            <a:cxnLst/>
            <a:rect l="l" t="t" r="r" b="b"/>
            <a:pathLst>
              <a:path w="6493940" h="6529555">
                <a:moveTo>
                  <a:pt x="0" y="0"/>
                </a:moveTo>
                <a:lnTo>
                  <a:pt x="6493939" y="0"/>
                </a:lnTo>
                <a:lnTo>
                  <a:pt x="6493939" y="6529555"/>
                </a:lnTo>
                <a:lnTo>
                  <a:pt x="0" y="6529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368370">
            <a:off x="-636901" y="4079291"/>
            <a:ext cx="2689927" cy="1649410"/>
          </a:xfrm>
          <a:custGeom>
            <a:avLst/>
            <a:gdLst/>
            <a:ahLst/>
            <a:cxnLst/>
            <a:rect l="l" t="t" r="r" b="b"/>
            <a:pathLst>
              <a:path w="2689927" h="1649410">
                <a:moveTo>
                  <a:pt x="0" y="0"/>
                </a:moveTo>
                <a:lnTo>
                  <a:pt x="2689928" y="0"/>
                </a:lnTo>
                <a:lnTo>
                  <a:pt x="2689928" y="1649410"/>
                </a:lnTo>
                <a:lnTo>
                  <a:pt x="0" y="1649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74740"/>
            </a:stretch>
          </a:blipFill>
        </p:spPr>
      </p:sp>
      <p:sp>
        <p:nvSpPr>
          <p:cNvPr id="5" name="Freeform 5"/>
          <p:cNvSpPr/>
          <p:nvPr/>
        </p:nvSpPr>
        <p:spPr>
          <a:xfrm rot="8309932" flipV="1">
            <a:off x="7582" y="6646127"/>
            <a:ext cx="2450438" cy="4185866"/>
          </a:xfrm>
          <a:custGeom>
            <a:avLst/>
            <a:gdLst/>
            <a:ahLst/>
            <a:cxnLst/>
            <a:rect l="l" t="t" r="r" b="b"/>
            <a:pathLst>
              <a:path w="2450438" h="4185866">
                <a:moveTo>
                  <a:pt x="0" y="4185866"/>
                </a:moveTo>
                <a:lnTo>
                  <a:pt x="2450438" y="4185866"/>
                </a:lnTo>
                <a:lnTo>
                  <a:pt x="2450438" y="0"/>
                </a:lnTo>
                <a:lnTo>
                  <a:pt x="0" y="0"/>
                </a:lnTo>
                <a:lnTo>
                  <a:pt x="0" y="418586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893491" y="1860279"/>
            <a:ext cx="14152418" cy="6878782"/>
            <a:chOff x="0" y="0"/>
            <a:chExt cx="3727386" cy="18116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27386" cy="1811696"/>
            </a:xfrm>
            <a:custGeom>
              <a:avLst/>
              <a:gdLst/>
              <a:ahLst/>
              <a:cxnLst/>
              <a:rect l="l" t="t" r="r" b="b"/>
              <a:pathLst>
                <a:path w="3727386" h="1811696">
                  <a:moveTo>
                    <a:pt x="27899" y="0"/>
                  </a:moveTo>
                  <a:lnTo>
                    <a:pt x="3699487" y="0"/>
                  </a:lnTo>
                  <a:cubicBezTo>
                    <a:pt x="3714895" y="0"/>
                    <a:pt x="3727386" y="12491"/>
                    <a:pt x="3727386" y="27899"/>
                  </a:cubicBezTo>
                  <a:lnTo>
                    <a:pt x="3727386" y="1783797"/>
                  </a:lnTo>
                  <a:cubicBezTo>
                    <a:pt x="3727386" y="1799205"/>
                    <a:pt x="3714895" y="1811696"/>
                    <a:pt x="3699487" y="1811696"/>
                  </a:cubicBezTo>
                  <a:lnTo>
                    <a:pt x="27899" y="1811696"/>
                  </a:lnTo>
                  <a:cubicBezTo>
                    <a:pt x="12491" y="1811696"/>
                    <a:pt x="0" y="1799205"/>
                    <a:pt x="0" y="1783797"/>
                  </a:cubicBezTo>
                  <a:lnTo>
                    <a:pt x="0" y="27899"/>
                  </a:lnTo>
                  <a:cubicBezTo>
                    <a:pt x="0" y="12491"/>
                    <a:pt x="12491" y="0"/>
                    <a:pt x="278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727386" cy="1868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6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51307" y="8147140"/>
            <a:ext cx="17719350" cy="1771288"/>
            <a:chOff x="0" y="0"/>
            <a:chExt cx="4666825" cy="4665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66825" cy="466512"/>
            </a:xfrm>
            <a:custGeom>
              <a:avLst/>
              <a:gdLst/>
              <a:ahLst/>
              <a:cxnLst/>
              <a:rect l="l" t="t" r="r" b="b"/>
              <a:pathLst>
                <a:path w="4666825" h="466512">
                  <a:moveTo>
                    <a:pt x="22283" y="0"/>
                  </a:moveTo>
                  <a:lnTo>
                    <a:pt x="4644542" y="0"/>
                  </a:lnTo>
                  <a:cubicBezTo>
                    <a:pt x="4650452" y="0"/>
                    <a:pt x="4656120" y="2348"/>
                    <a:pt x="4660298" y="6527"/>
                  </a:cubicBezTo>
                  <a:cubicBezTo>
                    <a:pt x="4664477" y="10705"/>
                    <a:pt x="4666825" y="16373"/>
                    <a:pt x="4666825" y="22283"/>
                  </a:cubicBezTo>
                  <a:lnTo>
                    <a:pt x="4666825" y="444229"/>
                  </a:lnTo>
                  <a:cubicBezTo>
                    <a:pt x="4666825" y="456536"/>
                    <a:pt x="4656848" y="466512"/>
                    <a:pt x="4644542" y="466512"/>
                  </a:cubicBezTo>
                  <a:lnTo>
                    <a:pt x="22283" y="466512"/>
                  </a:lnTo>
                  <a:cubicBezTo>
                    <a:pt x="9976" y="466512"/>
                    <a:pt x="0" y="456536"/>
                    <a:pt x="0" y="444229"/>
                  </a:cubicBezTo>
                  <a:lnTo>
                    <a:pt x="0" y="22283"/>
                  </a:lnTo>
                  <a:cubicBezTo>
                    <a:pt x="0" y="9976"/>
                    <a:pt x="9976" y="0"/>
                    <a:pt x="22283" y="0"/>
                  </a:cubicBezTo>
                  <a:close/>
                </a:path>
              </a:pathLst>
            </a:custGeom>
            <a:solidFill>
              <a:srgbClr val="E4D7C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66825" cy="523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95250" y="676275"/>
            <a:ext cx="716675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645345"/>
                </a:solidFill>
                <a:latin typeface="Canva Sans Bold"/>
              </a:rPr>
              <a:t>Vrste aktivnosti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7818" y="8278814"/>
            <a:ext cx="1808018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Klijentu možemo ponuditi i kategorije aktivnosti; briga o sebi, povezivanje s drugima, bolje upravljanje aktivnostima kod kuće, rekreacija i zabava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42727" y="2243022"/>
            <a:ext cx="10573545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Koje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aktivnosti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klijent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već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radi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u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prevelikoj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mjeri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3291" y="3181113"/>
            <a:ext cx="1415241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Kojih aktivnosti je premalo ili ih klijent izbjegava?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91966" y="6461085"/>
            <a:ext cx="1415241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Koje aktivnosti bi klijentu pomogle da donese pozitivne zaključke 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o samom sebi?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1966" y="4119204"/>
            <a:ext cx="1415241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Postoji li ravnoteža u zastupljenosti aktivnosti različitih 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kategorija?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84072" y="5587421"/>
            <a:ext cx="1415241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Što je za klijenta značajno i može voditi ugodnim emocijama?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79815">
            <a:off x="16479612" y="1697"/>
            <a:ext cx="3616776" cy="7883980"/>
          </a:xfrm>
          <a:custGeom>
            <a:avLst/>
            <a:gdLst/>
            <a:ahLst/>
            <a:cxnLst/>
            <a:rect l="l" t="t" r="r" b="b"/>
            <a:pathLst>
              <a:path w="3616776" h="7883980">
                <a:moveTo>
                  <a:pt x="0" y="0"/>
                </a:moveTo>
                <a:lnTo>
                  <a:pt x="3616776" y="0"/>
                </a:lnTo>
                <a:lnTo>
                  <a:pt x="3616776" y="7883980"/>
                </a:lnTo>
                <a:lnTo>
                  <a:pt x="0" y="7883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14169" y="6326281"/>
            <a:ext cx="6493940" cy="6529555"/>
          </a:xfrm>
          <a:custGeom>
            <a:avLst/>
            <a:gdLst/>
            <a:ahLst/>
            <a:cxnLst/>
            <a:rect l="l" t="t" r="r" b="b"/>
            <a:pathLst>
              <a:path w="6493940" h="6529555">
                <a:moveTo>
                  <a:pt x="0" y="0"/>
                </a:moveTo>
                <a:lnTo>
                  <a:pt x="6493939" y="0"/>
                </a:lnTo>
                <a:lnTo>
                  <a:pt x="6493939" y="6529555"/>
                </a:lnTo>
                <a:lnTo>
                  <a:pt x="0" y="6529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368370">
            <a:off x="-636901" y="4079291"/>
            <a:ext cx="2689927" cy="1649410"/>
          </a:xfrm>
          <a:custGeom>
            <a:avLst/>
            <a:gdLst/>
            <a:ahLst/>
            <a:cxnLst/>
            <a:rect l="l" t="t" r="r" b="b"/>
            <a:pathLst>
              <a:path w="2689927" h="1649410">
                <a:moveTo>
                  <a:pt x="0" y="0"/>
                </a:moveTo>
                <a:lnTo>
                  <a:pt x="2689928" y="0"/>
                </a:lnTo>
                <a:lnTo>
                  <a:pt x="2689928" y="1649410"/>
                </a:lnTo>
                <a:lnTo>
                  <a:pt x="0" y="16494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74740"/>
            </a:stretch>
          </a:blipFill>
        </p:spPr>
      </p:sp>
      <p:sp>
        <p:nvSpPr>
          <p:cNvPr id="5" name="Freeform 5"/>
          <p:cNvSpPr/>
          <p:nvPr/>
        </p:nvSpPr>
        <p:spPr>
          <a:xfrm rot="8309932" flipV="1">
            <a:off x="7582" y="6646127"/>
            <a:ext cx="2450438" cy="4185866"/>
          </a:xfrm>
          <a:custGeom>
            <a:avLst/>
            <a:gdLst/>
            <a:ahLst/>
            <a:cxnLst/>
            <a:rect l="l" t="t" r="r" b="b"/>
            <a:pathLst>
              <a:path w="2450438" h="4185866">
                <a:moveTo>
                  <a:pt x="0" y="4185866"/>
                </a:moveTo>
                <a:lnTo>
                  <a:pt x="2450438" y="4185866"/>
                </a:lnTo>
                <a:lnTo>
                  <a:pt x="2450438" y="0"/>
                </a:lnTo>
                <a:lnTo>
                  <a:pt x="0" y="0"/>
                </a:lnTo>
                <a:lnTo>
                  <a:pt x="0" y="418586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893491" y="2109355"/>
            <a:ext cx="14152418" cy="8177645"/>
            <a:chOff x="0" y="0"/>
            <a:chExt cx="3727386" cy="21537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27386" cy="2153783"/>
            </a:xfrm>
            <a:custGeom>
              <a:avLst/>
              <a:gdLst/>
              <a:ahLst/>
              <a:cxnLst/>
              <a:rect l="l" t="t" r="r" b="b"/>
              <a:pathLst>
                <a:path w="3727386" h="2153783">
                  <a:moveTo>
                    <a:pt x="27899" y="0"/>
                  </a:moveTo>
                  <a:lnTo>
                    <a:pt x="3699487" y="0"/>
                  </a:lnTo>
                  <a:cubicBezTo>
                    <a:pt x="3714895" y="0"/>
                    <a:pt x="3727386" y="12491"/>
                    <a:pt x="3727386" y="27899"/>
                  </a:cubicBezTo>
                  <a:lnTo>
                    <a:pt x="3727386" y="2125884"/>
                  </a:lnTo>
                  <a:cubicBezTo>
                    <a:pt x="3727386" y="2141293"/>
                    <a:pt x="3714895" y="2153783"/>
                    <a:pt x="3699487" y="2153783"/>
                  </a:cubicBezTo>
                  <a:lnTo>
                    <a:pt x="27899" y="2153783"/>
                  </a:lnTo>
                  <a:cubicBezTo>
                    <a:pt x="12491" y="2153783"/>
                    <a:pt x="0" y="2141293"/>
                    <a:pt x="0" y="2125884"/>
                  </a:cubicBezTo>
                  <a:lnTo>
                    <a:pt x="0" y="27899"/>
                  </a:lnTo>
                  <a:cubicBezTo>
                    <a:pt x="0" y="12491"/>
                    <a:pt x="12491" y="0"/>
                    <a:pt x="278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727386" cy="2210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26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-95250" y="771525"/>
            <a:ext cx="1441441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645345"/>
                </a:solidFill>
                <a:latin typeface="Canva Sans Bold"/>
              </a:rPr>
              <a:t>Koja pitanja možemo postaviti klijentu?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17467" y="3148871"/>
            <a:ext cx="13453065" cy="559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4"/>
              </a:lnSpc>
              <a:spcBef>
                <a:spcPct val="0"/>
              </a:spcBef>
            </a:pPr>
            <a:r>
              <a:rPr lang="en-US" sz="2288">
                <a:solidFill>
                  <a:srgbClr val="000000"/>
                </a:solidFill>
                <a:latin typeface="Canva Sans"/>
              </a:rPr>
              <a:t>Možemo li razgovarati o tome </a:t>
            </a:r>
            <a:r>
              <a:rPr lang="en-US" sz="2288">
                <a:solidFill>
                  <a:srgbClr val="000000"/>
                </a:solidFill>
                <a:latin typeface="Canva Sans Bold"/>
              </a:rPr>
              <a:t>kako ste provodili svoje vrijeme</a:t>
            </a:r>
            <a:r>
              <a:rPr lang="en-US" sz="2288">
                <a:solidFill>
                  <a:srgbClr val="000000"/>
                </a:solidFill>
                <a:latin typeface="Canva Sans"/>
              </a:rPr>
              <a:t> ovaj tjedan?</a:t>
            </a:r>
          </a:p>
          <a:p>
            <a:pPr algn="l">
              <a:lnSpc>
                <a:spcPts val="3204"/>
              </a:lnSpc>
              <a:spcBef>
                <a:spcPct val="0"/>
              </a:spcBef>
            </a:pPr>
            <a:endParaRPr lang="en-US" sz="2288">
              <a:solidFill>
                <a:srgbClr val="000000"/>
              </a:solidFill>
              <a:latin typeface="Canva Sans"/>
            </a:endParaRPr>
          </a:p>
          <a:p>
            <a:pPr algn="l">
              <a:lnSpc>
                <a:spcPts val="3204"/>
              </a:lnSpc>
              <a:spcBef>
                <a:spcPct val="0"/>
              </a:spcBef>
            </a:pPr>
            <a:r>
              <a:rPr lang="en-US" sz="2288">
                <a:solidFill>
                  <a:srgbClr val="000000"/>
                </a:solidFill>
                <a:latin typeface="Canva Sans Bold"/>
              </a:rPr>
              <a:t>Kako ste obično raspoloženi </a:t>
            </a:r>
            <a:r>
              <a:rPr lang="en-US" sz="2288">
                <a:solidFill>
                  <a:srgbClr val="000000"/>
                </a:solidFill>
                <a:latin typeface="Canva Sans"/>
              </a:rPr>
              <a:t>nakon što ste to ponašanje radili nekoliko sati?</a:t>
            </a:r>
          </a:p>
          <a:p>
            <a:pPr algn="l">
              <a:lnSpc>
                <a:spcPts val="3204"/>
              </a:lnSpc>
              <a:spcBef>
                <a:spcPct val="0"/>
              </a:spcBef>
            </a:pPr>
            <a:endParaRPr lang="en-US" sz="2288">
              <a:solidFill>
                <a:srgbClr val="000000"/>
              </a:solidFill>
              <a:latin typeface="Canva Sans"/>
            </a:endParaRPr>
          </a:p>
          <a:p>
            <a:pPr algn="l">
              <a:lnSpc>
                <a:spcPts val="3204"/>
              </a:lnSpc>
              <a:spcBef>
                <a:spcPct val="0"/>
              </a:spcBef>
            </a:pPr>
            <a:r>
              <a:rPr lang="en-US" sz="2288">
                <a:solidFill>
                  <a:srgbClr val="000000"/>
                </a:solidFill>
                <a:latin typeface="Canva Sans"/>
              </a:rPr>
              <a:t>Možemo li razgovarati o nekim </a:t>
            </a:r>
            <a:r>
              <a:rPr lang="en-US" sz="2288">
                <a:solidFill>
                  <a:srgbClr val="000000"/>
                </a:solidFill>
                <a:latin typeface="Canva Sans Bold"/>
              </a:rPr>
              <a:t>drugim stvarima koje biste mogli učiniti </a:t>
            </a:r>
            <a:r>
              <a:rPr lang="en-US" sz="2288">
                <a:solidFill>
                  <a:srgbClr val="000000"/>
                </a:solidFill>
                <a:latin typeface="Canva Sans"/>
              </a:rPr>
              <a:t>ovaj tjedan? Mislim da će to biti važan korak u preuzimanju kontrole.</a:t>
            </a:r>
          </a:p>
          <a:p>
            <a:pPr algn="l">
              <a:lnSpc>
                <a:spcPts val="3204"/>
              </a:lnSpc>
              <a:spcBef>
                <a:spcPct val="0"/>
              </a:spcBef>
            </a:pPr>
            <a:endParaRPr lang="en-US" sz="2288">
              <a:solidFill>
                <a:srgbClr val="000000"/>
              </a:solidFill>
              <a:latin typeface="Canva Sans"/>
            </a:endParaRPr>
          </a:p>
          <a:p>
            <a:pPr algn="l">
              <a:lnSpc>
                <a:spcPts val="3204"/>
              </a:lnSpc>
              <a:spcBef>
                <a:spcPct val="0"/>
              </a:spcBef>
            </a:pPr>
            <a:r>
              <a:rPr lang="en-US" sz="2288">
                <a:solidFill>
                  <a:srgbClr val="000000"/>
                </a:solidFill>
                <a:latin typeface="Canva Sans Bold"/>
              </a:rPr>
              <a:t>Istraživanje pokazuje</a:t>
            </a:r>
            <a:r>
              <a:rPr lang="en-US" sz="2288">
                <a:solidFill>
                  <a:srgbClr val="000000"/>
                </a:solidFill>
                <a:latin typeface="Canva Sans"/>
              </a:rPr>
              <a:t> da ako želite preboljeti depresiju, trebate postati aktivniji. Pitam se imate li vi neke ideje što biste mogli učiniti ovaj tjedan.</a:t>
            </a:r>
          </a:p>
          <a:p>
            <a:pPr algn="l">
              <a:lnSpc>
                <a:spcPts val="3204"/>
              </a:lnSpc>
              <a:spcBef>
                <a:spcPct val="0"/>
              </a:spcBef>
            </a:pPr>
            <a:endParaRPr lang="en-US" sz="2288">
              <a:solidFill>
                <a:srgbClr val="000000"/>
              </a:solidFill>
              <a:latin typeface="Canva Sans"/>
            </a:endParaRPr>
          </a:p>
          <a:p>
            <a:pPr algn="l">
              <a:lnSpc>
                <a:spcPts val="3204"/>
              </a:lnSpc>
              <a:spcBef>
                <a:spcPct val="0"/>
              </a:spcBef>
            </a:pPr>
            <a:r>
              <a:rPr lang="en-US" sz="2288">
                <a:solidFill>
                  <a:srgbClr val="000000"/>
                </a:solidFill>
                <a:latin typeface="Canva Sans"/>
              </a:rPr>
              <a:t>Biste li bili voljni isprobati neke stvari </a:t>
            </a:r>
            <a:r>
              <a:rPr lang="en-US" sz="2288">
                <a:solidFill>
                  <a:srgbClr val="000000"/>
                </a:solidFill>
                <a:latin typeface="Canva Sans Bold"/>
              </a:rPr>
              <a:t>kao eksperiment</a:t>
            </a:r>
            <a:r>
              <a:rPr lang="en-US" sz="2288">
                <a:solidFill>
                  <a:srgbClr val="000000"/>
                </a:solidFill>
                <a:latin typeface="Canva Sans"/>
              </a:rPr>
              <a:t>? I tako vidjeti jeste li zapravo preumorni?</a:t>
            </a:r>
          </a:p>
          <a:p>
            <a:pPr algn="l">
              <a:lnSpc>
                <a:spcPts val="3204"/>
              </a:lnSpc>
              <a:spcBef>
                <a:spcPct val="0"/>
              </a:spcBef>
            </a:pPr>
            <a:endParaRPr lang="en-US" sz="2288">
              <a:solidFill>
                <a:srgbClr val="000000"/>
              </a:solidFill>
              <a:latin typeface="Canva Sans"/>
            </a:endParaRPr>
          </a:p>
          <a:p>
            <a:pPr algn="l">
              <a:lnSpc>
                <a:spcPts val="3204"/>
              </a:lnSpc>
              <a:spcBef>
                <a:spcPct val="0"/>
              </a:spcBef>
            </a:pPr>
            <a:r>
              <a:rPr lang="en-US" sz="2288">
                <a:solidFill>
                  <a:srgbClr val="000000"/>
                </a:solidFill>
                <a:latin typeface="Canva Sans"/>
              </a:rPr>
              <a:t>Na primjer, što  mislilite da pokušate </a:t>
            </a:r>
            <a:r>
              <a:rPr lang="en-US" sz="2288">
                <a:solidFill>
                  <a:srgbClr val="000000"/>
                </a:solidFill>
                <a:latin typeface="Canva Sans Bold"/>
              </a:rPr>
              <a:t>izaći iz svog stana</a:t>
            </a:r>
            <a:r>
              <a:rPr lang="en-US" sz="2288">
                <a:solidFill>
                  <a:srgbClr val="000000"/>
                </a:solidFill>
                <a:latin typeface="Canva Sans"/>
              </a:rPr>
              <a:t>, čak i ako to bude samo na </a:t>
            </a:r>
            <a:r>
              <a:rPr lang="en-US" sz="2288">
                <a:solidFill>
                  <a:srgbClr val="000000"/>
                </a:solidFill>
                <a:latin typeface="Canva Sans Bold"/>
              </a:rPr>
              <a:t>nekoliko minuta</a:t>
            </a:r>
            <a:r>
              <a:rPr lang="en-US" sz="2288">
                <a:solidFill>
                  <a:srgbClr val="000000"/>
                </a:solidFill>
                <a:latin typeface="Canva Sans"/>
              </a:rPr>
              <a:t>, i tako </a:t>
            </a:r>
            <a:r>
              <a:rPr lang="en-US" sz="2288">
                <a:solidFill>
                  <a:srgbClr val="000000"/>
                </a:solidFill>
                <a:latin typeface="Canva Sans Bold"/>
              </a:rPr>
              <a:t>većinu dana ovog tjedna</a:t>
            </a:r>
            <a:r>
              <a:rPr lang="en-US" sz="2288">
                <a:solidFill>
                  <a:srgbClr val="000000"/>
                </a:solidFill>
                <a:latin typeface="Canva Sans"/>
              </a:rPr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905</Words>
  <Application>Microsoft Office PowerPoint</Application>
  <PresentationFormat>Custom</PresentationFormat>
  <Paragraphs>134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Canva Sans Medium</vt:lpstr>
      <vt:lpstr>Canva Sans</vt:lpstr>
      <vt:lpstr>Arial</vt:lpstr>
      <vt:lpstr>Canva Sans Bold</vt:lpstr>
      <vt:lpstr>Canva Sans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Planiranje aktivnosti</dc:title>
  <cp:lastModifiedBy>Lea</cp:lastModifiedBy>
  <cp:revision>2</cp:revision>
  <dcterms:created xsi:type="dcterms:W3CDTF">2006-08-16T00:00:00Z</dcterms:created>
  <dcterms:modified xsi:type="dcterms:W3CDTF">2024-05-06T18:44:59Z</dcterms:modified>
  <dc:identifier>DAGC8myW1xo</dc:identifier>
</cp:coreProperties>
</file>