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</p:sldIdLst>
  <p:sldSz cx="9144000" cy="5143500" type="screen16x9"/>
  <p:notesSz cx="6858000" cy="9144000"/>
  <p:embeddedFontLst>
    <p:embeddedFont>
      <p:font typeface="Amatic SC" panose="020B0604020202020204" charset="-79"/>
      <p:regular r:id="rId23"/>
      <p:bold r:id="rId24"/>
    </p:embeddedFont>
    <p:embeddedFont>
      <p:font typeface="Source Code Pr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79" autoAdjust="0"/>
  </p:normalViewPr>
  <p:slideViewPr>
    <p:cSldViewPr snapToGrid="0">
      <p:cViewPr varScale="1">
        <p:scale>
          <a:sx n="127" d="100"/>
          <a:sy n="127" d="100"/>
        </p:scale>
        <p:origin x="11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250c0350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250c0350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250c0350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250c0350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r-HR" sz="1100" dirty="0" smtClean="0"/>
              <a:t>Kako se sada osjećate?</a:t>
            </a:r>
            <a:r>
              <a:rPr lang="hr-HR" sz="1100" baseline="0" dirty="0" smtClean="0"/>
              <a:t> Što Vam je upravo prošlo kroz glavu?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r-HR" sz="11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r-HR" sz="1100" baseline="0" dirty="0" smtClean="0"/>
              <a:t>Što mislite o današnjoj seansi? Jeste li pomislili da sam nešto krivo učinila? Ima li nešto što želite drugačije napraviti u sljedećoj seansi?</a:t>
            </a:r>
            <a:endParaRPr lang="hr-HR"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250c0350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250c0350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250c0350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250c0350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250c0350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250c0350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primjer </a:t>
            </a:r>
            <a:r>
              <a:rPr lang="hr" dirty="0"/>
              <a:t>za izravno traženje i testiranje vjerovanja - klijentica koja je željela povećati broj aktivnosti u slobodno vrijeme (osjećate li da vas previše kontrolira; idemo ponovo postaviti ciljeve i rangirati ih, ajde vi odaberite aktivnosti i vrijeme za njih - dati više opcije i izbora - zajedničko djelovanje)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primjer za prikriveno identificiranje - klijent koji se osjeća inferiorno - ne konfrontirati i reagirati na njegove provokacije, aktivirali bismo njegova vjerovanja, dati mu prostora da se osjeća kao da posjeduje određena znanja i vještine koje mi nemamo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250c0350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250c0350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250c0350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d250c0350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r" dirty="0" smtClean="0"/>
              <a:t>pozitivno potkrepljenje adaptivnih ponašanja</a:t>
            </a:r>
            <a:r>
              <a:rPr lang="hr" baseline="0" dirty="0" smtClean="0"/>
              <a:t> </a:t>
            </a:r>
            <a:r>
              <a:rPr lang="hr" dirty="0" smtClean="0"/>
              <a:t>- </a:t>
            </a:r>
            <a:r>
              <a:rPr lang="hr" dirty="0"/>
              <a:t>upotreba različitih ohrabrujućih izjava poput drago mi je, pohvalno je da, jako je dobro, jeste li se pohvalili za - vjerovanje da terapeuti mogu biti brižni i podržavajući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smanjenje nejednakosti - pacijentima koji se osjećaju podređenima dati priliku da nam pokažu neka svoja znanja ili vještine koje mi ne posjedujemo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terapijska ograničenja - volio bih kako da mi mogao uzeti vašu bol ili biti vam prijatelj, ali vjerujem da vam u ovoj ulozi mogu biti više od pomoći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osjećaj povezanosti - Razmišljao sam ovaj tjedan i palo mi je na pamet kako bi moglo pomoći ako na današnjem susretu učinimo ovo… - dajemo im osjećaj da su nam važni i da ih ne zaboravljamo između susreta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250c0350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d250c0350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250c0350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d250c0350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250c0350b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d250c0350b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1d7433a4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1d7433a4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250c035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d250c035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1d7433a4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1d7433a4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1d7433a4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1d7433a4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1d7433a4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1d7433a4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1d7433a4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1d7433a4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1d7433a4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1d7433a4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250c035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d250c035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Prijelaz sa slajda 8 (pukotine) na ovaj slajd, možete napraviti tako da kažete da su pukotine puno češće kod nekih klijenata - onih koji dolaze s negativnim očekivanjima/vjerovanjima o terapeutu i terapiji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250c0350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250c0350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6600" dirty="0" smtClean="0"/>
              <a:t>RAZVIJANJE I KORIŠTENJE </a:t>
            </a:r>
            <a:br>
              <a:rPr lang="hr" sz="6600" dirty="0" smtClean="0"/>
            </a:br>
            <a:r>
              <a:rPr lang="hr" sz="6600" dirty="0" smtClean="0"/>
              <a:t>TERAPIJSKE SURADNJE</a:t>
            </a:r>
            <a:endParaRPr sz="66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908550" y="4514225"/>
            <a:ext cx="20817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0" dirty="0"/>
              <a:t>Mateja Dodig</a:t>
            </a:r>
            <a:endParaRPr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0" y="537556"/>
            <a:ext cx="4045200" cy="38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 dirty="0"/>
              <a:t>1.IDENTIFIKACIJA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 dirty="0" smtClean="0"/>
              <a:t>PROBLEMA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 dirty="0"/>
              <a:t>2. KONCEPTUALIZACIJA </a:t>
            </a:r>
            <a:r>
              <a:rPr lang="hr" sz="3600" dirty="0" smtClean="0"/>
              <a:t/>
            </a:r>
            <a:br>
              <a:rPr lang="hr" sz="3600" dirty="0" smtClean="0"/>
            </a:br>
            <a:r>
              <a:rPr lang="hr" sz="3600" dirty="0" smtClean="0"/>
              <a:t>PROBLEMA</a:t>
            </a:r>
            <a:endParaRPr sz="3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 dirty="0" smtClean="0"/>
              <a:t>3.POPRAVLJANJE SURADNJE</a:t>
            </a:r>
            <a:endParaRPr sz="3600" strike="sngStrike"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4531775" y="-53650"/>
            <a:ext cx="4612200" cy="519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926" y="855200"/>
            <a:ext cx="5148074" cy="343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66;p29"/>
          <p:cNvSpPr txBox="1"/>
          <p:nvPr/>
        </p:nvSpPr>
        <p:spPr>
          <a:xfrm>
            <a:off x="2846856" y="3309976"/>
            <a:ext cx="5753038" cy="15038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2650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IDENTIFIKACIJA PROBLEMA</a:t>
            </a:r>
            <a:endParaRPr/>
          </a:p>
        </p:txBody>
      </p:sp>
      <p:sp>
        <p:nvSpPr>
          <p:cNvPr id="166" name="Google Shape;166;p29"/>
          <p:cNvSpPr txBox="1"/>
          <p:nvPr/>
        </p:nvSpPr>
        <p:spPr>
          <a:xfrm>
            <a:off x="2846856" y="1202723"/>
            <a:ext cx="5753038" cy="10568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promjena emocionalnog stanja i raspoloženja za vrijeme </a:t>
            </a:r>
            <a:r>
              <a:rPr lang="hr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seanse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negativne promjene u govoru tijela, facijalnoj ekspresiji ili tonu glasa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06" y="1202723"/>
            <a:ext cx="1719368" cy="99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576" y="2199094"/>
            <a:ext cx="1472786" cy="11108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006291" y="2432278"/>
            <a:ext cx="5593603" cy="70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8831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hr" sz="1400" dirty="0"/>
              <a:t>pomoću pitanja identificirati klijentove emocije i automatske misli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307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307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307" dirty="0"/>
          </a:p>
        </p:txBody>
      </p:sp>
      <p:pic>
        <p:nvPicPr>
          <p:cNvPr id="10" name="Google Shape;1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937" y="3309976"/>
            <a:ext cx="2076922" cy="15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1;p31"/>
          <p:cNvSpPr txBox="1">
            <a:spLocks/>
          </p:cNvSpPr>
          <p:nvPr/>
        </p:nvSpPr>
        <p:spPr>
          <a:xfrm>
            <a:off x="2697859" y="3309977"/>
            <a:ext cx="5826466" cy="119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709734" indent="-571500">
              <a:buSzPct val="100000"/>
              <a:buFont typeface="Wingdings" panose="05000000000000000000" pitchFamily="2" charset="2"/>
              <a:buChar char="q"/>
            </a:pPr>
            <a:r>
              <a:rPr lang="hr-HR" sz="1400" dirty="0" smtClean="0"/>
              <a:t>prikupljaju se vrijedne informacije(evaluacija sadržaja, procesa, terapeuta)</a:t>
            </a:r>
          </a:p>
          <a:p>
            <a:pPr marL="709734" indent="-571500">
              <a:buSzPct val="100000"/>
              <a:buFont typeface="Wingdings" panose="05000000000000000000" pitchFamily="2" charset="2"/>
              <a:buChar char="q"/>
            </a:pPr>
            <a:r>
              <a:rPr lang="hr-HR" sz="1400" dirty="0" smtClean="0"/>
              <a:t>posebno korisno kada klijent nije spreman to izreći verbalno</a:t>
            </a:r>
          </a:p>
          <a:p>
            <a:pPr marL="709734" indent="-571500">
              <a:buSzPct val="100000"/>
              <a:buFont typeface="Wingdings" panose="05000000000000000000" pitchFamily="2" charset="2"/>
              <a:buChar char="q"/>
            </a:pPr>
            <a:r>
              <a:rPr lang="hr-HR" sz="1400" dirty="0" smtClean="0"/>
              <a:t>referiranje na prošlu seansu (Razmišljao sam…)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Source Code Pro"/>
              <a:buNone/>
            </a:pPr>
            <a:r>
              <a:rPr lang="hr-HR" sz="1400" i="1" dirty="0" smtClean="0"/>
              <a:t>      </a:t>
            </a:r>
            <a:endParaRPr lang="hr-H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200"/>
              <a:t>KONCEPTUALIZACIJA PROBLEMA</a:t>
            </a:r>
            <a:endParaRPr sz="4200"/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63" y="1397702"/>
            <a:ext cx="6568268" cy="3556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 txBox="1"/>
          <p:nvPr/>
        </p:nvSpPr>
        <p:spPr>
          <a:xfrm>
            <a:off x="1458650" y="1556400"/>
            <a:ext cx="23955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TERAPEUTOVA 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POGREŠKA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5711021" y="1556400"/>
            <a:ext cx="23955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KLIJENTOVA VJEROVANJA</a:t>
            </a: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3527475" y="3064300"/>
            <a:ext cx="17283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KOMBINACIJA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200" dirty="0"/>
              <a:t>TERAPEUTOVA POGREŠKA</a:t>
            </a:r>
            <a:endParaRPr sz="4200" dirty="0"/>
          </a:p>
        </p:txBody>
      </p:sp>
      <p:sp>
        <p:nvSpPr>
          <p:cNvPr id="216" name="Google Shape;216;p35"/>
          <p:cNvSpPr txBox="1"/>
          <p:nvPr/>
        </p:nvSpPr>
        <p:spPr>
          <a:xfrm>
            <a:off x="678775" y="1608250"/>
            <a:ext cx="6235903" cy="2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lang="hr" sz="1800" dirty="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vlastita ponašanja i stavovi</a:t>
            </a:r>
            <a:endParaRPr sz="1800" dirty="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lang="hr" sz="1800" dirty="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pomoć kolega - preslušavanje snimke susreta</a:t>
            </a:r>
            <a:endParaRPr sz="1800" dirty="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lang="hr" sz="1800" dirty="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uvid u pogrešku</a:t>
            </a:r>
            <a:endParaRPr sz="1800" dirty="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lang="hr" sz="1800" dirty="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iskrena isprika - služi kao model klijentima i jača suradnju </a:t>
            </a:r>
            <a:endParaRPr sz="1800" dirty="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344" y="2259550"/>
            <a:ext cx="2485611" cy="249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811100" cy="6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200" dirty="0" smtClean="0">
                <a:solidFill>
                  <a:schemeClr val="accent1"/>
                </a:solidFill>
              </a:rPr>
              <a:t>KLIJENTOVO </a:t>
            </a:r>
            <a:r>
              <a:rPr lang="hr" sz="4200" dirty="0">
                <a:solidFill>
                  <a:schemeClr val="accent1"/>
                </a:solidFill>
              </a:rPr>
              <a:t>DISFUNKCIONALNO VJEROVANJE</a:t>
            </a:r>
            <a:endParaRPr sz="4200" dirty="0">
              <a:solidFill>
                <a:schemeClr val="accent1"/>
              </a:solidFill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290146" y="1631319"/>
            <a:ext cx="7206423" cy="2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</a:pPr>
            <a:r>
              <a:rPr lang="hr" sz="16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 sebi samima, drugima i odnosima općenito</a:t>
            </a:r>
            <a:endParaRPr sz="16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</a:pPr>
            <a:r>
              <a:rPr lang="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ograničeno </a:t>
            </a:r>
            <a:r>
              <a:rPr lang="hr" sz="16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 </a:t>
            </a:r>
            <a:r>
              <a:rPr lang="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terapeut</a:t>
            </a:r>
            <a:r>
              <a:rPr lang="hr" sz="16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r>
              <a:rPr lang="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hr" sz="16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 lako promjenjivo</a:t>
            </a:r>
            <a:endParaRPr sz="16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</a:pPr>
            <a:r>
              <a:rPr lang="hr" sz="16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odrediti klijentova ometajuća vjerovanja</a:t>
            </a:r>
            <a:endParaRPr sz="16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</a:pPr>
            <a:r>
              <a:rPr lang="hr" sz="1600" dirty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planirati strategiju temeljenu </a:t>
            </a:r>
            <a:r>
              <a:rPr lang="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na konceptualizaciji </a:t>
            </a:r>
            <a:endParaRPr lang="hr" sz="1600" dirty="0" smtClean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11430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lang="hr-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otvoreno </a:t>
            </a:r>
            <a:r>
              <a:rPr lang="hr-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identificiranje i </a:t>
            </a:r>
            <a:r>
              <a:rPr lang="hr-HR" sz="1600" dirty="0" smtClean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preispitivanje vjerovanja ili prikriveno identificiranje i izbjegavanje aktivacije vjerovanja u tretmanu)</a:t>
            </a:r>
            <a:endParaRPr sz="1600" dirty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660" y="1356757"/>
            <a:ext cx="2669321" cy="145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>
            <a:spLocks noGrp="1"/>
          </p:cNvSpPr>
          <p:nvPr>
            <p:ph type="title"/>
          </p:nvPr>
        </p:nvSpPr>
        <p:spPr>
          <a:xfrm>
            <a:off x="176400" y="494850"/>
            <a:ext cx="4045200" cy="38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840" dirty="0"/>
              <a:t>1.OSIGURAVANJE POZITIVNOG TERAPIJSKOG ISKUSTVA</a:t>
            </a:r>
            <a:endParaRPr sz="284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4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840" dirty="0"/>
              <a:t>2. RAD NA PROBLEMIMA </a:t>
            </a:r>
            <a:r>
              <a:rPr lang="hr" sz="2840" dirty="0" smtClean="0"/>
              <a:t/>
            </a:r>
            <a:br>
              <a:rPr lang="hr" sz="2840" dirty="0" smtClean="0"/>
            </a:br>
            <a:r>
              <a:rPr lang="hr" sz="2840" dirty="0" smtClean="0"/>
              <a:t>TERAPIJSKE </a:t>
            </a:r>
            <a:r>
              <a:rPr lang="hr" sz="2840" dirty="0"/>
              <a:t>SURADNJE</a:t>
            </a:r>
            <a:endParaRPr sz="284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4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2840" dirty="0"/>
              <a:t>3.GENERALIZACIJA NAUČENOG</a:t>
            </a:r>
            <a:endParaRPr sz="2840" dirty="0"/>
          </a:p>
        </p:txBody>
      </p:sp>
      <p:sp>
        <p:nvSpPr>
          <p:cNvPr id="230" name="Google Shape;230;p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1" name="Google Shape;231;p37"/>
          <p:cNvSpPr/>
          <p:nvPr/>
        </p:nvSpPr>
        <p:spPr>
          <a:xfrm>
            <a:off x="4531775" y="-53650"/>
            <a:ext cx="4612200" cy="519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295" y="1046575"/>
            <a:ext cx="4985702" cy="29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330475" y="1325550"/>
            <a:ext cx="4045200" cy="24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dirty="0"/>
              <a:t>OSIGURAVANJE POZITIVNOG TERAPIJSKOG ISKUSTVA</a:t>
            </a:r>
            <a:endParaRPr sz="4800" dirty="0"/>
          </a:p>
        </p:txBody>
      </p:sp>
      <p:sp>
        <p:nvSpPr>
          <p:cNvPr id="238" name="Google Shape;238;p38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pozitivno </a:t>
            </a:r>
            <a:r>
              <a:rPr lang="hr-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potkrepljenje </a:t>
            </a: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hr-HR" sz="1400" dirty="0">
                <a:solidFill>
                  <a:schemeClr val="bg2"/>
                </a:solidFill>
                <a:highlight>
                  <a:srgbClr val="FFD966"/>
                </a:highlight>
              </a:rPr>
              <a:t> </a:t>
            </a:r>
            <a:r>
              <a:rPr lang="hr-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  </a:t>
            </a:r>
            <a:r>
              <a:rPr lang="hr-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adaptivnih </a:t>
            </a:r>
            <a:r>
              <a:rPr lang="hr-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ponašanja</a:t>
            </a:r>
            <a:endParaRPr sz="1400" dirty="0" smtClean="0">
              <a:solidFill>
                <a:schemeClr val="bg2"/>
              </a:solidFill>
              <a:highlight>
                <a:srgbClr val="FFD966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hr" sz="1400" dirty="0" smtClean="0">
                <a:solidFill>
                  <a:schemeClr val="dk2"/>
                </a:solidFill>
                <a:highlight>
                  <a:srgbClr val="FFD966"/>
                </a:highlight>
              </a:rPr>
              <a:t>samootkrivanje</a:t>
            </a:r>
            <a:endParaRPr sz="1400" dirty="0">
              <a:solidFill>
                <a:schemeClr val="dk2"/>
              </a:solidFill>
              <a:highlight>
                <a:srgbClr val="FFD966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hr" sz="1400" dirty="0">
                <a:solidFill>
                  <a:schemeClr val="dk2"/>
                </a:solidFill>
                <a:highlight>
                  <a:srgbClr val="FFD966"/>
                </a:highlight>
              </a:rPr>
              <a:t>smanjenje nejednakosti</a:t>
            </a:r>
            <a:endParaRPr sz="1400" dirty="0">
              <a:solidFill>
                <a:schemeClr val="dk2"/>
              </a:solidFill>
              <a:highlight>
                <a:srgbClr val="FFD966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hr-HR" sz="1400" dirty="0">
                <a:solidFill>
                  <a:schemeClr val="bg2"/>
                </a:solidFill>
                <a:highlight>
                  <a:srgbClr val="FFD966"/>
                </a:highlight>
              </a:rPr>
              <a:t>p</a:t>
            </a:r>
            <a:r>
              <a:rPr lang="hr-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oticanje realističnog </a:t>
            </a:r>
            <a:endParaRPr lang="hr-HR" sz="1400" dirty="0">
              <a:solidFill>
                <a:schemeClr val="bg2"/>
              </a:solidFill>
              <a:highlight>
                <a:srgbClr val="FFD966"/>
              </a:highlight>
            </a:endParaRP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hr-HR" sz="1400" dirty="0">
                <a:solidFill>
                  <a:schemeClr val="bg2"/>
                </a:solidFill>
                <a:highlight>
                  <a:srgbClr val="FFD966"/>
                </a:highlight>
              </a:rPr>
              <a:t> </a:t>
            </a:r>
            <a:r>
              <a:rPr lang="hr-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  </a:t>
            </a:r>
            <a:r>
              <a:rPr lang="hr-HR" sz="1400" dirty="0" smtClean="0">
                <a:solidFill>
                  <a:schemeClr val="bg2"/>
                </a:solidFill>
                <a:highlight>
                  <a:srgbClr val="FFD966"/>
                </a:highlight>
              </a:rPr>
              <a:t>optimizma</a:t>
            </a:r>
            <a:endParaRPr sz="1400" dirty="0">
              <a:solidFill>
                <a:schemeClr val="bg2"/>
              </a:solidFill>
              <a:highlight>
                <a:srgbClr val="FFD966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hr" sz="1400" dirty="0">
                <a:solidFill>
                  <a:schemeClr val="dk2"/>
                </a:solidFill>
                <a:highlight>
                  <a:srgbClr val="FFD966"/>
                </a:highlight>
              </a:rPr>
              <a:t>izražavanje empatije i </a:t>
            </a:r>
            <a:endParaRPr lang="hr" sz="1400" dirty="0" smtClean="0">
              <a:solidFill>
                <a:schemeClr val="dk2"/>
              </a:solidFill>
              <a:highlight>
                <a:srgbClr val="FFD966"/>
              </a:highlight>
            </a:endParaRP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hr" sz="1400" dirty="0">
                <a:solidFill>
                  <a:schemeClr val="dk2"/>
                </a:solidFill>
                <a:highlight>
                  <a:srgbClr val="FFD966"/>
                </a:highlight>
              </a:rPr>
              <a:t> </a:t>
            </a:r>
            <a:r>
              <a:rPr lang="hr" sz="1400" dirty="0" smtClean="0">
                <a:solidFill>
                  <a:schemeClr val="dk2"/>
                </a:solidFill>
                <a:highlight>
                  <a:srgbClr val="FFD966"/>
                </a:highlight>
              </a:rPr>
              <a:t>  </a:t>
            </a:r>
            <a:r>
              <a:rPr lang="hr" sz="1400" dirty="0" smtClean="0">
                <a:solidFill>
                  <a:schemeClr val="dk2"/>
                </a:solidFill>
                <a:highlight>
                  <a:srgbClr val="FFD966"/>
                </a:highlight>
              </a:rPr>
              <a:t>brižnosti</a:t>
            </a:r>
            <a:endParaRPr sz="1400" dirty="0">
              <a:solidFill>
                <a:schemeClr val="dk2"/>
              </a:solidFill>
              <a:highlight>
                <a:srgbClr val="FFD966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hr" sz="1400" dirty="0">
                <a:solidFill>
                  <a:schemeClr val="dk2"/>
                </a:solidFill>
                <a:highlight>
                  <a:srgbClr val="FFD966"/>
                </a:highlight>
              </a:rPr>
              <a:t>žaljenje zbog terapijskih ograničenja</a:t>
            </a:r>
            <a:endParaRPr sz="1400" dirty="0">
              <a:solidFill>
                <a:schemeClr val="dk2"/>
              </a:solidFill>
              <a:highlight>
                <a:srgbClr val="FFD966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hr" sz="1400" dirty="0">
                <a:solidFill>
                  <a:schemeClr val="dk2"/>
                </a:solidFill>
                <a:highlight>
                  <a:srgbClr val="FFD966"/>
                </a:highlight>
              </a:rPr>
              <a:t>uvid u terapeutov osjećaj povezanosti</a:t>
            </a:r>
            <a:endParaRPr sz="1400" dirty="0">
              <a:solidFill>
                <a:schemeClr val="dk2"/>
              </a:solidFill>
              <a:highlight>
                <a:srgbClr val="FFD966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xfrm>
            <a:off x="395450" y="1703700"/>
            <a:ext cx="4045200" cy="17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dirty="0"/>
              <a:t>RAD NA PROBLEMIMA TERAPIJSKE SURADNJE</a:t>
            </a:r>
            <a:endParaRPr sz="4800" dirty="0"/>
          </a:p>
        </p:txBody>
      </p:sp>
      <p:sp>
        <p:nvSpPr>
          <p:cNvPr id="244" name="Google Shape;244;p39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769100" cy="51435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-HR" sz="1200" dirty="0" smtClean="0">
                <a:solidFill>
                  <a:schemeClr val="bg1"/>
                </a:solidFill>
                <a:highlight>
                  <a:srgbClr val="6D9EEB"/>
                </a:highlight>
              </a:rPr>
              <a:t>identifikacija</a:t>
            </a:r>
            <a:r>
              <a:rPr lang="hr" sz="1200" dirty="0" smtClean="0">
                <a:solidFill>
                  <a:schemeClr val="bg1"/>
                </a:solidFill>
                <a:highlight>
                  <a:srgbClr val="6D9EEB"/>
                </a:highlight>
              </a:rPr>
              <a:t> NAM i sažimanje </a:t>
            </a:r>
            <a:endParaRPr lang="hr" sz="1200" dirty="0" smtClean="0">
              <a:solidFill>
                <a:schemeClr val="bg1"/>
              </a:solidFill>
              <a:highlight>
                <a:srgbClr val="6D9EEB"/>
              </a:highlight>
            </a:endParaRPr>
          </a:p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hr" sz="1200" dirty="0" smtClean="0">
                <a:solidFill>
                  <a:schemeClr val="bg1"/>
                </a:solidFill>
                <a:highlight>
                  <a:srgbClr val="6D9EEB"/>
                </a:highlight>
              </a:rPr>
              <a:t>   u </a:t>
            </a:r>
            <a:r>
              <a:rPr lang="hr" sz="1200" dirty="0" smtClean="0">
                <a:solidFill>
                  <a:schemeClr val="bg1"/>
                </a:solidFill>
                <a:highlight>
                  <a:srgbClr val="6D9EEB"/>
                </a:highlight>
              </a:rPr>
              <a:t>formi KBT modela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" sz="1200" dirty="0" smtClean="0">
                <a:solidFill>
                  <a:schemeClr val="lt1"/>
                </a:solidFill>
                <a:highlight>
                  <a:srgbClr val="6D9EEB"/>
                </a:highlight>
              </a:rPr>
              <a:t>sokratovsko </a:t>
            </a:r>
            <a:r>
              <a:rPr lang="hr-HR" sz="1200" dirty="0" smtClean="0">
                <a:solidFill>
                  <a:schemeClr val="bg1"/>
                </a:solidFill>
                <a:highlight>
                  <a:srgbClr val="6D9EEB"/>
                </a:highlight>
              </a:rPr>
              <a:t>propitivanje</a:t>
            </a:r>
            <a:endParaRPr sz="1200" dirty="0">
              <a:solidFill>
                <a:schemeClr val="bg1"/>
              </a:solidFill>
              <a:highlight>
                <a:srgbClr val="6D9EEB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ohrabrivanje klijenta da postavlja izravna pitanja</a:t>
            </a:r>
            <a:endParaRPr sz="1200" dirty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nuđenje iskrene povratne </a:t>
            </a:r>
            <a:endParaRPr lang="hr" sz="1200" dirty="0" smtClean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 </a:t>
            </a:r>
            <a:r>
              <a:rPr lang="hr" sz="1200" dirty="0" smtClean="0">
                <a:solidFill>
                  <a:schemeClr val="lt1"/>
                </a:solidFill>
                <a:highlight>
                  <a:srgbClr val="6D9EEB"/>
                </a:highlight>
              </a:rPr>
              <a:t>  </a:t>
            </a:r>
            <a:r>
              <a:rPr lang="hr" sz="1200" dirty="0" smtClean="0">
                <a:solidFill>
                  <a:schemeClr val="lt1"/>
                </a:solidFill>
                <a:highlight>
                  <a:srgbClr val="6D9EEB"/>
                </a:highlight>
              </a:rPr>
              <a:t>informacije </a:t>
            </a: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klijentu</a:t>
            </a:r>
            <a:endParaRPr sz="1200" dirty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korištenje tehnike rješavanja </a:t>
            </a:r>
            <a:endParaRPr lang="hr" sz="1200" dirty="0" smtClean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 </a:t>
            </a:r>
            <a:r>
              <a:rPr lang="hr" sz="1200" dirty="0" smtClean="0">
                <a:solidFill>
                  <a:schemeClr val="lt1"/>
                </a:solidFill>
                <a:highlight>
                  <a:srgbClr val="6D9EEB"/>
                </a:highlight>
              </a:rPr>
              <a:t>   </a:t>
            </a:r>
            <a:r>
              <a:rPr lang="hr" sz="1200" dirty="0" smtClean="0">
                <a:solidFill>
                  <a:schemeClr val="lt1"/>
                </a:solidFill>
                <a:highlight>
                  <a:srgbClr val="6D9EEB"/>
                </a:highlight>
              </a:rPr>
              <a:t>problema</a:t>
            </a:r>
            <a:endParaRPr sz="1200" dirty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identifikacija i modifikacija disfunkcionalnih pretpostavki</a:t>
            </a:r>
            <a:endParaRPr sz="1200" dirty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vrednovanje pretpostavke u </a:t>
            </a:r>
            <a:endParaRPr lang="hr" sz="1200" dirty="0" smtClean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127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 </a:t>
            </a:r>
            <a:r>
              <a:rPr lang="hr" sz="1200" dirty="0" smtClean="0">
                <a:solidFill>
                  <a:schemeClr val="lt1"/>
                </a:solidFill>
                <a:highlight>
                  <a:srgbClr val="6D9EEB"/>
                </a:highlight>
              </a:rPr>
              <a:t>  </a:t>
            </a:r>
            <a:r>
              <a:rPr lang="hr" sz="1200" dirty="0" smtClean="0">
                <a:solidFill>
                  <a:schemeClr val="lt1"/>
                </a:solidFill>
                <a:highlight>
                  <a:srgbClr val="6D9EEB"/>
                </a:highlight>
              </a:rPr>
              <a:t>kontekstu </a:t>
            </a: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drugih odnosa</a:t>
            </a:r>
            <a:endParaRPr sz="1200" dirty="0">
              <a:solidFill>
                <a:schemeClr val="lt1"/>
              </a:solidFill>
              <a:highlight>
                <a:srgbClr val="6D9EEB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hr" sz="1200" dirty="0">
                <a:solidFill>
                  <a:schemeClr val="lt1"/>
                </a:solidFill>
                <a:highlight>
                  <a:srgbClr val="6D9EEB"/>
                </a:highlight>
              </a:rPr>
              <a:t>sažetak naučenog i pisanje podsjetnika</a:t>
            </a:r>
            <a:endParaRPr sz="1200" dirty="0">
              <a:solidFill>
                <a:schemeClr val="lt1"/>
              </a:solidFill>
              <a:highlight>
                <a:srgbClr val="6D9EEB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297208" y="1907740"/>
            <a:ext cx="4045200" cy="17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800" dirty="0"/>
              <a:t>GENERALIZIRANJE NA ODNOSE S DRUGIM LJUDIMA</a:t>
            </a:r>
            <a:endParaRPr sz="4800" dirty="0"/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400" dirty="0">
                <a:highlight>
                  <a:srgbClr val="FFD966"/>
                </a:highlight>
              </a:rPr>
              <a:t>imamo mogućnost klijenta podučiti i tehnikama rješavanja problema u interpersonalnim odnosima</a:t>
            </a:r>
            <a:endParaRPr sz="1400" dirty="0">
              <a:highlight>
                <a:srgbClr val="FFD966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400" dirty="0">
                <a:highlight>
                  <a:srgbClr val="FFD966"/>
                </a:highlight>
              </a:rPr>
              <a:t>važnost prisutnosti dobre volje za poboljšanjem odnosa</a:t>
            </a:r>
            <a:endParaRPr sz="1400" dirty="0">
              <a:highlight>
                <a:srgbClr val="FFD966"/>
              </a:highlight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" sz="1400" dirty="0">
                <a:highlight>
                  <a:srgbClr val="FFD966"/>
                </a:highlight>
              </a:rPr>
              <a:t>generaliziranje pomaže u razvijanju funkcionalnijih odnosa izvan terapije</a:t>
            </a:r>
            <a:endParaRPr sz="1400" dirty="0">
              <a:highlight>
                <a:srgbClr val="FFD966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150000"/>
              </a:lnSpc>
            </a:pPr>
            <a:r>
              <a:rPr lang="hr" sz="2300" dirty="0"/>
              <a:t>becK, j. (2011). KOGNITIVNA TERAPIJA ZA SLOŽENE PROBLEME. JASTREBARSKO: NAKLADA SLAP.</a:t>
            </a:r>
            <a:br>
              <a:rPr lang="hr" sz="2300" dirty="0"/>
            </a:br>
            <a:r>
              <a:rPr lang="hr" sz="2300" dirty="0"/>
              <a:t>becK, j.s. (2021). COGNITIVE BEHAVIOR THERAPY: BASICS AND BEYOND. THE GUILFORD PRESS.</a:t>
            </a:r>
            <a:endParaRPr sz="2300" dirty="0"/>
          </a:p>
        </p:txBody>
      </p:sp>
      <p:sp>
        <p:nvSpPr>
          <p:cNvPr id="261" name="Google Shape;261;p4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solidFill>
                  <a:schemeClr val="lt1"/>
                </a:solidFill>
              </a:rPr>
              <a:t>LITERATURA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Pozitivan odnos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je povezan </a:t>
            </a:r>
            <a:r>
              <a:rPr lang="hr" dirty="0" smtClean="0"/>
              <a:t/>
            </a:r>
            <a:br>
              <a:rPr lang="hr" dirty="0" smtClean="0"/>
            </a:br>
            <a:r>
              <a:rPr lang="hr" dirty="0" smtClean="0"/>
              <a:t>s</a:t>
            </a:r>
            <a:r>
              <a:rPr lang="hr" dirty="0"/>
              <a:t> </a:t>
            </a:r>
            <a:r>
              <a:rPr lang="hr" dirty="0" smtClean="0"/>
              <a:t>pozitivnim </a:t>
            </a:r>
            <a:br>
              <a:rPr lang="hr" dirty="0" smtClean="0"/>
            </a:br>
            <a:r>
              <a:rPr lang="hr" dirty="0" smtClean="0"/>
              <a:t>ishodima </a:t>
            </a:r>
            <a:r>
              <a:rPr lang="hr" dirty="0"/>
              <a:t>terapije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hvala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pažnji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65500" y="78675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4200"/>
              <a:t>DOBRE SAVJETODAVNE VJEŠTINE</a:t>
            </a:r>
            <a:endParaRPr sz="4200"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194375" y="2109575"/>
            <a:ext cx="3773063" cy="227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hr" sz="1400" dirty="0">
                <a:solidFill>
                  <a:schemeClr val="accent1"/>
                </a:solidFill>
              </a:rPr>
              <a:t>empatija i suosjećanje</a:t>
            </a:r>
            <a:endParaRPr sz="1400" dirty="0">
              <a:solidFill>
                <a:schemeClr val="accent1"/>
              </a:solidFill>
            </a:endParaRPr>
          </a:p>
          <a:p>
            <a:pPr lvl="0" indent="-317500" algn="l">
              <a:lnSpc>
                <a:spcPct val="130000"/>
              </a:lnSpc>
              <a:buClr>
                <a:schemeClr val="accent1"/>
              </a:buClr>
              <a:buSzPts val="1400"/>
              <a:buChar char="●"/>
            </a:pPr>
            <a:r>
              <a:rPr lang="hr-HR" sz="1400" dirty="0">
                <a:solidFill>
                  <a:schemeClr val="accent1"/>
                </a:solidFill>
              </a:rPr>
              <a:t>davanje klijentu na važnosti</a:t>
            </a: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hr" sz="1400" dirty="0" smtClean="0">
                <a:solidFill>
                  <a:schemeClr val="accent1"/>
                </a:solidFill>
              </a:rPr>
              <a:t>zanimanje </a:t>
            </a:r>
            <a:r>
              <a:rPr lang="hr" sz="1400" dirty="0">
                <a:solidFill>
                  <a:schemeClr val="accent1"/>
                </a:solidFill>
              </a:rPr>
              <a:t>za klijenta</a:t>
            </a:r>
            <a:endParaRPr sz="1400" dirty="0">
              <a:solidFill>
                <a:schemeClr val="accent1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hr-HR" sz="1400" dirty="0">
                <a:solidFill>
                  <a:schemeClr val="accent1"/>
                </a:solidFill>
              </a:rPr>
              <a:t>i</a:t>
            </a:r>
            <a:r>
              <a:rPr lang="hr-HR" sz="1400" dirty="0" smtClean="0">
                <a:solidFill>
                  <a:schemeClr val="accent1"/>
                </a:solidFill>
              </a:rPr>
              <a:t>sticanje jakih </a:t>
            </a:r>
            <a:r>
              <a:rPr lang="hr-HR" sz="1400" dirty="0" smtClean="0">
                <a:solidFill>
                  <a:schemeClr val="accent1"/>
                </a:solidFill>
              </a:rPr>
              <a:t>strana</a:t>
            </a:r>
            <a:endParaRPr sz="1400" dirty="0">
              <a:solidFill>
                <a:schemeClr val="accent1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hr" sz="1400" dirty="0">
                <a:solidFill>
                  <a:schemeClr val="accent1"/>
                </a:solidFill>
              </a:rPr>
              <a:t>ohrabrivanje i jačanje</a:t>
            </a:r>
            <a:endParaRPr sz="1400" dirty="0">
              <a:solidFill>
                <a:schemeClr val="accent1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hr" sz="1400" dirty="0">
                <a:solidFill>
                  <a:schemeClr val="accent1"/>
                </a:solidFill>
              </a:rPr>
              <a:t>humor</a:t>
            </a:r>
            <a:endParaRPr sz="1400" dirty="0">
              <a:solidFill>
                <a:schemeClr val="accent1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hr" sz="1400" dirty="0" smtClean="0">
                <a:solidFill>
                  <a:schemeClr val="accent1"/>
                </a:solidFill>
              </a:rPr>
              <a:t>prihvaćanje </a:t>
            </a:r>
            <a:r>
              <a:rPr lang="hr" sz="1400" dirty="0">
                <a:solidFill>
                  <a:schemeClr val="accent1"/>
                </a:solidFill>
              </a:rPr>
              <a:t>klijenta</a:t>
            </a:r>
            <a:endParaRPr sz="1400" dirty="0">
              <a:solidFill>
                <a:schemeClr val="accent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32175"/>
            <a:ext cx="4620475" cy="32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PRILAGODITI OSOBINAMA I KULTURI SVAkog </a:t>
            </a:r>
            <a:r>
              <a:rPr lang="hr" dirty="0" smtClean="0"/>
              <a:t>klijenta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667943" y="175254"/>
            <a:ext cx="1999825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400" dirty="0"/>
              <a:t>SURADNJA</a:t>
            </a:r>
            <a:endParaRPr sz="4400" dirty="0"/>
          </a:p>
        </p:txBody>
      </p:sp>
      <p:sp>
        <p:nvSpPr>
          <p:cNvPr id="87" name="Google Shape;87;p18"/>
          <p:cNvSpPr/>
          <p:nvPr/>
        </p:nvSpPr>
        <p:spPr>
          <a:xfrm rot="-1194285">
            <a:off x="860677" y="1749897"/>
            <a:ext cx="3916789" cy="25112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8" name="Google Shape;88;p18"/>
          <p:cNvSpPr txBox="1"/>
          <p:nvPr/>
        </p:nvSpPr>
        <p:spPr>
          <a:xfrm rot="20353644">
            <a:off x="979016" y="1931487"/>
            <a:ext cx="3853265" cy="21480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Source Code Pro"/>
              <a:buChar char="➔"/>
            </a:pPr>
            <a:r>
              <a:rPr lang="hr" sz="1500" b="1" dirty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određivanje ciljeva</a:t>
            </a:r>
            <a:endParaRPr sz="1500" b="1" dirty="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Source Code Pro"/>
              <a:buChar char="➔"/>
            </a:pPr>
            <a:r>
              <a:rPr lang="hr" sz="1500" b="1" dirty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raspoređivanje vremena</a:t>
            </a:r>
            <a:endParaRPr sz="1500" b="1" dirty="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Source Code Pro"/>
              <a:buChar char="➔"/>
            </a:pPr>
            <a:r>
              <a:rPr lang="hr" sz="1500" b="1" dirty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odabir misli i intervencija</a:t>
            </a:r>
            <a:endParaRPr sz="1500" b="1" dirty="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Source Code Pro"/>
              <a:buChar char="➔"/>
            </a:pPr>
            <a:r>
              <a:rPr lang="hr-HR" sz="1500" b="1" dirty="0" smtClean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odabir</a:t>
            </a:r>
            <a:r>
              <a:rPr lang="hr" sz="1500" b="1" dirty="0" smtClean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domaćih </a:t>
            </a:r>
            <a:r>
              <a:rPr lang="hr" sz="1500" b="1" dirty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zadaća</a:t>
            </a:r>
            <a:endParaRPr sz="1500" b="1" dirty="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Source Code Pro"/>
              <a:buChar char="➔"/>
            </a:pPr>
            <a:r>
              <a:rPr lang="hr" sz="1500" b="1" dirty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učestalost susreta</a:t>
            </a:r>
            <a:endParaRPr sz="1500" b="1" dirty="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Source Code Pro"/>
              <a:buChar char="➔"/>
            </a:pPr>
            <a:r>
              <a:rPr lang="hr" sz="1500" b="1" dirty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prorjeđivanje susreta</a:t>
            </a:r>
            <a:endParaRPr sz="1500" b="1" dirty="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Source Code Pro"/>
              <a:buChar char="➔"/>
            </a:pPr>
            <a:r>
              <a:rPr lang="hr" sz="1500" b="1" dirty="0">
                <a:solidFill>
                  <a:schemeClr val="accent4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završetak tretmana</a:t>
            </a:r>
            <a:endParaRPr sz="1500" b="1" dirty="0">
              <a:solidFill>
                <a:schemeClr val="accent4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6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SAMOOTKRIVANJE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490250" y="1636038"/>
            <a:ext cx="6536100" cy="15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➢"/>
            </a:pPr>
            <a:r>
              <a:rPr lang="hr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važno je biti autentičan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➢"/>
            </a:pPr>
            <a:r>
              <a:rPr lang="hr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CILJ (ojačavanje odnosa, normalizacija izazova, prikaz neke tehnike, modeliranje…)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➢"/>
            </a:pPr>
            <a:r>
              <a:rPr lang="hr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prikaz sebe na društvenim mrežama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1877171" y="3225889"/>
            <a:ext cx="5329200" cy="125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i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“Možemo nastaviti razgovarati o meni, ali onda nećemo imati dovoljno vremena za ono što je Vama važno. Je li u redu da se vratimo na prethodnu temu razgovora?”</a:t>
            </a:r>
            <a:endParaRPr sz="1600" i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300" y="61350"/>
            <a:ext cx="4069699" cy="20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526350" y="74985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300" dirty="0">
                <a:latin typeface="Source Code Pro"/>
                <a:ea typeface="Source Code Pro"/>
                <a:cs typeface="Source Code Pro"/>
                <a:sym typeface="Source Code Pro"/>
              </a:rPr>
              <a:t>nismo prazan papir</a:t>
            </a:r>
            <a:endParaRPr sz="13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265500" y="232100"/>
            <a:ext cx="4045200" cy="9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4200"/>
              <a:t>NAJČEŠĆE PUKOTINE</a:t>
            </a:r>
            <a:endParaRPr sz="4200"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265500" y="1578300"/>
            <a:ext cx="40452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/>
              <a:t>prekidanje klijenta dok govori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/>
              <a:t>prijedlog nečega što klijent smatra neprikladnim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/>
              <a:t>pretežak akcijski plan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/>
              <a:t>naše nerazumijevanje izrečenog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/>
              <a:t>predirektivnost ili izostanak direktivnosti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31725"/>
            <a:ext cx="4572000" cy="426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PACIJENTOVA PREDVIĐANJA TRETMANA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pozitivni stavovi o drugim ljudima, zadržavanje optimističnog gledišta prema terapeutu i tretmanu: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/>
          </a:p>
        </p:txBody>
      </p:sp>
      <p:sp>
        <p:nvSpPr>
          <p:cNvPr id="144" name="Google Shape;144;p26"/>
          <p:cNvSpPr txBox="1"/>
          <p:nvPr/>
        </p:nvSpPr>
        <p:spPr>
          <a:xfrm>
            <a:off x="1642800" y="2406675"/>
            <a:ext cx="5858400" cy="1736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Moj terapeut će biti pun razumijevanja.</a:t>
            </a:r>
            <a:endParaRPr sz="18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Moći ću raditi ono što mi terapeut kaže.</a:t>
            </a:r>
            <a:endParaRPr sz="18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Zbog terapije ću se osjećati bolje.</a:t>
            </a:r>
            <a:endParaRPr sz="18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PACIJENTOVA PREDVIĐANJA TRETMANA</a:t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1642800" y="1376125"/>
            <a:ext cx="5858400" cy="15216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Moj terapeut će me </a:t>
            </a:r>
            <a:r>
              <a:rPr lang="hr" sz="1800" i="1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povrijediti</a:t>
            </a: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sz="18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Bit ću </a:t>
            </a:r>
            <a:r>
              <a:rPr lang="hr" sz="1800" i="1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neuspješan</a:t>
            </a: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sz="18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Zbog terapije ću se </a:t>
            </a:r>
            <a:r>
              <a:rPr lang="hr" sz="1800" i="1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osjećati gore</a:t>
            </a:r>
            <a:r>
              <a:rPr lang="hr" sz="18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 sz="18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535500" y="3245925"/>
            <a:ext cx="8073000" cy="1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 dirty="0"/>
              <a:t>strah od odbacivanja, kontroliranja, manipuliranja, vrednovanja negativno, očekivanja previše…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 dirty="0"/>
              <a:t>mogu postati anksiozni i izbjegavati otkrivanja ili dolazak na terapiju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 dirty="0"/>
              <a:t>klijent postaje ljut, </a:t>
            </a:r>
            <a:r>
              <a:rPr lang="hr" dirty="0" smtClean="0"/>
              <a:t>kritizirajuć, uvredljiv </a:t>
            </a:r>
            <a:r>
              <a:rPr lang="hr" dirty="0"/>
              <a:t>ili optužujući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800</Words>
  <Application>Microsoft Office PowerPoint</Application>
  <PresentationFormat>Prikaz na zaslonu (16:9)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Amatic SC</vt:lpstr>
      <vt:lpstr>Arial</vt:lpstr>
      <vt:lpstr>Source Code Pro</vt:lpstr>
      <vt:lpstr>Wingdings</vt:lpstr>
      <vt:lpstr>Beach Day</vt:lpstr>
      <vt:lpstr>RAZVIJANJE I KORIŠTENJE  TERAPIJSKE SURADNJE</vt:lpstr>
      <vt:lpstr>Pozitivan odnos  je povezan  s pozitivnim  ishodima terapije</vt:lpstr>
      <vt:lpstr>DOBRE SAVJETODAVNE VJEŠTINE</vt:lpstr>
      <vt:lpstr>PRILAGODITI OSOBINAMA I KULTURI SVAkog klijenta</vt:lpstr>
      <vt:lpstr>SURADNJA</vt:lpstr>
      <vt:lpstr>SAMOOTKRIVANJE</vt:lpstr>
      <vt:lpstr>NAJČEŠĆE PUKOTINE</vt:lpstr>
      <vt:lpstr>PACIJENTOVA PREDVIĐANJA TRETMANA</vt:lpstr>
      <vt:lpstr>PACIJENTOVA PREDVIĐANJA TRETMANA</vt:lpstr>
      <vt:lpstr>1.IDENTIFIKACIJA PROBLEMA  2. KONCEPTUALIZACIJA  PROBLEMA  3.POPRAVLJANJE SURADNJE</vt:lpstr>
      <vt:lpstr>IDENTIFIKACIJA PROBLEMA</vt:lpstr>
      <vt:lpstr>KONCEPTUALIZACIJA PROBLEMA</vt:lpstr>
      <vt:lpstr>TERAPEUTOVA POGREŠKA</vt:lpstr>
      <vt:lpstr>KLIJENTOVO DISFUNKCIONALNO VJEROVANJE</vt:lpstr>
      <vt:lpstr>1.OSIGURAVANJE POZITIVNOG TERAPIJSKOG ISKUSTVA  2. RAD NA PROBLEMIMA  TERAPIJSKE SURADNJE  3.GENERALIZACIJA NAUČENOG</vt:lpstr>
      <vt:lpstr>OSIGURAVANJE POZITIVNOG TERAPIJSKOG ISKUSTVA</vt:lpstr>
      <vt:lpstr>RAD NA PROBLEMIMA TERAPIJSKE SURADNJE</vt:lpstr>
      <vt:lpstr>GENERALIZIRANJE NA ODNOSE S DRUGIM LJUDIMA</vt:lpstr>
      <vt:lpstr>becK, j. (2011). KOGNITIVNA TERAPIJA ZA SLOŽENE PROBLEME. JASTREBARSKO: NAKLADA SLAP. becK, j.s. (2021). COGNITIVE BEHAVIOR THERAPY: BASICS AND BEYOND. THE GUILFORD PRESS.</vt:lpstr>
      <vt:lpstr> hvala  na 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TERAPIJSKI ODNOS</dc:title>
  <dc:creator>Mateja Dodig</dc:creator>
  <cp:lastModifiedBy>Mateja Dodig</cp:lastModifiedBy>
  <cp:revision>18</cp:revision>
  <dcterms:modified xsi:type="dcterms:W3CDTF">2024-05-14T08:45:30Z</dcterms:modified>
</cp:coreProperties>
</file>