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63" r:id="rId3"/>
    <p:sldId id="257" r:id="rId4"/>
    <p:sldId id="309" r:id="rId5"/>
    <p:sldId id="258" r:id="rId6"/>
    <p:sldId id="311" r:id="rId7"/>
    <p:sldId id="312" r:id="rId8"/>
    <p:sldId id="322" r:id="rId9"/>
    <p:sldId id="314" r:id="rId10"/>
    <p:sldId id="320" r:id="rId11"/>
    <p:sldId id="313" r:id="rId12"/>
    <p:sldId id="318" r:id="rId13"/>
    <p:sldId id="260" r:id="rId14"/>
    <p:sldId id="321" r:id="rId15"/>
    <p:sldId id="319" r:id="rId16"/>
    <p:sldId id="262" r:id="rId17"/>
  </p:sldIdLst>
  <p:sldSz cx="9144000" cy="5143500" type="screen16x9"/>
  <p:notesSz cx="6858000" cy="9144000"/>
  <p:embeddedFontLst>
    <p:embeddedFont>
      <p:font typeface="Oxygen Light" panose="020B0604020202020204" charset="0"/>
      <p:regular r:id="rId19"/>
      <p:bold r:id="rId20"/>
    </p:embeddedFont>
    <p:embeddedFont>
      <p:font typeface="Oxygen" panose="020B0604020202020204" charset="0"/>
      <p:regular r:id="rId21"/>
      <p:bold r:id="rId22"/>
    </p:embeddedFont>
    <p:embeddedFont>
      <p:font typeface="Bebas Neue" panose="020B0604020202020204" charset="0"/>
      <p:regular r:id="rId23"/>
    </p:embeddedFont>
    <p:embeddedFont>
      <p:font typeface="Poiret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98D006-E8AE-4C1C-A794-78FE0DE566C1}">
  <a:tblStyle styleId="{CB98D006-E8AE-4C1C-A794-78FE0DE566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5230" autoAdjust="0"/>
  </p:normalViewPr>
  <p:slideViewPr>
    <p:cSldViewPr snapToGrid="0">
      <p:cViewPr varScale="1">
        <p:scale>
          <a:sx n="99" d="100"/>
          <a:sy n="99" d="100"/>
        </p:scale>
        <p:origin x="10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c439249f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c439249f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67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439249f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c439249f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439249f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439249f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43924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43924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595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791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c439249f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c439249f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c439249f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c439249f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4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05795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527585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105780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527585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7200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200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34038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34038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60876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60876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2929500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 idx="2" hasCustomPrompt="1"/>
          </p:nvPr>
        </p:nvSpPr>
        <p:spPr>
          <a:xfrm>
            <a:off x="29295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2929500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03800" y="2491350"/>
            <a:ext cx="349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913600" y="2491350"/>
            <a:ext cx="351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03800" y="3001175"/>
            <a:ext cx="34941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913600" y="3001175"/>
            <a:ext cx="35103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60876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4461600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290025" y="33534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454700" y="2052475"/>
            <a:ext cx="6234600" cy="12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73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VJEROVANJA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Hana </a:t>
            </a:r>
            <a:r>
              <a:rPr lang="hr-HR" dirty="0" err="1"/>
              <a:t>Karuza</a:t>
            </a:r>
            <a:endParaRPr lang="hr-H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Split, 25. veljače 2024.</a:t>
            </a:r>
            <a:endParaRPr dirty="0"/>
          </a:p>
        </p:txBody>
      </p:sp>
      <p:sp>
        <p:nvSpPr>
          <p:cNvPr id="2" name="TekstniOkvir 1"/>
          <p:cNvSpPr txBox="1"/>
          <p:nvPr/>
        </p:nvSpPr>
        <p:spPr>
          <a:xfrm>
            <a:off x="2978728" y="4398819"/>
            <a:ext cx="554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Beck, J.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S. (2021).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Cognitive Behavior Therapy: Basics and Beyond.</a:t>
            </a:r>
          </a:p>
          <a:p>
            <a:pPr algn="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The Guilford Press. 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Poglavlje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 17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: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Introduction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 to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beliefs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iret One"/>
              <a:buNone/>
              <a:defRPr sz="45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dirty="0"/>
              <a:t>PREPOZNAVANJE PV</a:t>
            </a:r>
            <a:endParaRPr lang="en-US" sz="2800" dirty="0"/>
          </a:p>
        </p:txBody>
      </p:sp>
      <p:sp>
        <p:nvSpPr>
          <p:cNvPr id="14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720000" y="1327883"/>
            <a:ext cx="7862891" cy="3632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Prepoznavanje PV izraženih kao automatske misli</a:t>
            </a:r>
          </a:p>
          <a:p>
            <a:pPr marL="360000" lvl="0" indent="0" algn="l" rtl="0">
              <a:spcBef>
                <a:spcPts val="600"/>
              </a:spcBef>
              <a:spcAft>
                <a:spcPts val="600"/>
              </a:spcAft>
            </a:pP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Grozno je iznevjeriti drugoga</a:t>
            </a: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.”, „</a:t>
            </a: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Uvijek trebam dati sve od sebe</a:t>
            </a: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.”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Neposredno izazivanje PV</a:t>
            </a:r>
          </a:p>
          <a:p>
            <a:pPr marL="360000" lvl="0" indent="0" algn="l" rtl="0">
              <a:spcBef>
                <a:spcPts val="600"/>
              </a:spcBef>
              <a:spcAft>
                <a:spcPts val="600"/>
              </a:spcAft>
            </a:pP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T: Što je loše u doživljavanju negativnih emocija?</a:t>
            </a:r>
          </a:p>
          <a:p>
            <a:pPr marL="360000" lvl="0" indent="0" algn="l" rtl="0">
              <a:spcBef>
                <a:spcPts val="600"/>
              </a:spcBef>
              <a:spcAft>
                <a:spcPts val="600"/>
              </a:spcAft>
            </a:pP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K: Ako osjećam negativne emocije, to znači da ću izgubiti kontrolu.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Primjena upitnika vjerovanja</a:t>
            </a:r>
          </a:p>
          <a:p>
            <a:pPr marL="360000" lvl="0" indent="0" algn="l" rtl="0">
              <a:spcBef>
                <a:spcPts val="600"/>
              </a:spcBef>
              <a:spcAft>
                <a:spcPts val="600"/>
              </a:spcAft>
            </a:pP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npr. </a:t>
            </a: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Upitnik osobnih vjerovanja</a:t>
            </a: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hr-HR" sz="1500" dirty="0" err="1">
                <a:solidFill>
                  <a:schemeClr val="tx2">
                    <a:lumMod val="75000"/>
                  </a:schemeClr>
                </a:solidFill>
              </a:rPr>
              <a:t>Beck</a:t>
            </a: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hr-HR" sz="1500" dirty="0" err="1">
                <a:solidFill>
                  <a:schemeClr val="tx2">
                    <a:lumMod val="75000"/>
                  </a:schemeClr>
                </a:solidFill>
              </a:rPr>
              <a:t>Beck</a:t>
            </a:r>
            <a:r>
              <a:rPr lang="hr-HR" sz="1500" dirty="0">
                <a:solidFill>
                  <a:schemeClr val="tx2">
                    <a:lumMod val="75000"/>
                  </a:schemeClr>
                </a:solidFill>
              </a:rPr>
              <a:t>, 1991.)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08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720000" y="69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iret One"/>
              <a:buNone/>
              <a:defRPr sz="9600" b="0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b="1" dirty="0"/>
              <a:t>DONOŠENJE ODLUKE O MIJENJANJU VJEROVANJA</a:t>
            </a:r>
            <a:endParaRPr lang="en-US" sz="2800" b="1" dirty="0"/>
          </a:p>
        </p:txBody>
      </p:sp>
      <p:sp>
        <p:nvSpPr>
          <p:cNvPr id="6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719999" y="1452575"/>
            <a:ext cx="7862891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  <p:sp>
        <p:nvSpPr>
          <p:cNvPr id="2" name="TekstniOkvir 1"/>
          <p:cNvSpPr txBox="1"/>
          <p:nvPr/>
        </p:nvSpPr>
        <p:spPr>
          <a:xfrm>
            <a:off x="1336964" y="1713352"/>
            <a:ext cx="6470072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U čemu se sastoji vjerovanje?</a:t>
            </a:r>
          </a:p>
          <a:p>
            <a:endParaRPr lang="hr-HR" sz="18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Uznemiruje li ono klijenta značajno ili vodi neprilagođenom ponašanju? </a:t>
            </a:r>
          </a:p>
          <a:p>
            <a:endParaRPr lang="hr-HR" sz="18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Vjeruje li klijent u njega čvrsto i potpuno?</a:t>
            </a:r>
          </a:p>
          <a:p>
            <a:endParaRPr lang="hr-HR" sz="18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Ometa li ono klijenta značajno u postizanju njegovih ciljeva ili ga sprečava da se upusti u željena ponašanja?</a:t>
            </a:r>
          </a:p>
        </p:txBody>
      </p:sp>
    </p:spTree>
    <p:extLst>
      <p:ext uri="{BB962C8B-B14F-4D97-AF65-F5344CB8AC3E}">
        <p14:creationId xmlns:p14="http://schemas.microsoft.com/office/powerpoint/2010/main" val="113654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719999" y="26917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iret One"/>
              <a:buNone/>
              <a:defRPr sz="9600" b="0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b="1" dirty="0"/>
              <a:t>KADA MIJENJATI VJEROVANJA?</a:t>
            </a:r>
            <a:endParaRPr lang="en-US" sz="2800" b="1" dirty="0"/>
          </a:p>
        </p:txBody>
      </p:sp>
      <p:sp>
        <p:nvSpPr>
          <p:cNvPr id="6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844689" y="1452575"/>
            <a:ext cx="7738201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  <p:sp>
        <p:nvSpPr>
          <p:cNvPr id="5" name="TekstniOkvir 4"/>
          <p:cNvSpPr txBox="1"/>
          <p:nvPr/>
        </p:nvSpPr>
        <p:spPr>
          <a:xfrm>
            <a:off x="645858" y="1639037"/>
            <a:ext cx="7852281" cy="28007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Smatra li klijent da su misli ideje, a ne nužno istine, te da mu procjenjivanje tih ideja ili reagiranje na njih može pomoći da se bolje osjeća ili bolje funkcionira?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Hoće li se klijent moći nositi sa neugodom koju može osjetiti kada se izloži njegovo BV?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Hoće li klijent moći evaluirati svoje BV?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Je </a:t>
            </a:r>
            <a:r>
              <a:rPr lang="hr-HR" sz="1600" dirty="0" smtClean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li terapijski savez dovoljno snažan? </a:t>
            </a: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Vjeruje li mi klijent? Misli li da ga razumijem?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Hoće li biti dovoljno vremena u seansi za barem mali pomak u evaluaciji vjerovanja?</a:t>
            </a:r>
          </a:p>
        </p:txBody>
      </p:sp>
      <p:sp>
        <p:nvSpPr>
          <p:cNvPr id="8" name="Google Shape;224;p41"/>
          <p:cNvSpPr txBox="1">
            <a:spLocks/>
          </p:cNvSpPr>
          <p:nvPr/>
        </p:nvSpPr>
        <p:spPr>
          <a:xfrm>
            <a:off x="844689" y="978632"/>
            <a:ext cx="7862891" cy="52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Prvo rad na AM, mijenjanje vjerovanja kasnije – katkad i u sredini tretmana </a:t>
            </a:r>
          </a:p>
        </p:txBody>
      </p:sp>
    </p:spTree>
    <p:extLst>
      <p:ext uri="{BB962C8B-B14F-4D97-AF65-F5344CB8AC3E}">
        <p14:creationId xmlns:p14="http://schemas.microsoft.com/office/powerpoint/2010/main" val="127574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2290025" y="33534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38"/>
          <p:cNvSpPr txBox="1">
            <a:spLocks noGrp="1"/>
          </p:cNvSpPr>
          <p:nvPr>
            <p:ph type="subTitle" idx="1"/>
          </p:nvPr>
        </p:nvSpPr>
        <p:spPr>
          <a:xfrm>
            <a:off x="1454700" y="2052475"/>
            <a:ext cx="6234600" cy="12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iret One"/>
              <a:buNone/>
              <a:defRPr sz="45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dirty="0"/>
              <a:t>PSIHOEDUKACIJA O VJEROVANJIMA</a:t>
            </a:r>
            <a:endParaRPr lang="en-US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99844" y="1664333"/>
            <a:ext cx="7544261" cy="30777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Vjerovanja su, kao i AM, ideje koje nisu nužno istinite i koje je moguće preispitati.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Vjerovanja su naučena, a ne urođena, i mogu se mijenjati.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Vjerovanja mogu biti čvrsta i činiti se kao da su istinita, ali su često djelomično ili potpuno neistinita.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Vjerovanja proizlaze iz značenja koja dajemo svojim iskustvima, a ta značenja mogu, ali i ne moraju biti točna.</a:t>
            </a:r>
          </a:p>
          <a:p>
            <a:endParaRPr lang="hr-HR" sz="160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Kada su aktivirane određene sheme, skloni smo usmjeravati se na informacije koje podržavaju BV i zanemarivati one koje upućuju na drugačije. </a:t>
            </a:r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 </a:t>
            </a:r>
          </a:p>
        </p:txBody>
      </p:sp>
      <p:sp>
        <p:nvSpPr>
          <p:cNvPr id="6" name="Google Shape;224;p41"/>
          <p:cNvSpPr txBox="1">
            <a:spLocks/>
          </p:cNvSpPr>
          <p:nvPr/>
        </p:nvSpPr>
        <p:spPr>
          <a:xfrm>
            <a:off x="401320" y="1140686"/>
            <a:ext cx="7862891" cy="52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Važno je da klijent razumije: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iret One"/>
              <a:buNone/>
              <a:defRPr sz="45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dirty="0"/>
              <a:t>PSIHOEDUKACIJA O VJEROVANJIMA</a:t>
            </a:r>
            <a:endParaRPr lang="en-US" sz="2800" dirty="0"/>
          </a:p>
        </p:txBody>
      </p:sp>
      <p:sp>
        <p:nvSpPr>
          <p:cNvPr id="6" name="Google Shape;224;p41"/>
          <p:cNvSpPr txBox="1">
            <a:spLocks/>
          </p:cNvSpPr>
          <p:nvPr/>
        </p:nvSpPr>
        <p:spPr>
          <a:xfrm>
            <a:off x="640554" y="1410850"/>
            <a:ext cx="7862891" cy="334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hr-HR" sz="1500" u="sng" dirty="0">
                <a:solidFill>
                  <a:schemeClr val="tx2">
                    <a:lumMod val="50000"/>
                  </a:schemeClr>
                </a:solidFill>
              </a:rPr>
              <a:t>Postavljanje pretpostavki</a:t>
            </a:r>
          </a:p>
          <a:p>
            <a:pPr marL="360000" indent="0" algn="just"/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Moguće je da je problem u tome da zaista </a:t>
            </a:r>
            <a:r>
              <a:rPr lang="hr-HR" sz="1500" b="1" i="1" dirty="0">
                <a:solidFill>
                  <a:schemeClr val="tx2">
                    <a:lumMod val="75000"/>
                  </a:schemeClr>
                </a:solidFill>
              </a:rPr>
              <a:t>jeste</a:t>
            </a: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 nesposobni, i ako je tako, radit ćemo na tome da postanete sposobniji. S druge strane, možda je problem u tome što </a:t>
            </a:r>
            <a:r>
              <a:rPr lang="hr-HR" sz="1500" b="1" i="1" dirty="0">
                <a:solidFill>
                  <a:schemeClr val="tx2">
                    <a:lumMod val="75000"/>
                  </a:schemeClr>
                </a:solidFill>
              </a:rPr>
              <a:t>vjerujete</a:t>
            </a:r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 da ste nesposobni, iako to niste, i to Vas vjerovanje sprečava u tome da uopće otkrijete možete li nešto učiniti dobro.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hr-HR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hr-HR" sz="1500" u="sng" dirty="0">
                <a:solidFill>
                  <a:schemeClr val="tx2">
                    <a:lumMod val="50000"/>
                  </a:schemeClr>
                </a:solidFill>
              </a:rPr>
              <a:t>Korištenje metafore</a:t>
            </a:r>
          </a:p>
          <a:p>
            <a:pPr marL="360000" indent="0" algn="just"/>
            <a:r>
              <a:rPr lang="hr-HR" sz="1500" i="1" dirty="0">
                <a:solidFill>
                  <a:schemeClr val="tx2">
                    <a:lumMod val="75000"/>
                  </a:schemeClr>
                </a:solidFill>
              </a:rPr>
              <a:t>Kada ste depresivni, ta ideja da ste nesposobni postaje vrlo snažna. Kao da je oko Vaše glave sito, na kojemu je ona ispisana milijun puta. Sve što se uklapa u tu ideju prolazi kroz to sito i ulazi u Vaš um, dok suprotno ne prolazi, pa zbog toga ni ne primjećujete dokaze koji potvrđuju da ste sposobni. </a:t>
            </a:r>
          </a:p>
          <a:p>
            <a:pPr marL="360000" indent="0" algn="l"/>
            <a:endParaRPr lang="hr-HR" sz="15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hr-HR" sz="1500" u="sng" dirty="0">
                <a:solidFill>
                  <a:schemeClr val="tx2">
                    <a:lumMod val="50000"/>
                  </a:schemeClr>
                </a:solidFill>
              </a:rPr>
              <a:t>Otkrivanje kada je vjerovanje usvojeno ili kada se aktiviralo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hr-HR" sz="1500" i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hr-HR" sz="1500" u="sng" dirty="0">
                <a:solidFill>
                  <a:schemeClr val="tx2">
                    <a:lumMod val="50000"/>
                  </a:schemeClr>
                </a:solidFill>
              </a:rPr>
              <a:t>Skiciranje dijagrama koji povezuje prethodna iskustva, BV, situacije i AM</a:t>
            </a:r>
            <a:endParaRPr lang="hr-HR" sz="1500" dirty="0">
              <a:solidFill>
                <a:schemeClr val="tx2">
                  <a:lumMod val="75000"/>
                </a:schemeClr>
              </a:solidFill>
            </a:endParaRPr>
          </a:p>
          <a:p>
            <a:pPr marL="360000" indent="0" algn="l"/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iret One"/>
              <a:buNone/>
              <a:defRPr sz="45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dirty="0"/>
              <a:t>MOTIVIRANJE KLIJENATA</a:t>
            </a:r>
            <a:endParaRPr lang="en-US" sz="2800" dirty="0"/>
          </a:p>
        </p:txBody>
      </p:sp>
      <p:sp>
        <p:nvSpPr>
          <p:cNvPr id="5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640554" y="1951338"/>
            <a:ext cx="7862891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</a:rPr>
              <a:t>Prednosti i nedostatci zadržavanja </a:t>
            </a:r>
            <a:r>
              <a:rPr lang="hr-HR" sz="1600" dirty="0" err="1">
                <a:solidFill>
                  <a:schemeClr val="tx2">
                    <a:lumMod val="50000"/>
                  </a:schemeClr>
                </a:solidFill>
              </a:rPr>
              <a:t>disfunkcionalnog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</a:rPr>
              <a:t> vjerovanja / usvajanja adaptivnog vjerovanja</a:t>
            </a:r>
          </a:p>
          <a:p>
            <a:pPr marL="285750" lvl="0" indent="-285750" algn="l" rtl="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hr-H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l" rt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</a:rPr>
              <a:t>Zamišljanje budućnosti uz </a:t>
            </a:r>
            <a:r>
              <a:rPr lang="hr-HR" sz="1600" dirty="0" err="1">
                <a:solidFill>
                  <a:schemeClr val="tx2">
                    <a:lumMod val="50000"/>
                  </a:schemeClr>
                </a:solidFill>
              </a:rPr>
              <a:t>disfunkcionalno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</a:rPr>
              <a:t> vjerovanje i uz adaptivno vjerovanje</a:t>
            </a:r>
          </a:p>
          <a:p>
            <a:pPr marL="285750" lvl="0" indent="-285750" algn="l" rtl="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57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3858492" y="2342625"/>
            <a:ext cx="456551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Hvala na pažnji</a:t>
            </a:r>
            <a:r>
              <a:rPr lang="hr-HR" dirty="0">
                <a:latin typeface="Oxygen" panose="020B0604020202020204" charset="0"/>
              </a:rPr>
              <a:t>!</a:t>
            </a:r>
            <a:endParaRPr dirty="0">
              <a:latin typeface="Oxygen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719999" y="1452575"/>
            <a:ext cx="7862891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Što su bazična i posredujuća vjerovanja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Prepoznavanje BV i PV u terapiji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Donošenje odluke o mijenjanju vjerovanja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Edukacija i motiviranje klijenta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SADRŽAJ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a 15"/>
          <p:cNvSpPr/>
          <p:nvPr/>
        </p:nvSpPr>
        <p:spPr>
          <a:xfrm>
            <a:off x="1898299" y="1650855"/>
            <a:ext cx="2052579" cy="200890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BAZIČNA VJEROVANJA</a:t>
            </a:r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temeljne, središnje ideje o sebi, drugima, svijetu i budućnosti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5202321" y="1679326"/>
            <a:ext cx="2052579" cy="200890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/>
          <p:cNvSpPr txBox="1"/>
          <p:nvPr/>
        </p:nvSpPr>
        <p:spPr>
          <a:xfrm>
            <a:off x="5131995" y="249618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b="1" dirty="0">
                <a:latin typeface="Poiret One" panose="020B0604020202020204" charset="0"/>
              </a:rPr>
              <a:t>DISFUNKCIONALNA</a:t>
            </a:r>
            <a:endParaRPr lang="en-US" sz="1800" b="1" dirty="0">
              <a:latin typeface="Poiret One" panose="020B060402020202020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28536" y="241171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Poiret One" panose="020B0604020202020204" charset="0"/>
              </a:rPr>
              <a:t>ADAPTIVNA</a:t>
            </a:r>
            <a:endParaRPr lang="en-US" sz="1500" b="1" dirty="0">
              <a:latin typeface="Poiret One" panose="020B060402020202020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998590" y="3496107"/>
            <a:ext cx="13508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Drugi će me povrijediti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424143" y="2811820"/>
            <a:ext cx="13508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Bezvrijedan sam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186193" y="3789030"/>
            <a:ext cx="14614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Svijet je opasno mjesto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88244" y="2704098"/>
            <a:ext cx="135081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Uglavnom imam kontrolu nad stvarima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857621" y="3636486"/>
            <a:ext cx="135081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Mogu vjerovati većini ljudi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448627" y="3789030"/>
            <a:ext cx="192238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Svijet je složeno mjesto: s dobrim, lošim i neutralnim elementima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xygen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DISFUNKCIONALNA BV O SEBI</a:t>
            </a:r>
            <a:endParaRPr lang="en-US" sz="2800" dirty="0"/>
          </a:p>
        </p:txBody>
      </p:sp>
      <p:sp>
        <p:nvSpPr>
          <p:cNvPr id="3" name="Naslov 2"/>
          <p:cNvSpPr>
            <a:spLocks noGrp="1"/>
          </p:cNvSpPr>
          <p:nvPr>
            <p:ph type="title" idx="2"/>
          </p:nvPr>
        </p:nvSpPr>
        <p:spPr>
          <a:xfrm>
            <a:off x="720000" y="2087207"/>
            <a:ext cx="2336400" cy="527700"/>
          </a:xfrm>
        </p:spPr>
        <p:txBody>
          <a:bodyPr/>
          <a:lstStyle/>
          <a:p>
            <a:r>
              <a:rPr lang="hr-HR" dirty="0"/>
              <a:t>BESPOMOĆNOST</a:t>
            </a:r>
            <a:endParaRPr lang="en-US" dirty="0"/>
          </a:p>
        </p:txBody>
      </p:sp>
      <p:sp>
        <p:nvSpPr>
          <p:cNvPr id="7" name="Naslov 6"/>
          <p:cNvSpPr>
            <a:spLocks noGrp="1"/>
          </p:cNvSpPr>
          <p:nvPr>
            <p:ph type="title" idx="5"/>
          </p:nvPr>
        </p:nvSpPr>
        <p:spPr>
          <a:xfrm>
            <a:off x="6087600" y="2087207"/>
            <a:ext cx="2336400" cy="527700"/>
          </a:xfrm>
        </p:spPr>
        <p:txBody>
          <a:bodyPr/>
          <a:lstStyle/>
          <a:p>
            <a:r>
              <a:rPr lang="hr-HR" dirty="0"/>
              <a:t>BEZVRIJEDNOST</a:t>
            </a:r>
            <a:endParaRPr lang="en-US" dirty="0"/>
          </a:p>
        </p:txBody>
      </p:sp>
      <p:sp>
        <p:nvSpPr>
          <p:cNvPr id="10" name="TekstniOkvir 9"/>
          <p:cNvSpPr txBox="1"/>
          <p:nvPr/>
        </p:nvSpPr>
        <p:spPr>
          <a:xfrm>
            <a:off x="720000" y="3096491"/>
            <a:ext cx="23364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500" dirty="0">
                <a:solidFill>
                  <a:schemeClr val="tx1"/>
                </a:solidFill>
                <a:latin typeface="Oxygen" panose="020B0604020202020204" charset="0"/>
              </a:rPr>
              <a:t>„Ništa ne mogu obaviti kako treba.”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509700" y="3096491"/>
            <a:ext cx="2336400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500" dirty="0">
                <a:solidFill>
                  <a:schemeClr val="tx1"/>
                </a:solidFill>
                <a:latin typeface="Oxygen" panose="020B0604020202020204" charset="0"/>
              </a:rPr>
              <a:t>„Osuđen sam na to da budem napušten, odbačen i sam.”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299400" y="3096491"/>
            <a:ext cx="23364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500" dirty="0">
                <a:solidFill>
                  <a:schemeClr val="tx1"/>
                </a:solidFill>
                <a:latin typeface="Oxygen" panose="020B0604020202020204" charset="0"/>
              </a:rPr>
              <a:t>„Opasan sam, toksičan i poremećen.”</a:t>
            </a:r>
          </a:p>
        </p:txBody>
      </p:sp>
      <p:sp>
        <p:nvSpPr>
          <p:cNvPr id="13" name="Naslov 2"/>
          <p:cNvSpPr txBox="1">
            <a:spLocks/>
          </p:cNvSpPr>
          <p:nvPr/>
        </p:nvSpPr>
        <p:spPr>
          <a:xfrm>
            <a:off x="3403800" y="208720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iret One"/>
              <a:buNone/>
              <a:defRPr sz="20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dirty="0" smtClean="0"/>
              <a:t>NEVOLJENOST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9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/>
          <p:cNvSpPr txBox="1"/>
          <p:nvPr/>
        </p:nvSpPr>
        <p:spPr>
          <a:xfrm>
            <a:off x="1125681" y="225262"/>
            <a:ext cx="6954980" cy="7386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PRETHODNA ISKUSTVA</a:t>
            </a:r>
          </a:p>
          <a:p>
            <a:pPr algn="ctr"/>
            <a:r>
              <a:rPr lang="hr-HR" i="1" dirty="0" err="1">
                <a:solidFill>
                  <a:schemeClr val="tx1"/>
                </a:solidFill>
                <a:latin typeface="Oxygen" panose="020B0604020202020204" charset="0"/>
              </a:rPr>
              <a:t>Abe</a:t>
            </a:r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 je bio dobar u školi, odličan u sportovima, često je pomagao drugima, imao je izvrsne preporuke od poslodavaca, uspješno je rješavao probleme i mnogo se trudio.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3439387" y="1177583"/>
            <a:ext cx="2202873" cy="5232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BAZIČNO VJEROVANJE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„Sposoban sam.”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2292926" y="1947706"/>
            <a:ext cx="4620491" cy="5232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SITUACIJA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Razmišljanje o odgovornostima na novom poslu.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1059871" y="2718612"/>
            <a:ext cx="7086600" cy="2123552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1582874" y="2951704"/>
            <a:ext cx="598515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INTERPRETACIJA SITUACIJE KROZ PRIZMU BAZIČNOG VJEROVANJA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3286985" y="3525029"/>
            <a:ext cx="257693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AUTOMATSKA MISAO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„Dobro ću obaviti posao.”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3759780" y="4299849"/>
            <a:ext cx="1406229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REAKCIJA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cxnSp>
        <p:nvCxnSpPr>
          <p:cNvPr id="20" name="Ravni poveznik 19"/>
          <p:cNvCxnSpPr>
            <a:stCxn id="29" idx="1"/>
          </p:cNvCxnSpPr>
          <p:nvPr/>
        </p:nvCxnSpPr>
        <p:spPr>
          <a:xfrm flipH="1">
            <a:off x="630381" y="1439193"/>
            <a:ext cx="28090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630381" y="1434218"/>
            <a:ext cx="0" cy="23161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 flipV="1">
            <a:off x="630381" y="3728110"/>
            <a:ext cx="2656604" cy="22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relica dolje 27"/>
          <p:cNvSpPr/>
          <p:nvPr/>
        </p:nvSpPr>
        <p:spPr>
          <a:xfrm>
            <a:off x="4322618" y="967632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relica dolje 49"/>
          <p:cNvSpPr/>
          <p:nvPr/>
        </p:nvSpPr>
        <p:spPr>
          <a:xfrm>
            <a:off x="4322618" y="1714657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relica dolje 50"/>
          <p:cNvSpPr/>
          <p:nvPr/>
        </p:nvSpPr>
        <p:spPr>
          <a:xfrm>
            <a:off x="4322618" y="3279154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relica dolje 51"/>
          <p:cNvSpPr/>
          <p:nvPr/>
        </p:nvSpPr>
        <p:spPr>
          <a:xfrm>
            <a:off x="4322618" y="4061096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relica dolje 52"/>
          <p:cNvSpPr/>
          <p:nvPr/>
        </p:nvSpPr>
        <p:spPr>
          <a:xfrm>
            <a:off x="4322618" y="2470926"/>
            <a:ext cx="280555" cy="4410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/>
          <p:cNvSpPr txBox="1"/>
          <p:nvPr/>
        </p:nvSpPr>
        <p:spPr>
          <a:xfrm>
            <a:off x="6913417" y="437679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Poiret One" panose="020B0604020202020204" charset="0"/>
              </a:rPr>
              <a:t>shema</a:t>
            </a:r>
            <a:endParaRPr lang="en-US" sz="2400" dirty="0">
              <a:latin typeface="Poiret On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/>
          <p:cNvSpPr txBox="1"/>
          <p:nvPr/>
        </p:nvSpPr>
        <p:spPr>
          <a:xfrm>
            <a:off x="1191489" y="430558"/>
            <a:ext cx="6823363" cy="5232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PRETHODNA ISKUSTVA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Majka je vikala kada je stan bio neuredan ili su braća divljala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3439387" y="1177583"/>
            <a:ext cx="2202873" cy="5232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BAZIČNO VJEROVANJE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„Nesposoban sam.”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2292926" y="1947706"/>
            <a:ext cx="4620491" cy="5232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SITUACIJA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Razmišljanje o neplaćenim računima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1059871" y="2718612"/>
            <a:ext cx="7086600" cy="2123552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1582874" y="2951704"/>
            <a:ext cx="598515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INTERPRETACIJA SITUACIJE KROZ PRIZMU BAZIČNOG VJEROVANJA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549242" y="3518778"/>
            <a:ext cx="382730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AUTOMATSKA MISAO</a:t>
            </a:r>
          </a:p>
          <a:p>
            <a:pPr algn="ctr"/>
            <a:r>
              <a:rPr lang="hr-HR" i="1" dirty="0">
                <a:solidFill>
                  <a:schemeClr val="tx1"/>
                </a:solidFill>
                <a:latin typeface="Oxygen" panose="020B0604020202020204" charset="0"/>
              </a:rPr>
              <a:t>„Ne mogu vjerovati da ih još nisam platio.”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3759780" y="4299849"/>
            <a:ext cx="1406229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Oxygen" panose="020B0604020202020204" charset="0"/>
              </a:rPr>
              <a:t>REAKCIJA</a:t>
            </a:r>
            <a:endParaRPr lang="en-US" i="1" dirty="0">
              <a:solidFill>
                <a:schemeClr val="tx1"/>
              </a:solidFill>
              <a:latin typeface="Oxygen" panose="020B0604020202020204" charset="0"/>
            </a:endParaRPr>
          </a:p>
        </p:txBody>
      </p:sp>
      <p:cxnSp>
        <p:nvCxnSpPr>
          <p:cNvPr id="20" name="Ravni poveznik 19"/>
          <p:cNvCxnSpPr>
            <a:stCxn id="29" idx="1"/>
          </p:cNvCxnSpPr>
          <p:nvPr/>
        </p:nvCxnSpPr>
        <p:spPr>
          <a:xfrm flipH="1">
            <a:off x="630381" y="1439193"/>
            <a:ext cx="28090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630381" y="1434218"/>
            <a:ext cx="0" cy="234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endCxn id="32" idx="1"/>
          </p:cNvCxnSpPr>
          <p:nvPr/>
        </p:nvCxnSpPr>
        <p:spPr>
          <a:xfrm>
            <a:off x="630381" y="3777271"/>
            <a:ext cx="1918861" cy="31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relica dolje 27"/>
          <p:cNvSpPr/>
          <p:nvPr/>
        </p:nvSpPr>
        <p:spPr>
          <a:xfrm>
            <a:off x="4322618" y="967632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relica dolje 49"/>
          <p:cNvSpPr/>
          <p:nvPr/>
        </p:nvSpPr>
        <p:spPr>
          <a:xfrm>
            <a:off x="4322618" y="1714657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relica dolje 50"/>
          <p:cNvSpPr/>
          <p:nvPr/>
        </p:nvSpPr>
        <p:spPr>
          <a:xfrm>
            <a:off x="4322618" y="3279154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relica dolje 51"/>
          <p:cNvSpPr/>
          <p:nvPr/>
        </p:nvSpPr>
        <p:spPr>
          <a:xfrm>
            <a:off x="4322618" y="4061096"/>
            <a:ext cx="280555" cy="21269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relica dolje 52"/>
          <p:cNvSpPr/>
          <p:nvPr/>
        </p:nvSpPr>
        <p:spPr>
          <a:xfrm>
            <a:off x="4322618" y="2470926"/>
            <a:ext cx="280555" cy="4410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/>
          <p:cNvSpPr txBox="1"/>
          <p:nvPr/>
        </p:nvSpPr>
        <p:spPr>
          <a:xfrm>
            <a:off x="6913417" y="437679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Poiret One" panose="020B0604020202020204" charset="0"/>
              </a:rPr>
              <a:t>shema</a:t>
            </a:r>
            <a:endParaRPr lang="en-US" sz="2400" dirty="0">
              <a:latin typeface="Poiret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/>
          <p:cNvSpPr>
            <a:spLocks noGrp="1"/>
          </p:cNvSpPr>
          <p:nvPr>
            <p:ph type="subTitle" idx="3"/>
          </p:nvPr>
        </p:nvSpPr>
        <p:spPr>
          <a:xfrm>
            <a:off x="1080655" y="1866314"/>
            <a:ext cx="7038109" cy="226234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Što ranije u tretmanu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Opisati najbolji period svoga života / period prije javljanja smetnji        – kako su tada doživljavali sebe </a:t>
            </a:r>
          </a:p>
          <a:p>
            <a:pPr marL="114300" indent="0" algn="l"/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PREPOZNAVANJE ADAPTIVNIH BV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44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PREPOZNAVANJE DISFUNKCIONALNIH BV</a:t>
            </a:r>
            <a:endParaRPr lang="en-US" sz="28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4"/>
          </p:nvPr>
        </p:nvSpPr>
        <p:spPr>
          <a:xfrm>
            <a:off x="529718" y="1420092"/>
            <a:ext cx="8084564" cy="3409895"/>
          </a:xfrm>
        </p:spPr>
        <p:txBody>
          <a:bodyPr/>
          <a:lstStyle/>
          <a:p>
            <a:pPr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1500" b="0" u="sng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Traženje središnjih tema u automatskim mislima</a:t>
            </a:r>
          </a:p>
          <a:p>
            <a:pPr marL="360000" indent="0" algn="l"/>
            <a:r>
              <a:rPr lang="hr-HR" sz="1500" b="0" i="1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Uznemirenost kada treba pozvati prijateljicu</a:t>
            </a:r>
          </a:p>
          <a:p>
            <a:pPr marL="360000" indent="0" algn="l"/>
            <a:r>
              <a:rPr lang="hr-HR" sz="1500" b="0" i="1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Briga da drugima nije stalo do nje 	               </a:t>
            </a:r>
            <a:r>
              <a:rPr lang="hr-HR" sz="1500" b="0" i="1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  <a:sym typeface="Wingdings" panose="05000000000000000000" pitchFamily="2" charset="2"/>
              </a:rPr>
              <a:t> nemogućnost da se bude voljen</a:t>
            </a:r>
            <a:endParaRPr lang="hr-HR" sz="1500" b="0" i="1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pPr marL="360000" indent="0" algn="l"/>
            <a:r>
              <a:rPr lang="hr-HR" sz="1500" b="0" i="1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Strah da s njom nešto nije u redu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hr-HR" sz="1500" b="0" dirty="0">
              <a:solidFill>
                <a:schemeClr val="tx2">
                  <a:lumMod val="75000"/>
                </a:schemeClr>
              </a:solidFill>
              <a:latin typeface="Oxygen" panose="020B0604020202020204" charset="0"/>
            </a:endParaRP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1500" b="0" u="sng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Tehnika </a:t>
            </a:r>
            <a:r>
              <a:rPr lang="hr-HR" sz="1500" b="0" i="1" u="sng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strelice prema dolje</a:t>
            </a:r>
          </a:p>
          <a:p>
            <a:pPr marL="360000" indent="0" algn="l"/>
            <a:r>
              <a:rPr lang="hr-HR" sz="1500" b="0" i="1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„Pretpostavimo da je to istina. Što to govori o Vama?” / „Što je nagore kod toga?”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hr-HR" sz="1500" b="0" i="1" dirty="0">
              <a:solidFill>
                <a:schemeClr val="tx1"/>
              </a:solidFill>
              <a:latin typeface="Oxygen" panose="020B0604020202020204" charset="0"/>
            </a:endParaRP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1500" b="0" u="sng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Prepoznavanje BV izraženih kao automatske misli</a:t>
            </a:r>
          </a:p>
          <a:p>
            <a:pPr marL="360000" indent="0" algn="l"/>
            <a:r>
              <a:rPr lang="hr-HR" sz="1500" b="0" i="1" dirty="0">
                <a:solidFill>
                  <a:schemeClr val="tx2">
                    <a:lumMod val="75000"/>
                  </a:schemeClr>
                </a:solidFill>
                <a:latin typeface="Oxygen" panose="020B0604020202020204" charset="0"/>
              </a:rPr>
              <a:t>„Nesposoban sam.”</a:t>
            </a:r>
          </a:p>
          <a:p>
            <a:pPr marL="114300" indent="0" algn="l"/>
            <a:endParaRPr lang="hr-HR" sz="1500" b="0" i="1" dirty="0">
              <a:solidFill>
                <a:schemeClr val="tx1"/>
              </a:solidFill>
              <a:latin typeface="Oxygen" panose="020B0604020202020204" charset="0"/>
            </a:endParaRPr>
          </a:p>
          <a:p>
            <a:pPr marL="400050" indent="-285750" algn="l">
              <a:buFont typeface="Wingdings" panose="05000000000000000000" pitchFamily="2" charset="2"/>
              <a:buChar char="v"/>
            </a:pPr>
            <a:r>
              <a:rPr lang="hr-HR" sz="1500" b="0" u="sng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Prepoznavanje sa liste BV</a:t>
            </a:r>
          </a:p>
          <a:p>
            <a:pPr marL="400050" indent="-285750" algn="l">
              <a:buFont typeface="Wingdings" panose="05000000000000000000" pitchFamily="2" charset="2"/>
              <a:buChar char="v"/>
            </a:pPr>
            <a:endParaRPr lang="hr-HR" sz="1500" b="0" dirty="0">
              <a:solidFill>
                <a:schemeClr val="tx1"/>
              </a:solidFill>
              <a:latin typeface="Oxygen" panose="020B0604020202020204" charset="0"/>
            </a:endParaRPr>
          </a:p>
          <a:p>
            <a:pPr marL="400050" indent="-285750" algn="l">
              <a:buFont typeface="Wingdings" panose="05000000000000000000" pitchFamily="2" charset="2"/>
              <a:buChar char="v"/>
            </a:pPr>
            <a:r>
              <a:rPr lang="hr-HR" sz="1500" b="0" u="sng" dirty="0">
                <a:solidFill>
                  <a:schemeClr val="tx2">
                    <a:lumMod val="50000"/>
                  </a:schemeClr>
                </a:solidFill>
                <a:latin typeface="Oxygen" panose="020B0604020202020204" charset="0"/>
              </a:rPr>
              <a:t>Direktno ispitivanje klijenta</a:t>
            </a:r>
          </a:p>
          <a:p>
            <a:pPr marL="400050" indent="-285750" algn="l">
              <a:buFont typeface="Wingdings" panose="05000000000000000000" pitchFamily="2" charset="2"/>
              <a:buChar char="v"/>
            </a:pPr>
            <a:endParaRPr lang="hr-HR" dirty="0"/>
          </a:p>
        </p:txBody>
      </p:sp>
      <p:sp>
        <p:nvSpPr>
          <p:cNvPr id="6" name="Desna vitičasta zagrada 5"/>
          <p:cNvSpPr/>
          <p:nvPr/>
        </p:nvSpPr>
        <p:spPr>
          <a:xfrm>
            <a:off x="4793672" y="1814946"/>
            <a:ext cx="207819" cy="658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63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iret One"/>
              <a:buNone/>
              <a:defRPr sz="45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800" dirty="0"/>
              <a:t>POSREDUJUĆA VJEROVANJA</a:t>
            </a:r>
            <a:endParaRPr lang="en-US" sz="2800" dirty="0"/>
          </a:p>
        </p:txBody>
      </p:sp>
      <p:sp>
        <p:nvSpPr>
          <p:cNvPr id="6" name="Naslov 2"/>
          <p:cNvSpPr>
            <a:spLocks noGrp="1"/>
          </p:cNvSpPr>
          <p:nvPr>
            <p:ph type="title" idx="2"/>
          </p:nvPr>
        </p:nvSpPr>
        <p:spPr>
          <a:xfrm>
            <a:off x="720000" y="1837484"/>
            <a:ext cx="2336400" cy="527700"/>
          </a:xfrm>
        </p:spPr>
        <p:txBody>
          <a:bodyPr/>
          <a:lstStyle/>
          <a:p>
            <a:r>
              <a:rPr lang="hr-HR" sz="2000" dirty="0"/>
              <a:t>PRETPOSTAVKE</a:t>
            </a:r>
            <a:endParaRPr lang="en-US" sz="2000" dirty="0"/>
          </a:p>
        </p:txBody>
      </p:sp>
      <p:sp>
        <p:nvSpPr>
          <p:cNvPr id="7" name="Naslov 2"/>
          <p:cNvSpPr>
            <a:spLocks noGrp="1"/>
          </p:cNvSpPr>
          <p:nvPr>
            <p:ph type="title" idx="2"/>
          </p:nvPr>
        </p:nvSpPr>
        <p:spPr>
          <a:xfrm>
            <a:off x="6307200" y="1845877"/>
            <a:ext cx="2336400" cy="527700"/>
          </a:xfrm>
        </p:spPr>
        <p:txBody>
          <a:bodyPr/>
          <a:lstStyle/>
          <a:p>
            <a:r>
              <a:rPr lang="hr-HR" sz="2000" dirty="0"/>
              <a:t>STAVOVI</a:t>
            </a:r>
            <a:endParaRPr lang="en-US" sz="2000" dirty="0"/>
          </a:p>
        </p:txBody>
      </p:sp>
      <p:sp>
        <p:nvSpPr>
          <p:cNvPr id="8" name="Naslov 2"/>
          <p:cNvSpPr>
            <a:spLocks noGrp="1"/>
          </p:cNvSpPr>
          <p:nvPr>
            <p:ph type="title" idx="2"/>
          </p:nvPr>
        </p:nvSpPr>
        <p:spPr>
          <a:xfrm>
            <a:off x="3513600" y="1845877"/>
            <a:ext cx="2336400" cy="527700"/>
          </a:xfrm>
        </p:spPr>
        <p:txBody>
          <a:bodyPr/>
          <a:lstStyle/>
          <a:p>
            <a:r>
              <a:rPr lang="hr-HR" sz="2000" dirty="0"/>
              <a:t>PRAVILA</a:t>
            </a:r>
            <a:endParaRPr lang="en-US" sz="2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6307200" y="2503438"/>
            <a:ext cx="2336400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500" dirty="0">
                <a:solidFill>
                  <a:schemeClr val="tx1"/>
                </a:solidFill>
                <a:latin typeface="Oxygen" panose="020B0604020202020204" charset="0"/>
              </a:rPr>
              <a:t>„Strašno je ne uspjeti.”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513600" y="2503438"/>
            <a:ext cx="2336400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500" dirty="0">
                <a:solidFill>
                  <a:schemeClr val="tx1"/>
                </a:solidFill>
                <a:latin typeface="Oxygen" panose="020B0604020202020204" charset="0"/>
              </a:rPr>
              <a:t>„Trebam odustati ako se izazov čini prezahtjevnim.”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20000" y="2503438"/>
            <a:ext cx="2336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500" dirty="0">
                <a:solidFill>
                  <a:schemeClr val="tx1"/>
                </a:solidFill>
                <a:latin typeface="Oxygen" panose="020B0604020202020204" charset="0"/>
              </a:rPr>
              <a:t>„Ako pokušam nešto zahtjevno, neću uspjeti. Ako to izbjegnem, bit ću dobro.”</a:t>
            </a:r>
          </a:p>
        </p:txBody>
      </p:sp>
    </p:spTree>
    <p:extLst>
      <p:ext uri="{BB962C8B-B14F-4D97-AF65-F5344CB8AC3E}">
        <p14:creationId xmlns:p14="http://schemas.microsoft.com/office/powerpoint/2010/main" val="2648227859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900</Words>
  <Application>Microsoft Office PowerPoint</Application>
  <PresentationFormat>Prikaz na zaslonu (16:9)</PresentationFormat>
  <Paragraphs>130</Paragraphs>
  <Slides>16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Arial</vt:lpstr>
      <vt:lpstr>Wingdings</vt:lpstr>
      <vt:lpstr>Oxygen Light</vt:lpstr>
      <vt:lpstr>Maven Pro</vt:lpstr>
      <vt:lpstr>Oxygen</vt:lpstr>
      <vt:lpstr>Bebas Neue</vt:lpstr>
      <vt:lpstr>Poiret One</vt:lpstr>
      <vt:lpstr>Calibri</vt:lpstr>
      <vt:lpstr>Minimalist Aesthetic Slideshow by Slidesgo</vt:lpstr>
      <vt:lpstr>VJEROVANJA</vt:lpstr>
      <vt:lpstr>SADRŽAJ</vt:lpstr>
      <vt:lpstr>BAZIČNA VJEROVANJA</vt:lpstr>
      <vt:lpstr>DISFUNKCIONALNA BV O SEBI</vt:lpstr>
      <vt:lpstr>PowerPoint prezentacija</vt:lpstr>
      <vt:lpstr>PowerPoint prezentacija</vt:lpstr>
      <vt:lpstr>PREPOZNAVANJE ADAPTIVNIH BV</vt:lpstr>
      <vt:lpstr>PREPOZNAVANJE DISFUNKCIONALNIH BV</vt:lpstr>
      <vt:lpstr>PRETPOSTAVKE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VJEROVANJA</dc:title>
  <cp:lastModifiedBy>Hana</cp:lastModifiedBy>
  <cp:revision>41</cp:revision>
  <dcterms:modified xsi:type="dcterms:W3CDTF">2024-02-14T15:25:28Z</dcterms:modified>
</cp:coreProperties>
</file>