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25"/>
  </p:notesMasterIdLst>
  <p:sldIdLst>
    <p:sldId id="256" r:id="rId2"/>
    <p:sldId id="341" r:id="rId3"/>
    <p:sldId id="261" r:id="rId4"/>
    <p:sldId id="257" r:id="rId5"/>
    <p:sldId id="342" r:id="rId6"/>
    <p:sldId id="343" r:id="rId7"/>
    <p:sldId id="344" r:id="rId8"/>
    <p:sldId id="345" r:id="rId9"/>
    <p:sldId id="346" r:id="rId10"/>
    <p:sldId id="355" r:id="rId11"/>
    <p:sldId id="359" r:id="rId12"/>
    <p:sldId id="347" r:id="rId13"/>
    <p:sldId id="357" r:id="rId14"/>
    <p:sldId id="358" r:id="rId15"/>
    <p:sldId id="348" r:id="rId16"/>
    <p:sldId id="349" r:id="rId17"/>
    <p:sldId id="350" r:id="rId18"/>
    <p:sldId id="356" r:id="rId19"/>
    <p:sldId id="351" r:id="rId20"/>
    <p:sldId id="352" r:id="rId21"/>
    <p:sldId id="353" r:id="rId22"/>
    <p:sldId id="260" r:id="rId23"/>
    <p:sldId id="274" r:id="rId24"/>
  </p:sldIdLst>
  <p:sldSz cx="9144000" cy="5143500" type="screen16x9"/>
  <p:notesSz cx="6888163" cy="10018713"/>
  <p:embeddedFontLst>
    <p:embeddedFont>
      <p:font typeface="Cambay" panose="020B0604020202020204" charset="-18"/>
      <p:regular r:id="rId26"/>
      <p:bold r:id="rId27"/>
      <p:italic r:id="rId28"/>
      <p:boldItalic r:id="rId29"/>
    </p:embeddedFont>
    <p:embeddedFont>
      <p:font typeface="DM Serif Text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AF9A83-74DA-444A-9866-3ED482057CC4}">
  <a:tblStyle styleId="{E9AF9A83-74DA-444A-9866-3ED482057C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11"/>
  <c:chart>
    <c:title>
      <c:tx>
        <c:rich>
          <a:bodyPr/>
          <a:lstStyle/>
          <a:p>
            <a:pPr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DM Serif Text" charset="0"/>
              </a:rPr>
              <a:t>Vizualna demonstracija</a:t>
            </a:r>
            <a:r>
              <a:rPr lang="hr-HR" baseline="0" dirty="0">
                <a:solidFill>
                  <a:schemeClr val="bg2">
                    <a:lumMod val="50000"/>
                  </a:schemeClr>
                </a:solidFill>
                <a:latin typeface="DM Serif Text" charset="0"/>
              </a:rPr>
              <a:t> crte napretka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DM Serif Text" charset="0"/>
            </a:endParaRPr>
          </a:p>
        </c:rich>
      </c:tx>
      <c:overlay val="1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marker>
            <c:symbol val="none"/>
          </c:marker>
          <c:dPt>
            <c:idx val="15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FCB-4035-B92F-1E644389AD99}"/>
              </c:ext>
            </c:extLst>
          </c:dPt>
          <c:dPt>
            <c:idx val="16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FCB-4035-B92F-1E644389AD99}"/>
              </c:ext>
            </c:extLst>
          </c:dPt>
          <c:dPt>
            <c:idx val="17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FCB-4035-B92F-1E644389AD99}"/>
              </c:ext>
            </c:extLst>
          </c:dPt>
          <c:dPt>
            <c:idx val="18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DFCB-4035-B92F-1E644389AD99}"/>
              </c:ext>
            </c:extLst>
          </c:dPt>
          <c:dPt>
            <c:idx val="19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FCB-4035-B92F-1E644389AD99}"/>
              </c:ext>
            </c:extLst>
          </c:dPt>
          <c:dPt>
            <c:idx val="2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DFCB-4035-B92F-1E644389AD99}"/>
              </c:ext>
            </c:extLst>
          </c:dPt>
          <c:dPt>
            <c:idx val="21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FCB-4035-B92F-1E644389AD99}"/>
              </c:ext>
            </c:extLst>
          </c:dPt>
          <c:dPt>
            <c:idx val="22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DFCB-4035-B92F-1E644389AD99}"/>
              </c:ext>
            </c:extLst>
          </c:dPt>
          <c:dPt>
            <c:idx val="23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FCB-4035-B92F-1E644389AD99}"/>
              </c:ext>
            </c:extLst>
          </c:dPt>
          <c:dPt>
            <c:idx val="24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DFCB-4035-B92F-1E644389AD99}"/>
              </c:ext>
            </c:extLst>
          </c:dPt>
          <c:dPt>
            <c:idx val="25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FCB-4035-B92F-1E644389AD99}"/>
              </c:ext>
            </c:extLst>
          </c:dPt>
          <c:dPt>
            <c:idx val="26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FCB-4035-B92F-1E644389AD99}"/>
              </c:ext>
            </c:extLst>
          </c:dPt>
          <c:dPt>
            <c:idx val="27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FCB-4035-B92F-1E644389AD99}"/>
              </c:ext>
            </c:extLst>
          </c:dPt>
          <c:dPt>
            <c:idx val="28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FCB-4035-B92F-1E644389AD99}"/>
              </c:ext>
            </c:extLst>
          </c:dPt>
          <c:dPt>
            <c:idx val="29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FCB-4035-B92F-1E644389AD99}"/>
              </c:ext>
            </c:extLst>
          </c:dPt>
          <c:cat>
            <c:numRef>
              <c:f>List1!$A$2:$A$31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</c:v>
                </c:pt>
                <c:pt idx="1">
                  <c:v>1.7500000000000002</c:v>
                </c:pt>
                <c:pt idx="2">
                  <c:v>2.5</c:v>
                </c:pt>
                <c:pt idx="3">
                  <c:v>2.5</c:v>
                </c:pt>
                <c:pt idx="4">
                  <c:v>2</c:v>
                </c:pt>
                <c:pt idx="5">
                  <c:v>2</c:v>
                </c:pt>
                <c:pt idx="6">
                  <c:v>0.25</c:v>
                </c:pt>
                <c:pt idx="7">
                  <c:v>0.15000000000000002</c:v>
                </c:pt>
                <c:pt idx="8">
                  <c:v>0.1</c:v>
                </c:pt>
                <c:pt idx="9">
                  <c:v>0.1</c:v>
                </c:pt>
                <c:pt idx="10">
                  <c:v>0.15000000000000002</c:v>
                </c:pt>
                <c:pt idx="11">
                  <c:v>0.75000000000000011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2.5</c:v>
                </c:pt>
                <c:pt idx="17">
                  <c:v>2.5</c:v>
                </c:pt>
                <c:pt idx="18">
                  <c:v>2.75</c:v>
                </c:pt>
                <c:pt idx="19">
                  <c:v>3</c:v>
                </c:pt>
                <c:pt idx="20">
                  <c:v>4</c:v>
                </c:pt>
                <c:pt idx="21">
                  <c:v>2</c:v>
                </c:pt>
                <c:pt idx="22">
                  <c:v>1.5</c:v>
                </c:pt>
                <c:pt idx="23">
                  <c:v>2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FCB-4035-B92F-1E644389A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019392"/>
        <c:axId val="137022464"/>
      </c:lineChart>
      <c:catAx>
        <c:axId val="1370193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defRPr>
                </a:pPr>
                <a:r>
                  <a:rPr lang="hr-HR" sz="2000" dirty="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rPr>
                  <a:t>Vrijeme</a:t>
                </a:r>
              </a:p>
            </c:rich>
          </c:tx>
          <c:layout>
            <c:manualLayout>
              <c:xMode val="edge"/>
              <c:yMode val="edge"/>
              <c:x val="0.45115914791015477"/>
              <c:y val="0.88843749999999999"/>
            </c:manualLayout>
          </c:layout>
          <c:overlay val="1"/>
        </c:title>
        <c:numFmt formatCode="General" sourceLinked="1"/>
        <c:majorTickMark val="none"/>
        <c:minorTickMark val="cross"/>
        <c:tickLblPos val="none"/>
        <c:crossAx val="137022464"/>
        <c:crosses val="autoZero"/>
        <c:auto val="1"/>
        <c:lblAlgn val="ctr"/>
        <c:lblOffset val="100"/>
        <c:noMultiLvlLbl val="1"/>
      </c:catAx>
      <c:valAx>
        <c:axId val="13702246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defRPr>
                </a:pPr>
                <a:r>
                  <a:rPr lang="hr-HR" sz="2000" dirty="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rPr>
                  <a:t>Napredak</a:t>
                </a:r>
              </a:p>
            </c:rich>
          </c:tx>
          <c:layout>
            <c:manualLayout>
              <c:xMode val="edge"/>
              <c:yMode val="edge"/>
              <c:x val="6.2500000000000012E-3"/>
              <c:y val="0.32630191929133862"/>
            </c:manualLayout>
          </c:layout>
          <c:overlay val="1"/>
        </c:title>
        <c:numFmt formatCode="General" sourceLinked="1"/>
        <c:majorTickMark val="cross"/>
        <c:minorTickMark val="cross"/>
        <c:tickLblPos val="none"/>
        <c:crossAx val="13701939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11"/>
  <c:chart>
    <c:title>
      <c:tx>
        <c:rich>
          <a:bodyPr/>
          <a:lstStyle/>
          <a:p>
            <a:pPr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DM Serif Text" charset="0"/>
              </a:rPr>
              <a:t>Vizualna demonstracija</a:t>
            </a:r>
            <a:r>
              <a:rPr lang="hr-HR" baseline="0" dirty="0">
                <a:solidFill>
                  <a:schemeClr val="bg2">
                    <a:lumMod val="50000"/>
                  </a:schemeClr>
                </a:solidFill>
                <a:latin typeface="DM Serif Text" charset="0"/>
              </a:rPr>
              <a:t> crte napretka</a:t>
            </a:r>
            <a:endParaRPr lang="en-US" dirty="0">
              <a:solidFill>
                <a:schemeClr val="bg2">
                  <a:lumMod val="50000"/>
                </a:schemeClr>
              </a:solidFill>
              <a:latin typeface="DM Serif Text" charset="0"/>
            </a:endParaRPr>
          </a:p>
        </c:rich>
      </c:tx>
      <c:overlay val="1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marker>
            <c:symbol val="none"/>
          </c:marker>
          <c:cat>
            <c:numRef>
              <c:f>List1!$A$2:$A$31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</c:v>
                </c:pt>
                <c:pt idx="1">
                  <c:v>1.75</c:v>
                </c:pt>
                <c:pt idx="2">
                  <c:v>2.5</c:v>
                </c:pt>
                <c:pt idx="3">
                  <c:v>2.5</c:v>
                </c:pt>
                <c:pt idx="4">
                  <c:v>2</c:v>
                </c:pt>
                <c:pt idx="5">
                  <c:v>2</c:v>
                </c:pt>
                <c:pt idx="6">
                  <c:v>0.25</c:v>
                </c:pt>
                <c:pt idx="7">
                  <c:v>0.15000000000000005</c:v>
                </c:pt>
                <c:pt idx="8">
                  <c:v>0.1</c:v>
                </c:pt>
                <c:pt idx="9">
                  <c:v>0.1</c:v>
                </c:pt>
                <c:pt idx="10">
                  <c:v>0.15000000000000005</c:v>
                </c:pt>
                <c:pt idx="11">
                  <c:v>0.75000000000000022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2.5</c:v>
                </c:pt>
                <c:pt idx="17">
                  <c:v>2.5</c:v>
                </c:pt>
                <c:pt idx="18">
                  <c:v>2.75</c:v>
                </c:pt>
                <c:pt idx="19">
                  <c:v>3</c:v>
                </c:pt>
                <c:pt idx="20">
                  <c:v>4</c:v>
                </c:pt>
                <c:pt idx="21">
                  <c:v>2</c:v>
                </c:pt>
                <c:pt idx="22">
                  <c:v>1.5</c:v>
                </c:pt>
                <c:pt idx="23">
                  <c:v>2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A8-4A46-8CE1-74AD0354F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20224"/>
        <c:axId val="145818752"/>
      </c:lineChart>
      <c:catAx>
        <c:axId val="1368202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defRPr>
                </a:pPr>
                <a:r>
                  <a:rPr lang="hr-HR" sz="2000" dirty="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rPr>
                  <a:t>Vrijeme</a:t>
                </a:r>
              </a:p>
            </c:rich>
          </c:tx>
          <c:layout>
            <c:manualLayout>
              <c:xMode val="edge"/>
              <c:yMode val="edge"/>
              <c:x val="0.45115914791015477"/>
              <c:y val="0.88843749999999977"/>
            </c:manualLayout>
          </c:layout>
          <c:overlay val="1"/>
        </c:title>
        <c:numFmt formatCode="General" sourceLinked="1"/>
        <c:majorTickMark val="none"/>
        <c:minorTickMark val="cross"/>
        <c:tickLblPos val="none"/>
        <c:crossAx val="145818752"/>
        <c:crosses val="autoZero"/>
        <c:auto val="1"/>
        <c:lblAlgn val="ctr"/>
        <c:lblOffset val="100"/>
        <c:noMultiLvlLbl val="1"/>
      </c:catAx>
      <c:valAx>
        <c:axId val="14581875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defRPr>
                </a:pPr>
                <a:r>
                  <a:rPr lang="hr-HR" sz="2000" dirty="0">
                    <a:solidFill>
                      <a:schemeClr val="tx2">
                        <a:lumMod val="50000"/>
                      </a:schemeClr>
                    </a:solidFill>
                    <a:latin typeface="DM Serif Text" charset="0"/>
                  </a:rPr>
                  <a:t>Napredak</a:t>
                </a:r>
              </a:p>
            </c:rich>
          </c:tx>
          <c:layout>
            <c:manualLayout>
              <c:xMode val="edge"/>
              <c:yMode val="edge"/>
              <c:x val="6.2500000000000021E-3"/>
              <c:y val="0.32630191929133867"/>
            </c:manualLayout>
          </c:layout>
          <c:overlay val="1"/>
        </c:title>
        <c:numFmt formatCode="General" sourceLinked="1"/>
        <c:majorTickMark val="cross"/>
        <c:minorTickMark val="cross"/>
        <c:tickLblPos val="none"/>
        <c:crossAx val="136820224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b42685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fb426853b0_1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>
          <a:extLst>
            <a:ext uri="{FF2B5EF4-FFF2-40B4-BE49-F238E27FC236}">
              <a16:creationId xmlns:a16="http://schemas.microsoft.com/office/drawing/2014/main" id="{54F2CC67-2893-250C-FF10-3C07D583D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>
            <a:extLst>
              <a:ext uri="{FF2B5EF4-FFF2-40B4-BE49-F238E27FC236}">
                <a16:creationId xmlns:a16="http://schemas.microsoft.com/office/drawing/2014/main" id="{ACC42144-3680-C7E3-886B-166EFCB0D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>
            <a:extLst>
              <a:ext uri="{FF2B5EF4-FFF2-40B4-BE49-F238E27FC236}">
                <a16:creationId xmlns:a16="http://schemas.microsoft.com/office/drawing/2014/main" id="{82A13D73-2CB2-06C4-9FA0-CF155F6D0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83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bd6c00e730_0_8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7fdd20d9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7fdd20d96_0_19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fb168689d4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fb168689d4_0_35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7fdd20d9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7fdd20d96_0_19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49544f4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49544f496d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72425" y="1771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8953326">
            <a:off x="-487738" y="-262179"/>
            <a:ext cx="1290974" cy="12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4">
            <a:off x="3826789" y="4430947"/>
            <a:ext cx="1301204" cy="13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 amt="66000"/>
          </a:blip>
          <a:srcRect/>
          <a:stretch/>
        </p:blipFill>
        <p:spPr>
          <a:xfrm rot="-487112">
            <a:off x="3690080" y="429499"/>
            <a:ext cx="633792" cy="6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23">
            <a:off x="8440039" y="4295079"/>
            <a:ext cx="971953" cy="971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100" y="993875"/>
            <a:ext cx="4651200" cy="23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100" y="3673825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flipH="1">
            <a:off x="2308425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>
            <a:off x="2285950" y="-49902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6847917">
            <a:off x="2615236" y="41217"/>
            <a:ext cx="1151626" cy="115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4">
            <a:alphaModFix amt="84000"/>
          </a:blip>
          <a:srcRect/>
          <a:stretch/>
        </p:blipFill>
        <p:spPr>
          <a:xfrm rot="-487121">
            <a:off x="3513258" y="4136129"/>
            <a:ext cx="811060" cy="81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487117">
            <a:off x="7288480" y="4430056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 rot="-487117">
            <a:off x="6335980" y="42779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779625" y="1566600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3779625" y="2408400"/>
            <a:ext cx="46512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-117636" flipH="1">
            <a:off x="-836824" y="-782924"/>
            <a:ext cx="3037322" cy="303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4516150" flipH="1">
            <a:off x="6777356" y="2981482"/>
            <a:ext cx="3250139" cy="32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6">
            <a:alphaModFix amt="69000"/>
          </a:blip>
          <a:srcRect/>
          <a:stretch/>
        </p:blipFill>
        <p:spPr>
          <a:xfrm rot="487122" flipH="1">
            <a:off x="2317517" y="-374933"/>
            <a:ext cx="1005191" cy="10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487143" flipH="1">
            <a:off x="6242368" y="4449328"/>
            <a:ext cx="907356" cy="90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8">
            <a:alphaModFix amt="60000"/>
          </a:blip>
          <a:srcRect/>
          <a:stretch/>
        </p:blipFill>
        <p:spPr>
          <a:xfrm rot="-487117">
            <a:off x="6773980" y="840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9">
            <a:alphaModFix amt="60000"/>
          </a:blip>
          <a:srcRect/>
          <a:stretch/>
        </p:blipFill>
        <p:spPr>
          <a:xfrm rot="-487117">
            <a:off x="1573330" y="394579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2063550" y="1711625"/>
            <a:ext cx="50169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2063550" y="2810450"/>
            <a:ext cx="50169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5"/>
          <p:cNvPicPr preferRelativeResize="0"/>
          <p:nvPr/>
        </p:nvPicPr>
        <p:blipFill rotWithShape="1">
          <a:blip r:embed="rId2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03875" y="-693050"/>
            <a:ext cx="3054025" cy="2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 l="15266" t="3832" r="9641" b="5125"/>
          <a:stretch/>
        </p:blipFill>
        <p:spPr>
          <a:xfrm flipH="1">
            <a:off x="7911086" y="1391108"/>
            <a:ext cx="1039625" cy="1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6">
            <a:alphaModFix amt="83000"/>
          </a:blip>
          <a:stretch>
            <a:fillRect/>
          </a:stretch>
        </p:blipFill>
        <p:spPr>
          <a:xfrm flipH="1">
            <a:off x="-1294302" y="3453625"/>
            <a:ext cx="3059725" cy="24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7">
            <a:alphaModFix amt="79000"/>
          </a:blip>
          <a:srcRect l="15266" t="3832" r="9641" b="5125"/>
          <a:stretch/>
        </p:blipFill>
        <p:spPr>
          <a:xfrm flipH="1">
            <a:off x="943574" y="4001308"/>
            <a:ext cx="1039625" cy="1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8">
            <a:alphaModFix amt="75000"/>
          </a:blip>
          <a:srcRect/>
          <a:stretch/>
        </p:blipFill>
        <p:spPr>
          <a:xfrm rot="-487125">
            <a:off x="135862" y="1028769"/>
            <a:ext cx="877613" cy="87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9">
            <a:alphaModFix amt="75000"/>
          </a:blip>
          <a:srcRect/>
          <a:stretch/>
        </p:blipFill>
        <p:spPr>
          <a:xfrm rot="-2529436">
            <a:off x="8115612" y="3871094"/>
            <a:ext cx="877614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2246400" y="1566600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1"/>
          </p:nvPr>
        </p:nvSpPr>
        <p:spPr>
          <a:xfrm>
            <a:off x="2246400" y="2408400"/>
            <a:ext cx="46512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7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 rot="10800000">
            <a:off x="2254826" y="-58523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7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-103549" y="-171449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7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9779565">
            <a:off x="-318074" y="3920268"/>
            <a:ext cx="1583266" cy="15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7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6867998">
            <a:off x="7776478" y="3931782"/>
            <a:ext cx="1588296" cy="158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7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 rot="9174797">
            <a:off x="-472517" y="3533564"/>
            <a:ext cx="1055868" cy="105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7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10702993">
            <a:off x="8324472" y="3410938"/>
            <a:ext cx="978885" cy="978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2"/>
          <p:cNvPicPr preferRelativeResize="0"/>
          <p:nvPr/>
        </p:nvPicPr>
        <p:blipFill rotWithShape="1">
          <a:blip r:embed="rId2">
            <a:alphaModFix amt="31000"/>
          </a:blip>
          <a:srcRect t="34167"/>
          <a:stretch/>
        </p:blipFill>
        <p:spPr>
          <a:xfrm>
            <a:off x="-159050" y="2152649"/>
            <a:ext cx="6918400" cy="3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2"/>
          <p:cNvPicPr preferRelativeResize="0"/>
          <p:nvPr/>
        </p:nvPicPr>
        <p:blipFill rotWithShape="1">
          <a:blip r:embed="rId3">
            <a:alphaModFix amt="38000"/>
          </a:blip>
          <a:srcRect t="37942"/>
          <a:stretch/>
        </p:blipFill>
        <p:spPr>
          <a:xfrm rot="10800000" flipH="1">
            <a:off x="-363550" y="0"/>
            <a:ext cx="9871124" cy="45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2"/>
          <p:cNvPicPr preferRelativeResize="0"/>
          <p:nvPr/>
        </p:nvPicPr>
        <p:blipFill rotWithShape="1">
          <a:blip r:embed="rId4">
            <a:alphaModFix amt="87000"/>
          </a:blip>
          <a:srcRect/>
          <a:stretch/>
        </p:blipFill>
        <p:spPr>
          <a:xfrm rot="-117636" flipH="1">
            <a:off x="-836824" y="-782924"/>
            <a:ext cx="3037322" cy="303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4516150" flipH="1">
            <a:off x="6777356" y="2981482"/>
            <a:ext cx="3250139" cy="32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 rotWithShape="1">
          <a:blip r:embed="rId6">
            <a:alphaModFix amt="69000"/>
          </a:blip>
          <a:srcRect/>
          <a:stretch/>
        </p:blipFill>
        <p:spPr>
          <a:xfrm rot="487122" flipH="1">
            <a:off x="2317517" y="-374933"/>
            <a:ext cx="1005191" cy="10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7">
            <a:alphaModFix amt="75000"/>
          </a:blip>
          <a:srcRect/>
          <a:stretch/>
        </p:blipFill>
        <p:spPr>
          <a:xfrm rot="487143" flipH="1">
            <a:off x="6242368" y="4449328"/>
            <a:ext cx="907356" cy="90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8">
            <a:alphaModFix amt="60000"/>
          </a:blip>
          <a:srcRect/>
          <a:stretch/>
        </p:blipFill>
        <p:spPr>
          <a:xfrm rot="-487117">
            <a:off x="6773980" y="84064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2"/>
          <p:cNvPicPr preferRelativeResize="0"/>
          <p:nvPr/>
        </p:nvPicPr>
        <p:blipFill rotWithShape="1">
          <a:blip r:embed="rId9">
            <a:alphaModFix amt="60000"/>
          </a:blip>
          <a:srcRect/>
          <a:stretch/>
        </p:blipFill>
        <p:spPr>
          <a:xfrm rot="-487117">
            <a:off x="1573330" y="3945794"/>
            <a:ext cx="223202" cy="2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3"/>
          <p:cNvPicPr preferRelativeResize="0"/>
          <p:nvPr/>
        </p:nvPicPr>
        <p:blipFill rotWithShape="1">
          <a:blip r:embed="rId2">
            <a:alphaModFix amt="31000"/>
          </a:blip>
          <a:srcRect b="71614"/>
          <a:stretch/>
        </p:blipFill>
        <p:spPr>
          <a:xfrm flipH="1">
            <a:off x="0" y="-30753"/>
            <a:ext cx="6918400" cy="14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3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8">
            <a:off x="8017972" y="-667433"/>
            <a:ext cx="2073707" cy="20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3"/>
          <p:cNvPicPr preferRelativeResize="0"/>
          <p:nvPr/>
        </p:nvPicPr>
        <p:blipFill rotWithShape="1">
          <a:blip r:embed="rId4">
            <a:alphaModFix amt="69000"/>
          </a:blip>
          <a:srcRect/>
          <a:stretch/>
        </p:blipFill>
        <p:spPr>
          <a:xfrm rot="-487136">
            <a:off x="-676155" y="4045929"/>
            <a:ext cx="1494185" cy="149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1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veria Libre"/>
              <a:buNone/>
              <a:defRPr sz="3500" b="1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1" r:id="rId4"/>
    <p:sldLayoutId id="2147483671" r:id="rId5"/>
    <p:sldLayoutId id="2147483693" r:id="rId6"/>
    <p:sldLayoutId id="2147483698" r:id="rId7"/>
    <p:sldLayoutId id="214748369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59"/>
          <p:cNvPicPr preferRelativeResize="0"/>
          <p:nvPr/>
        </p:nvPicPr>
        <p:blipFill rotWithShape="1">
          <a:blip r:embed="rId3">
            <a:alphaModFix amt="87000"/>
          </a:blip>
          <a:srcRect/>
          <a:stretch/>
        </p:blipFill>
        <p:spPr>
          <a:xfrm rot="117636">
            <a:off x="5518082" y="871043"/>
            <a:ext cx="2469035" cy="246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59"/>
          <p:cNvGrpSpPr/>
          <p:nvPr/>
        </p:nvGrpSpPr>
        <p:grpSpPr>
          <a:xfrm flipH="1">
            <a:off x="5765142" y="1332626"/>
            <a:ext cx="3046765" cy="5044129"/>
            <a:chOff x="1559750" y="1367850"/>
            <a:chExt cx="2473425" cy="4094925"/>
          </a:xfrm>
        </p:grpSpPr>
        <p:sp>
          <p:nvSpPr>
            <p:cNvPr id="569" name="Google Shape;569;p59"/>
            <p:cNvSpPr/>
            <p:nvPr/>
          </p:nvSpPr>
          <p:spPr>
            <a:xfrm>
              <a:off x="2808975" y="2514075"/>
              <a:ext cx="384850" cy="560525"/>
            </a:xfrm>
            <a:custGeom>
              <a:avLst/>
              <a:gdLst/>
              <a:ahLst/>
              <a:cxnLst/>
              <a:rect l="l" t="t" r="r" b="b"/>
              <a:pathLst>
                <a:path w="15394" h="22421" extrusionOk="0">
                  <a:moveTo>
                    <a:pt x="11012" y="0"/>
                  </a:moveTo>
                  <a:cubicBezTo>
                    <a:pt x="10777" y="0"/>
                    <a:pt x="10544" y="16"/>
                    <a:pt x="10315" y="45"/>
                  </a:cubicBezTo>
                  <a:cubicBezTo>
                    <a:pt x="9327" y="187"/>
                    <a:pt x="8418" y="547"/>
                    <a:pt x="7556" y="986"/>
                  </a:cubicBezTo>
                  <a:cubicBezTo>
                    <a:pt x="6694" y="1440"/>
                    <a:pt x="5879" y="1973"/>
                    <a:pt x="5142" y="2600"/>
                  </a:cubicBezTo>
                  <a:lnTo>
                    <a:pt x="5189" y="2632"/>
                  </a:lnTo>
                  <a:cubicBezTo>
                    <a:pt x="5565" y="2350"/>
                    <a:pt x="5973" y="2083"/>
                    <a:pt x="6380" y="1848"/>
                  </a:cubicBezTo>
                  <a:cubicBezTo>
                    <a:pt x="6788" y="1597"/>
                    <a:pt x="7211" y="1362"/>
                    <a:pt x="7634" y="1174"/>
                  </a:cubicBezTo>
                  <a:cubicBezTo>
                    <a:pt x="8496" y="767"/>
                    <a:pt x="9421" y="469"/>
                    <a:pt x="10346" y="375"/>
                  </a:cubicBezTo>
                  <a:cubicBezTo>
                    <a:pt x="10522" y="357"/>
                    <a:pt x="10699" y="348"/>
                    <a:pt x="10874" y="348"/>
                  </a:cubicBezTo>
                  <a:cubicBezTo>
                    <a:pt x="11167" y="348"/>
                    <a:pt x="11457" y="373"/>
                    <a:pt x="11741" y="422"/>
                  </a:cubicBezTo>
                  <a:cubicBezTo>
                    <a:pt x="12180" y="516"/>
                    <a:pt x="12619" y="688"/>
                    <a:pt x="12995" y="923"/>
                  </a:cubicBezTo>
                  <a:cubicBezTo>
                    <a:pt x="13773" y="1405"/>
                    <a:pt x="14334" y="2165"/>
                    <a:pt x="14741" y="2989"/>
                  </a:cubicBezTo>
                  <a:lnTo>
                    <a:pt x="14741" y="2989"/>
                  </a:lnTo>
                  <a:cubicBezTo>
                    <a:pt x="14816" y="3707"/>
                    <a:pt x="14860" y="4438"/>
                    <a:pt x="14860" y="5155"/>
                  </a:cubicBezTo>
                  <a:cubicBezTo>
                    <a:pt x="14860" y="5908"/>
                    <a:pt x="14829" y="6660"/>
                    <a:pt x="14766" y="7397"/>
                  </a:cubicBezTo>
                  <a:cubicBezTo>
                    <a:pt x="14641" y="8886"/>
                    <a:pt x="14359" y="10359"/>
                    <a:pt x="13904" y="11754"/>
                  </a:cubicBezTo>
                  <a:cubicBezTo>
                    <a:pt x="13434" y="13165"/>
                    <a:pt x="12776" y="14513"/>
                    <a:pt x="11882" y="15688"/>
                  </a:cubicBezTo>
                  <a:cubicBezTo>
                    <a:pt x="10989" y="16864"/>
                    <a:pt x="9876" y="17852"/>
                    <a:pt x="8590" y="18588"/>
                  </a:cubicBezTo>
                  <a:lnTo>
                    <a:pt x="8575" y="18604"/>
                  </a:lnTo>
                  <a:lnTo>
                    <a:pt x="8559" y="18620"/>
                  </a:lnTo>
                  <a:cubicBezTo>
                    <a:pt x="7854" y="19200"/>
                    <a:pt x="7101" y="19764"/>
                    <a:pt x="6318" y="20281"/>
                  </a:cubicBezTo>
                  <a:cubicBezTo>
                    <a:pt x="5550" y="20783"/>
                    <a:pt x="4750" y="21269"/>
                    <a:pt x="3904" y="21629"/>
                  </a:cubicBezTo>
                  <a:cubicBezTo>
                    <a:pt x="3481" y="21817"/>
                    <a:pt x="3057" y="21974"/>
                    <a:pt x="2603" y="22068"/>
                  </a:cubicBezTo>
                  <a:cubicBezTo>
                    <a:pt x="2391" y="22113"/>
                    <a:pt x="2175" y="22140"/>
                    <a:pt x="1961" y="22140"/>
                  </a:cubicBezTo>
                  <a:cubicBezTo>
                    <a:pt x="1732" y="22140"/>
                    <a:pt x="1505" y="22109"/>
                    <a:pt x="1286" y="22037"/>
                  </a:cubicBezTo>
                  <a:cubicBezTo>
                    <a:pt x="1082" y="21974"/>
                    <a:pt x="894" y="21848"/>
                    <a:pt x="753" y="21692"/>
                  </a:cubicBezTo>
                  <a:cubicBezTo>
                    <a:pt x="597" y="21535"/>
                    <a:pt x="471" y="21347"/>
                    <a:pt x="377" y="21143"/>
                  </a:cubicBezTo>
                  <a:cubicBezTo>
                    <a:pt x="205" y="20736"/>
                    <a:pt x="142" y="20265"/>
                    <a:pt x="111" y="19795"/>
                  </a:cubicBezTo>
                  <a:lnTo>
                    <a:pt x="1" y="19811"/>
                  </a:lnTo>
                  <a:cubicBezTo>
                    <a:pt x="1" y="20281"/>
                    <a:pt x="32" y="20751"/>
                    <a:pt x="205" y="21221"/>
                  </a:cubicBezTo>
                  <a:cubicBezTo>
                    <a:pt x="299" y="21441"/>
                    <a:pt x="424" y="21660"/>
                    <a:pt x="581" y="21848"/>
                  </a:cubicBezTo>
                  <a:cubicBezTo>
                    <a:pt x="753" y="22037"/>
                    <a:pt x="973" y="22178"/>
                    <a:pt x="1208" y="22272"/>
                  </a:cubicBezTo>
                  <a:cubicBezTo>
                    <a:pt x="1479" y="22380"/>
                    <a:pt x="1766" y="22421"/>
                    <a:pt x="2050" y="22421"/>
                  </a:cubicBezTo>
                  <a:cubicBezTo>
                    <a:pt x="2259" y="22421"/>
                    <a:pt x="2467" y="22399"/>
                    <a:pt x="2666" y="22366"/>
                  </a:cubicBezTo>
                  <a:cubicBezTo>
                    <a:pt x="3136" y="22287"/>
                    <a:pt x="3606" y="22146"/>
                    <a:pt x="4045" y="21974"/>
                  </a:cubicBezTo>
                  <a:cubicBezTo>
                    <a:pt x="4923" y="21613"/>
                    <a:pt x="5769" y="21143"/>
                    <a:pt x="6568" y="20642"/>
                  </a:cubicBezTo>
                  <a:cubicBezTo>
                    <a:pt x="7368" y="20140"/>
                    <a:pt x="8136" y="19591"/>
                    <a:pt x="8873" y="18996"/>
                  </a:cubicBezTo>
                  <a:lnTo>
                    <a:pt x="8873" y="18996"/>
                  </a:lnTo>
                  <a:lnTo>
                    <a:pt x="8841" y="19027"/>
                  </a:lnTo>
                  <a:cubicBezTo>
                    <a:pt x="10189" y="18275"/>
                    <a:pt x="11381" y="17240"/>
                    <a:pt x="12321" y="16018"/>
                  </a:cubicBezTo>
                  <a:cubicBezTo>
                    <a:pt x="13261" y="14795"/>
                    <a:pt x="13951" y="13400"/>
                    <a:pt x="14437" y="11942"/>
                  </a:cubicBezTo>
                  <a:cubicBezTo>
                    <a:pt x="14907" y="10485"/>
                    <a:pt x="15189" y="8964"/>
                    <a:pt x="15315" y="7444"/>
                  </a:cubicBezTo>
                  <a:cubicBezTo>
                    <a:pt x="15377" y="6676"/>
                    <a:pt x="15393" y="5923"/>
                    <a:pt x="15377" y="5155"/>
                  </a:cubicBezTo>
                  <a:cubicBezTo>
                    <a:pt x="15362" y="4387"/>
                    <a:pt x="15315" y="3635"/>
                    <a:pt x="15205" y="2867"/>
                  </a:cubicBezTo>
                  <a:lnTo>
                    <a:pt x="15189" y="2836"/>
                  </a:lnTo>
                  <a:lnTo>
                    <a:pt x="15174" y="2788"/>
                  </a:lnTo>
                  <a:cubicBezTo>
                    <a:pt x="14954" y="2350"/>
                    <a:pt x="14688" y="1926"/>
                    <a:pt x="14359" y="1550"/>
                  </a:cubicBezTo>
                  <a:cubicBezTo>
                    <a:pt x="14029" y="1174"/>
                    <a:pt x="13653" y="829"/>
                    <a:pt x="13214" y="578"/>
                  </a:cubicBezTo>
                  <a:cubicBezTo>
                    <a:pt x="12776" y="312"/>
                    <a:pt x="12290" y="140"/>
                    <a:pt x="11804" y="61"/>
                  </a:cubicBezTo>
                  <a:cubicBezTo>
                    <a:pt x="11539" y="20"/>
                    <a:pt x="11274" y="0"/>
                    <a:pt x="1101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2969650" y="2536750"/>
              <a:ext cx="174000" cy="266875"/>
            </a:xfrm>
            <a:custGeom>
              <a:avLst/>
              <a:gdLst/>
              <a:ahLst/>
              <a:cxnLst/>
              <a:rect l="l" t="t" r="r" b="b"/>
              <a:pathLst>
                <a:path w="6960" h="10675" extrusionOk="0">
                  <a:moveTo>
                    <a:pt x="4029" y="1"/>
                  </a:moveTo>
                  <a:cubicBezTo>
                    <a:pt x="3966" y="1"/>
                    <a:pt x="3903" y="16"/>
                    <a:pt x="3809" y="16"/>
                  </a:cubicBezTo>
                  <a:lnTo>
                    <a:pt x="3794" y="16"/>
                  </a:lnTo>
                  <a:lnTo>
                    <a:pt x="3794" y="32"/>
                  </a:lnTo>
                  <a:cubicBezTo>
                    <a:pt x="3135" y="189"/>
                    <a:pt x="2493" y="424"/>
                    <a:pt x="1897" y="769"/>
                  </a:cubicBezTo>
                  <a:cubicBezTo>
                    <a:pt x="1317" y="1129"/>
                    <a:pt x="800" y="1615"/>
                    <a:pt x="455" y="2226"/>
                  </a:cubicBezTo>
                  <a:cubicBezTo>
                    <a:pt x="126" y="2838"/>
                    <a:pt x="0" y="3543"/>
                    <a:pt x="47" y="4217"/>
                  </a:cubicBezTo>
                  <a:cubicBezTo>
                    <a:pt x="63" y="4546"/>
                    <a:pt x="126" y="4875"/>
                    <a:pt x="204" y="5204"/>
                  </a:cubicBezTo>
                  <a:cubicBezTo>
                    <a:pt x="298" y="5518"/>
                    <a:pt x="408" y="5831"/>
                    <a:pt x="565" y="6129"/>
                  </a:cubicBezTo>
                  <a:lnTo>
                    <a:pt x="612" y="6098"/>
                  </a:lnTo>
                  <a:cubicBezTo>
                    <a:pt x="392" y="5487"/>
                    <a:pt x="283" y="4844"/>
                    <a:pt x="298" y="4201"/>
                  </a:cubicBezTo>
                  <a:cubicBezTo>
                    <a:pt x="314" y="3574"/>
                    <a:pt x="471" y="2947"/>
                    <a:pt x="800" y="2430"/>
                  </a:cubicBezTo>
                  <a:cubicBezTo>
                    <a:pt x="1113" y="1897"/>
                    <a:pt x="1599" y="1490"/>
                    <a:pt x="2148" y="1192"/>
                  </a:cubicBezTo>
                  <a:cubicBezTo>
                    <a:pt x="2696" y="894"/>
                    <a:pt x="3292" y="690"/>
                    <a:pt x="3919" y="549"/>
                  </a:cubicBezTo>
                  <a:lnTo>
                    <a:pt x="3919" y="549"/>
                  </a:lnTo>
                  <a:lnTo>
                    <a:pt x="3888" y="565"/>
                  </a:lnTo>
                  <a:cubicBezTo>
                    <a:pt x="3935" y="549"/>
                    <a:pt x="3997" y="549"/>
                    <a:pt x="4044" y="549"/>
                  </a:cubicBezTo>
                  <a:lnTo>
                    <a:pt x="4217" y="549"/>
                  </a:lnTo>
                  <a:cubicBezTo>
                    <a:pt x="4327" y="565"/>
                    <a:pt x="4452" y="581"/>
                    <a:pt x="4562" y="596"/>
                  </a:cubicBezTo>
                  <a:cubicBezTo>
                    <a:pt x="4781" y="643"/>
                    <a:pt x="4985" y="722"/>
                    <a:pt x="5173" y="847"/>
                  </a:cubicBezTo>
                  <a:cubicBezTo>
                    <a:pt x="5565" y="1066"/>
                    <a:pt x="5863" y="1427"/>
                    <a:pt x="6051" y="1850"/>
                  </a:cubicBezTo>
                  <a:cubicBezTo>
                    <a:pt x="6239" y="2289"/>
                    <a:pt x="6333" y="2759"/>
                    <a:pt x="6380" y="3245"/>
                  </a:cubicBezTo>
                  <a:cubicBezTo>
                    <a:pt x="6427" y="3731"/>
                    <a:pt x="6411" y="4233"/>
                    <a:pt x="6380" y="4719"/>
                  </a:cubicBezTo>
                  <a:cubicBezTo>
                    <a:pt x="6301" y="5722"/>
                    <a:pt x="6113" y="6709"/>
                    <a:pt x="5878" y="7697"/>
                  </a:cubicBezTo>
                  <a:cubicBezTo>
                    <a:pt x="5659" y="8684"/>
                    <a:pt x="5377" y="9656"/>
                    <a:pt x="5079" y="10643"/>
                  </a:cubicBezTo>
                  <a:lnTo>
                    <a:pt x="5189" y="10675"/>
                  </a:lnTo>
                  <a:cubicBezTo>
                    <a:pt x="5596" y="9734"/>
                    <a:pt x="5957" y="8778"/>
                    <a:pt x="6254" y="7791"/>
                  </a:cubicBezTo>
                  <a:cubicBezTo>
                    <a:pt x="6552" y="6819"/>
                    <a:pt x="6787" y="5800"/>
                    <a:pt x="6897" y="4766"/>
                  </a:cubicBezTo>
                  <a:cubicBezTo>
                    <a:pt x="6944" y="4248"/>
                    <a:pt x="6960" y="3731"/>
                    <a:pt x="6928" y="3198"/>
                  </a:cubicBezTo>
                  <a:cubicBezTo>
                    <a:pt x="6881" y="2665"/>
                    <a:pt x="6787" y="2132"/>
                    <a:pt x="6552" y="1631"/>
                  </a:cubicBezTo>
                  <a:cubicBezTo>
                    <a:pt x="6443" y="1380"/>
                    <a:pt x="6301" y="1129"/>
                    <a:pt x="6113" y="910"/>
                  </a:cubicBezTo>
                  <a:cubicBezTo>
                    <a:pt x="5941" y="690"/>
                    <a:pt x="5706" y="502"/>
                    <a:pt x="5471" y="361"/>
                  </a:cubicBezTo>
                  <a:cubicBezTo>
                    <a:pt x="5220" y="220"/>
                    <a:pt x="4938" y="110"/>
                    <a:pt x="4671" y="63"/>
                  </a:cubicBezTo>
                  <a:cubicBezTo>
                    <a:pt x="4530" y="32"/>
                    <a:pt x="4389" y="16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2856800" y="2774225"/>
              <a:ext cx="135200" cy="117075"/>
            </a:xfrm>
            <a:custGeom>
              <a:avLst/>
              <a:gdLst/>
              <a:ahLst/>
              <a:cxnLst/>
              <a:rect l="l" t="t" r="r" b="b"/>
              <a:pathLst>
                <a:path w="5408" h="4683" extrusionOk="0">
                  <a:moveTo>
                    <a:pt x="1317" y="0"/>
                  </a:moveTo>
                  <a:lnTo>
                    <a:pt x="1207" y="47"/>
                  </a:lnTo>
                  <a:cubicBezTo>
                    <a:pt x="1254" y="204"/>
                    <a:pt x="1286" y="376"/>
                    <a:pt x="1301" y="533"/>
                  </a:cubicBezTo>
                  <a:cubicBezTo>
                    <a:pt x="1333" y="690"/>
                    <a:pt x="1333" y="862"/>
                    <a:pt x="1317" y="1019"/>
                  </a:cubicBezTo>
                  <a:cubicBezTo>
                    <a:pt x="1317" y="1176"/>
                    <a:pt x="1270" y="1333"/>
                    <a:pt x="1207" y="1442"/>
                  </a:cubicBezTo>
                  <a:cubicBezTo>
                    <a:pt x="1129" y="1568"/>
                    <a:pt x="1035" y="1662"/>
                    <a:pt x="909" y="1724"/>
                  </a:cubicBezTo>
                  <a:lnTo>
                    <a:pt x="862" y="1740"/>
                  </a:lnTo>
                  <a:lnTo>
                    <a:pt x="831" y="1787"/>
                  </a:lnTo>
                  <a:cubicBezTo>
                    <a:pt x="643" y="2101"/>
                    <a:pt x="455" y="2414"/>
                    <a:pt x="298" y="2759"/>
                  </a:cubicBezTo>
                  <a:cubicBezTo>
                    <a:pt x="235" y="2931"/>
                    <a:pt x="157" y="3104"/>
                    <a:pt x="110" y="3292"/>
                  </a:cubicBezTo>
                  <a:cubicBezTo>
                    <a:pt x="47" y="3480"/>
                    <a:pt x="0" y="3668"/>
                    <a:pt x="0" y="3887"/>
                  </a:cubicBezTo>
                  <a:cubicBezTo>
                    <a:pt x="0" y="3997"/>
                    <a:pt x="16" y="4107"/>
                    <a:pt x="47" y="4217"/>
                  </a:cubicBezTo>
                  <a:cubicBezTo>
                    <a:pt x="94" y="4342"/>
                    <a:pt x="173" y="4467"/>
                    <a:pt x="298" y="4546"/>
                  </a:cubicBezTo>
                  <a:cubicBezTo>
                    <a:pt x="408" y="4624"/>
                    <a:pt x="517" y="4655"/>
                    <a:pt x="643" y="4671"/>
                  </a:cubicBezTo>
                  <a:cubicBezTo>
                    <a:pt x="698" y="4679"/>
                    <a:pt x="753" y="4683"/>
                    <a:pt x="805" y="4683"/>
                  </a:cubicBezTo>
                  <a:cubicBezTo>
                    <a:pt x="858" y="4683"/>
                    <a:pt x="909" y="4679"/>
                    <a:pt x="956" y="4671"/>
                  </a:cubicBezTo>
                  <a:cubicBezTo>
                    <a:pt x="1364" y="4624"/>
                    <a:pt x="1709" y="4483"/>
                    <a:pt x="2054" y="4326"/>
                  </a:cubicBezTo>
                  <a:lnTo>
                    <a:pt x="2101" y="4311"/>
                  </a:lnTo>
                  <a:lnTo>
                    <a:pt x="2116" y="4279"/>
                  </a:lnTo>
                  <a:cubicBezTo>
                    <a:pt x="2351" y="4044"/>
                    <a:pt x="2586" y="3809"/>
                    <a:pt x="2837" y="3590"/>
                  </a:cubicBezTo>
                  <a:cubicBezTo>
                    <a:pt x="3088" y="3355"/>
                    <a:pt x="3339" y="3151"/>
                    <a:pt x="3605" y="2947"/>
                  </a:cubicBezTo>
                  <a:cubicBezTo>
                    <a:pt x="3872" y="2759"/>
                    <a:pt x="4154" y="2571"/>
                    <a:pt x="4452" y="2445"/>
                  </a:cubicBezTo>
                  <a:cubicBezTo>
                    <a:pt x="4608" y="2398"/>
                    <a:pt x="4750" y="2351"/>
                    <a:pt x="4906" y="2336"/>
                  </a:cubicBezTo>
                  <a:cubicBezTo>
                    <a:pt x="5063" y="2336"/>
                    <a:pt x="5220" y="2367"/>
                    <a:pt x="5361" y="2477"/>
                  </a:cubicBezTo>
                  <a:lnTo>
                    <a:pt x="5408" y="2398"/>
                  </a:lnTo>
                  <a:cubicBezTo>
                    <a:pt x="5282" y="2273"/>
                    <a:pt x="5094" y="2195"/>
                    <a:pt x="4922" y="2179"/>
                  </a:cubicBezTo>
                  <a:cubicBezTo>
                    <a:pt x="4889" y="2176"/>
                    <a:pt x="4855" y="2175"/>
                    <a:pt x="4822" y="2175"/>
                  </a:cubicBezTo>
                  <a:cubicBezTo>
                    <a:pt x="4668" y="2175"/>
                    <a:pt x="4518" y="2203"/>
                    <a:pt x="4389" y="2242"/>
                  </a:cubicBezTo>
                  <a:cubicBezTo>
                    <a:pt x="4044" y="2351"/>
                    <a:pt x="3731" y="2508"/>
                    <a:pt x="3433" y="2696"/>
                  </a:cubicBezTo>
                  <a:cubicBezTo>
                    <a:pt x="3135" y="2884"/>
                    <a:pt x="2853" y="3088"/>
                    <a:pt x="2586" y="3307"/>
                  </a:cubicBezTo>
                  <a:cubicBezTo>
                    <a:pt x="2344" y="3520"/>
                    <a:pt x="2086" y="3732"/>
                    <a:pt x="1842" y="3973"/>
                  </a:cubicBezTo>
                  <a:lnTo>
                    <a:pt x="1842" y="3973"/>
                  </a:lnTo>
                  <a:cubicBezTo>
                    <a:pt x="1531" y="4105"/>
                    <a:pt x="1220" y="4218"/>
                    <a:pt x="909" y="4248"/>
                  </a:cubicBezTo>
                  <a:cubicBezTo>
                    <a:pt x="870" y="4252"/>
                    <a:pt x="832" y="4254"/>
                    <a:pt x="795" y="4254"/>
                  </a:cubicBezTo>
                  <a:cubicBezTo>
                    <a:pt x="686" y="4254"/>
                    <a:pt x="592" y="4236"/>
                    <a:pt x="533" y="4201"/>
                  </a:cubicBezTo>
                  <a:cubicBezTo>
                    <a:pt x="502" y="4170"/>
                    <a:pt x="470" y="4138"/>
                    <a:pt x="455" y="4076"/>
                  </a:cubicBezTo>
                  <a:cubicBezTo>
                    <a:pt x="423" y="4029"/>
                    <a:pt x="423" y="3966"/>
                    <a:pt x="423" y="3887"/>
                  </a:cubicBezTo>
                  <a:cubicBezTo>
                    <a:pt x="423" y="3574"/>
                    <a:pt x="533" y="3229"/>
                    <a:pt x="659" y="2916"/>
                  </a:cubicBezTo>
                  <a:cubicBezTo>
                    <a:pt x="795" y="2597"/>
                    <a:pt x="946" y="2278"/>
                    <a:pt x="1112" y="1988"/>
                  </a:cubicBezTo>
                  <a:lnTo>
                    <a:pt x="1112" y="1988"/>
                  </a:lnTo>
                  <a:cubicBezTo>
                    <a:pt x="1270" y="1892"/>
                    <a:pt x="1390" y="1750"/>
                    <a:pt x="1474" y="1583"/>
                  </a:cubicBezTo>
                  <a:cubicBezTo>
                    <a:pt x="1552" y="1395"/>
                    <a:pt x="1583" y="1207"/>
                    <a:pt x="1568" y="1019"/>
                  </a:cubicBezTo>
                  <a:cubicBezTo>
                    <a:pt x="1568" y="847"/>
                    <a:pt x="1536" y="659"/>
                    <a:pt x="1505" y="502"/>
                  </a:cubicBezTo>
                  <a:cubicBezTo>
                    <a:pt x="1458" y="329"/>
                    <a:pt x="1395" y="157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2691425" y="4396900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2261950" y="4485850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1669475" y="2640000"/>
              <a:ext cx="118350" cy="75475"/>
            </a:xfrm>
            <a:custGeom>
              <a:avLst/>
              <a:gdLst/>
              <a:ahLst/>
              <a:cxnLst/>
              <a:rect l="l" t="t" r="r" b="b"/>
              <a:pathLst>
                <a:path w="4734" h="3019" extrusionOk="0">
                  <a:moveTo>
                    <a:pt x="630" y="0"/>
                  </a:moveTo>
                  <a:cubicBezTo>
                    <a:pt x="247" y="0"/>
                    <a:pt x="141" y="228"/>
                    <a:pt x="141" y="228"/>
                  </a:cubicBezTo>
                  <a:cubicBezTo>
                    <a:pt x="0" y="698"/>
                    <a:pt x="2649" y="1560"/>
                    <a:pt x="2649" y="1560"/>
                  </a:cubicBezTo>
                  <a:cubicBezTo>
                    <a:pt x="3260" y="1701"/>
                    <a:pt x="4734" y="3018"/>
                    <a:pt x="4734" y="3018"/>
                  </a:cubicBezTo>
                  <a:cubicBezTo>
                    <a:pt x="2380" y="505"/>
                    <a:pt x="1199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1559750" y="2193875"/>
              <a:ext cx="286850" cy="444400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1944950" y="1367850"/>
              <a:ext cx="484750" cy="594075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2" name="Google Shape;582;p59"/>
          <p:cNvPicPr preferRelativeResize="0"/>
          <p:nvPr/>
        </p:nvPicPr>
        <p:blipFill rotWithShape="1">
          <a:blip r:embed="rId4">
            <a:alphaModFix amt="84000"/>
          </a:blip>
          <a:srcRect/>
          <a:stretch/>
        </p:blipFill>
        <p:spPr>
          <a:xfrm rot="-487120">
            <a:off x="6387117" y="2096067"/>
            <a:ext cx="369555" cy="3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9"/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 rot="-487117">
            <a:off x="4988572" y="1247720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9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 rot="-487117">
            <a:off x="6315305" y="634794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9"/>
          <p:cNvPicPr preferRelativeResize="0"/>
          <p:nvPr/>
        </p:nvPicPr>
        <p:blipFill rotWithShape="1">
          <a:blip r:embed="rId6">
            <a:alphaModFix amt="75000"/>
          </a:blip>
          <a:srcRect/>
          <a:stretch/>
        </p:blipFill>
        <p:spPr>
          <a:xfrm rot="-487125">
            <a:off x="6004275" y="2649194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9"/>
          <p:cNvSpPr txBox="1">
            <a:spLocks noGrp="1"/>
          </p:cNvSpPr>
          <p:nvPr>
            <p:ph type="ctrTitle"/>
          </p:nvPr>
        </p:nvSpPr>
        <p:spPr>
          <a:xfrm>
            <a:off x="428596" y="928676"/>
            <a:ext cx="5930602" cy="2578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b="0" dirty="0">
                <a:solidFill>
                  <a:schemeClr val="dk2"/>
                </a:solidFill>
              </a:rPr>
              <a:t>Završavanje terapije</a:t>
            </a:r>
            <a:br>
              <a:rPr lang="hr-HR" b="0" dirty="0">
                <a:solidFill>
                  <a:schemeClr val="dk2"/>
                </a:solidFill>
              </a:rPr>
            </a:br>
            <a:r>
              <a:rPr lang="hr-HR" dirty="0">
                <a:solidFill>
                  <a:schemeClr val="lt2"/>
                </a:solidFill>
              </a:rPr>
              <a:t>i prevencija povrata simptoma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87" name="Google Shape;587;p59"/>
          <p:cNvSpPr txBox="1">
            <a:spLocks noGrp="1"/>
          </p:cNvSpPr>
          <p:nvPr>
            <p:ph type="subTitle" idx="1"/>
          </p:nvPr>
        </p:nvSpPr>
        <p:spPr>
          <a:xfrm>
            <a:off x="428596" y="4041441"/>
            <a:ext cx="46512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/>
              <a:t>Praktikum II, 16. radionica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/>
              <a:t>Rijeka, 16. ožujka 2024.</a:t>
            </a:r>
            <a:endParaRPr sz="1400" dirty="0"/>
          </a:p>
        </p:txBody>
      </p:sp>
      <p:sp>
        <p:nvSpPr>
          <p:cNvPr id="23" name="Google Shape;587;p59"/>
          <p:cNvSpPr txBox="1">
            <a:spLocks/>
          </p:cNvSpPr>
          <p:nvPr/>
        </p:nvSpPr>
        <p:spPr>
          <a:xfrm>
            <a:off x="428596" y="3656347"/>
            <a:ext cx="1857388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None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Josipa </a:t>
            </a:r>
            <a:r>
              <a:rPr kumimoji="0" lang="hr-HR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Srzentić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714348" y="3571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u tijeku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714348" y="1714494"/>
            <a:ext cx="7704000" cy="2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traži od K da zamisli što će mu prolaziti glavom ako se počne osjećati gore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600" dirty="0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“Ne bih se trebao ovako osjećati.”; “Ovo znači da mi nije bolje.”; “Bespomoćan sam.”; “Nikad mi neće biti bolje.”…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pomaže K odgovoriti na te misli i predodžbe i napisati karticu za suočavanje; demonstracija grafičkog prikaza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600" dirty="0" err="1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Npr</a:t>
            </a:r>
            <a:r>
              <a:rPr lang="hr-HR" sz="1600" dirty="0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. podsjetiti se da su pogoršanja normalna, napraviti ono što je ranije pomagalo (evaluacija negativnih misli i odgovaranje na njih, koncentrirati se na nešto drugo…)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1429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Priprema za moguća pogoršanja</a:t>
            </a:r>
            <a:r>
              <a:rPr kumimoji="0" lang="hr-HR" sz="240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 tijekom terapije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000100" y="285734"/>
            <a:ext cx="6429420" cy="714380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>
          <a:extLst>
            <a:ext uri="{FF2B5EF4-FFF2-40B4-BE49-F238E27FC236}">
              <a16:creationId xmlns:a16="http://schemas.microsoft.com/office/drawing/2014/main" id="{D4B070A8-78FA-0106-D219-38EA4510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>
            <a:extLst>
              <a:ext uri="{FF2B5EF4-FFF2-40B4-BE49-F238E27FC236}">
                <a16:creationId xmlns:a16="http://schemas.microsoft.com/office/drawing/2014/main" id="{07AA14DC-C802-089C-47E4-198BCFAE30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48" y="3571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u tijeku terapije</a:t>
            </a:r>
            <a:endParaRPr/>
          </a:p>
        </p:txBody>
      </p:sp>
      <p:sp>
        <p:nvSpPr>
          <p:cNvPr id="596" name="Google Shape;596;p60">
            <a:extLst>
              <a:ext uri="{FF2B5EF4-FFF2-40B4-BE49-F238E27FC236}">
                <a16:creationId xmlns:a16="http://schemas.microsoft.com/office/drawing/2014/main" id="{E77BF78C-2111-679C-D9D6-D0A5BBDC3C72}"/>
              </a:ext>
            </a:extLst>
          </p:cNvPr>
          <p:cNvSpPr txBox="1"/>
          <p:nvPr/>
        </p:nvSpPr>
        <p:spPr>
          <a:xfrm>
            <a:off x="714348" y="1714494"/>
            <a:ext cx="7704000" cy="2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traži od K da zamisli što će mu prolaziti glavom ako se počne osjećati gore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600" dirty="0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“Ne bih se trebao ovako osjećati.”; “Ovo znači da mi nije bolje.”; “Bespomoćan sam.”; “Nikad mi neće biti bolje.”…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pomaže K odgovoriti na te misli i predodžbe i napisati karticu za suočavanje; demonstracija grafičkog prikaza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600" dirty="0" err="1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Npr</a:t>
            </a:r>
            <a:r>
              <a:rPr lang="hr-HR" sz="1600" dirty="0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. podsjetiti se da su pogoršanja normalna, napraviti ono što je ranije pomagalo (evaluacija negativnih misli i odgovaranje na njih, koncentrirati se na nešto drugo…)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>
            <a:extLst>
              <a:ext uri="{FF2B5EF4-FFF2-40B4-BE49-F238E27FC236}">
                <a16:creationId xmlns:a16="http://schemas.microsoft.com/office/drawing/2014/main" id="{B9C12069-0471-8252-B30F-47C40FFE0D50}"/>
              </a:ext>
            </a:extLst>
          </p:cNvPr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  <a:extLst>
              <a:ext uri="{FF2B5EF4-FFF2-40B4-BE49-F238E27FC236}">
                <a16:creationId xmlns:a16="http://schemas.microsoft.com/office/drawing/2014/main" id="{82063BDF-3046-8BCA-0C1C-4C7BFD459857}"/>
              </a:ext>
            </a:extLst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>
            <a:extLst>
              <a:ext uri="{FF2B5EF4-FFF2-40B4-BE49-F238E27FC236}">
                <a16:creationId xmlns:a16="http://schemas.microsoft.com/office/drawing/2014/main" id="{52ADF0C4-8A69-C300-1A5D-FF05532394C7}"/>
              </a:ext>
            </a:extLst>
          </p:cNvPr>
          <p:cNvSpPr txBox="1">
            <a:spLocks/>
          </p:cNvSpPr>
          <p:nvPr/>
        </p:nvSpPr>
        <p:spPr>
          <a:xfrm>
            <a:off x="357158" y="11429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Priprema za moguća pogoršanja</a:t>
            </a:r>
            <a:r>
              <a:rPr kumimoji="0" lang="hr-HR" sz="240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 tijekom terapije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899929A6-C807-B7E4-952F-3A0ADC82F04B}"/>
              </a:ext>
            </a:extLst>
          </p:cNvPr>
          <p:cNvSpPr/>
          <p:nvPr/>
        </p:nvSpPr>
        <p:spPr>
          <a:xfrm>
            <a:off x="1000100" y="285734"/>
            <a:ext cx="6429420" cy="714380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A2F9CB-15F6-3E11-F8DA-36FE8547E46D}"/>
              </a:ext>
            </a:extLst>
          </p:cNvPr>
          <p:cNvSpPr/>
          <p:nvPr/>
        </p:nvSpPr>
        <p:spPr>
          <a:xfrm>
            <a:off x="179512" y="123478"/>
            <a:ext cx="8784976" cy="4896544"/>
          </a:xfrm>
          <a:prstGeom prst="rect">
            <a:avLst/>
          </a:prstGeom>
          <a:solidFill>
            <a:srgbClr val="F5F0EC">
              <a:alpha val="9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E1E3E05-0F1E-640D-8B29-88B12E48F4A0}"/>
              </a:ext>
            </a:extLst>
          </p:cNvPr>
          <p:cNvSpPr/>
          <p:nvPr/>
        </p:nvSpPr>
        <p:spPr>
          <a:xfrm>
            <a:off x="1331640" y="44837"/>
            <a:ext cx="3528392" cy="644138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T: Pokušajte zamisliti da ste imali loš tjedan. Ništa vam ne ide od ruke. Sve ponovno izgleda crno. Možete li to zamisliti? Što vam prolazi kroz glavu?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34C7742-8874-BDA9-EF0A-4D5D6EF556CA}"/>
              </a:ext>
            </a:extLst>
          </p:cNvPr>
          <p:cNvSpPr/>
          <p:nvPr/>
        </p:nvSpPr>
        <p:spPr>
          <a:xfrm>
            <a:off x="3893244" y="630206"/>
            <a:ext cx="3528392" cy="307306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K: Nije pošteno. Tako mi je dobro išlo. Ovako ne ide.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E0DCBE0-B954-C331-6552-53D3CAF900D0}"/>
              </a:ext>
            </a:extLst>
          </p:cNvPr>
          <p:cNvSpPr/>
          <p:nvPr/>
        </p:nvSpPr>
        <p:spPr>
          <a:xfrm>
            <a:off x="1345425" y="923818"/>
            <a:ext cx="3528392" cy="591299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T: Kako možete odgovoriti na te misli? Možete nastaviti s depresivnim mislima. U tom slučaju, što mislite da će se dogoditi s vašim raspoloženjem?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8BCA3A8-4670-34ED-83F6-062349561B38}"/>
              </a:ext>
            </a:extLst>
          </p:cNvPr>
          <p:cNvSpPr/>
          <p:nvPr/>
        </p:nvSpPr>
        <p:spPr>
          <a:xfrm>
            <a:off x="3880665" y="1478153"/>
            <a:ext cx="3528392" cy="307306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K: Vjerojatno ću se osjećati lošije.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09CE8FD-7132-2396-C94B-6AEC89814C71}"/>
              </a:ext>
            </a:extLst>
          </p:cNvPr>
          <p:cNvSpPr/>
          <p:nvPr/>
        </p:nvSpPr>
        <p:spPr>
          <a:xfrm>
            <a:off x="1345425" y="1862337"/>
            <a:ext cx="3528392" cy="591299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T: Ili možete sebe podsjetiti da je to samo pogoršanje koje je normalno i privremeno. Kako biste se onda osjećali?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580E28A-A861-5F3B-C540-4F1049BE0911}"/>
              </a:ext>
            </a:extLst>
          </p:cNvPr>
          <p:cNvSpPr/>
          <p:nvPr/>
        </p:nvSpPr>
        <p:spPr>
          <a:xfrm>
            <a:off x="3880665" y="2300031"/>
            <a:ext cx="3528392" cy="307306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K: Vjerojatno bolje ili barem ne lošije.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6B904E1-DC44-BDA5-0F93-4DEBE7734494}"/>
              </a:ext>
            </a:extLst>
          </p:cNvPr>
          <p:cNvSpPr/>
          <p:nvPr/>
        </p:nvSpPr>
        <p:spPr>
          <a:xfrm>
            <a:off x="1331640" y="2684332"/>
            <a:ext cx="3528392" cy="591299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T: Podsjetivši sebe da su pogoršanja normalna, koje ste stvari u proteklih nekoliko tjedana naučili, a sada bi vam pomogle?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87BABA6-0D7B-58D0-1FB9-B4A9CE75E52A}"/>
              </a:ext>
            </a:extLst>
          </p:cNvPr>
          <p:cNvSpPr/>
          <p:nvPr/>
        </p:nvSpPr>
        <p:spPr>
          <a:xfrm>
            <a:off x="3893244" y="3177493"/>
            <a:ext cx="3528392" cy="438899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K: Mogla bih ispuniti zapis disfunkcionalnih misli ili se koncentrirati na ono što moram napraviti. 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9800F896-20C1-FA73-C1D7-490BAF093E7C}"/>
              </a:ext>
            </a:extLst>
          </p:cNvPr>
          <p:cNvSpPr/>
          <p:nvPr/>
        </p:nvSpPr>
        <p:spPr>
          <a:xfrm>
            <a:off x="1331640" y="3608951"/>
            <a:ext cx="3528392" cy="440412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T: Ima li razloga očekivati da vam vještine koje su prije pomagale neće sada pomoći?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60CC767-0EEA-0201-BC9E-666C46944943}"/>
              </a:ext>
            </a:extLst>
          </p:cNvPr>
          <p:cNvSpPr/>
          <p:nvPr/>
        </p:nvSpPr>
        <p:spPr>
          <a:xfrm>
            <a:off x="3880665" y="3987349"/>
            <a:ext cx="3528392" cy="235137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K: Ne.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5997D91-2C93-1A6B-7FD4-BD2468BFD662}"/>
              </a:ext>
            </a:extLst>
          </p:cNvPr>
          <p:cNvSpPr/>
          <p:nvPr/>
        </p:nvSpPr>
        <p:spPr>
          <a:xfrm>
            <a:off x="1331640" y="4365206"/>
            <a:ext cx="6097880" cy="516334"/>
          </a:xfrm>
          <a:prstGeom prst="wedgeRectCallout">
            <a:avLst>
              <a:gd name="adj1" fmla="val -21024"/>
              <a:gd name="adj2" fmla="val 83376"/>
            </a:avLst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100" dirty="0">
                <a:latin typeface="Cambay" panose="020B0604020202020204" charset="-18"/>
                <a:cs typeface="Cambay" panose="020B0604020202020204" charset="-18"/>
              </a:rPr>
              <a:t>T: Dakle, možete evaluirati svoje negativne misli, odgovoriti na njih i pokušati se koncentrirati na nešto drugo. Mislite li kako bi bilo dobro zapisati ovo o čemu smo razgovarali tako da imate plan u slučaju pojave pogoršanja?</a:t>
            </a:r>
            <a:endParaRPr lang="en-US" sz="1100" dirty="0">
              <a:latin typeface="Cambay" panose="020B0604020202020204" charset="-18"/>
              <a:cs typeface="Cambay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2539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1071538" y="357172"/>
            <a:ext cx="7358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neposredno pred završetak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714348" y="1571618"/>
            <a:ext cx="7704000" cy="26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Većina klijenata spremno pristaje; dok kod nekih to stvara anksioznost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Verbalno i pismeno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izlistavanje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PREDNOSTI (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sokratovski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dijalog) i NEDOSTATAKA (preoblikovanje)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i K razgovaraju o konkretnim situacijama – što K može napraviti?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Prorjeđivanje seansi = eksperiment</a:t>
            </a:r>
            <a:endParaRPr lang="hr-HR" sz="1600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DM Serif Text" charset="0"/>
              </a:rPr>
              <a:t>3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1429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Prorjeđivanje seansi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B4F80-0064-8FB7-6361-88B29EA98DD3}"/>
              </a:ext>
            </a:extLst>
          </p:cNvPr>
          <p:cNvSpPr txBox="1"/>
          <p:nvPr/>
        </p:nvSpPr>
        <p:spPr>
          <a:xfrm>
            <a:off x="107504" y="909756"/>
            <a:ext cx="7272808" cy="3323987"/>
          </a:xfrm>
          <a:prstGeom prst="rect">
            <a:avLst/>
          </a:prstGeom>
          <a:solidFill>
            <a:srgbClr val="F5F0EC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Na prošlom susretu smo razgovarali o prorjeđivanju naših terapijskih seansi. Jeste li razmišljali o tome da prijeđemo na susrete svaki drugi tjedan?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Da. Činilo me vrlo anksioznom. 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Što vam je prolazilo kroz glavu?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Što ako se dogodi nešto s čim se ne mogu nositi? Što ako se budem osjećala depresivnije -  s tim se ne bih mogla nositi.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Jeste li si odgovorili na te misli?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Da, pročitala sam terapijske bilješke. I ne mora to biti apsolutan kraj terapije. Rekli ste da mogu nazvati i ranije ako trebam. 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Tako je. Jeste li zamislili specifičnu situaciju koja bi vam bila posebno teška?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Ne, ne baš. 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Možda bi vam pomoglo kada biste zamislili baš određenu situaciju. 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Ok. 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*K zamišlja da se svađa s najboljom prijateljicom. Prepoznaje i odgovara na automatske misli te radi specifičan plan što bi učinila dalje. </a:t>
            </a:r>
          </a:p>
        </p:txBody>
      </p:sp>
    </p:spTree>
    <p:extLst>
      <p:ext uri="{BB962C8B-B14F-4D97-AF65-F5344CB8AC3E}">
        <p14:creationId xmlns:p14="http://schemas.microsoft.com/office/powerpoint/2010/main" val="128946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8539-43F4-FC96-81BC-B2F1C4196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9AD3A-6C04-8E0D-419E-1F3EA297CB85}"/>
              </a:ext>
            </a:extLst>
          </p:cNvPr>
          <p:cNvSpPr txBox="1"/>
          <p:nvPr/>
        </p:nvSpPr>
        <p:spPr>
          <a:xfrm>
            <a:off x="0" y="371147"/>
            <a:ext cx="9144000" cy="4401205"/>
          </a:xfrm>
          <a:prstGeom prst="rect">
            <a:avLst/>
          </a:prstGeom>
          <a:solidFill>
            <a:srgbClr val="F5F0EC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Možemo li sada razgovarati o drugoj automatskoj misli koju ste imali u vezi s prorjeđivanjem seansi -  da ćete se osjećati depresivnije i da nećete to moći podnijeti.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Možda to nije baš skroz istina. Mogla bih podnijeti da se ponovno osjećam loše, ali ne bi mi se svidjelo.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Ok. Ako zamislimo da ste se počeli osjećati depresivnije, a još je tjedan i pol do naše seanse, što možete učiniti?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Pa mogla bih učiniti ono što sam radila kada ste bili na GO – pročitati terapijske bilješke, biti aktivna… Negdje imam i zapisano što bih mogla učiniti.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Bi li bilo korisno da ovaj tjedan pronađete taj popis?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Da.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Možda bi bilo dobro da za akcijski plan pronađete taj popis i da napravite zapis disfunkcionalnih misli za ove dvije misli koje su vam se javile: „Nešto će se dogoditi s čime se neću znati nositi.” i „Neću moći podnijeti ako postanem depresivnija.”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Ok.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Još neke misli o prorjeđivanju naših seansi?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Samo će mi nedostajati što vas nemam za razgovor svaki tjedan.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I meni će to nedostajati. Postoji li netko s kim biste mogli razgovarati, makar malo?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Pa, mogla bi nazvati prijateljicu. Ili brata.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To zvuči dobro. Biste li zapisali i te ideje?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K: Može.</a:t>
            </a:r>
          </a:p>
          <a:p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T: Za kraj, sjećate se kako smo rekli da ćemo samo </a:t>
            </a:r>
            <a:r>
              <a:rPr lang="hr-HR" i="1" dirty="0">
                <a:latin typeface="Cambay" panose="020B0604020202020204" charset="-18"/>
                <a:cs typeface="Cambay" panose="020B0604020202020204" charset="-18"/>
              </a:rPr>
              <a:t>eksperimentirati </a:t>
            </a:r>
            <a:r>
              <a:rPr lang="hr-HR" dirty="0">
                <a:latin typeface="Cambay" panose="020B0604020202020204" charset="-18"/>
                <a:cs typeface="Cambay" panose="020B0604020202020204" charset="-18"/>
              </a:rPr>
              <a:t>sa seansama svaki drugi tjedan. Ako ne funkcionira kako treba, želim da me nazovete i da zajedno dogovorimo bi li bilo korisno da dođete i ranije. </a:t>
            </a:r>
            <a:endParaRPr lang="en-US" dirty="0">
              <a:latin typeface="Cambay" panose="020B0604020202020204" charset="-18"/>
              <a:cs typeface="Cambay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3988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0"/>
          <p:cNvSpPr txBox="1"/>
          <p:nvPr/>
        </p:nvSpPr>
        <p:spPr>
          <a:xfrm>
            <a:off x="714348" y="1000114"/>
            <a:ext cx="7704000" cy="26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/>
        </p:nvGraphicFramePr>
        <p:xfrm>
          <a:off x="428596" y="214296"/>
          <a:ext cx="8286808" cy="4683816"/>
        </p:xfrm>
        <a:graphic>
          <a:graphicData uri="http://schemas.openxmlformats.org/drawingml/2006/table">
            <a:tbl>
              <a:tblPr firstRow="1" bandRow="1">
                <a:tableStyleId>{E9AF9A83-74DA-444A-9866-3ED482057CC4}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94">
                <a:tc gridSpan="2">
                  <a:txBody>
                    <a:bodyPr/>
                    <a:lstStyle/>
                    <a:p>
                      <a:r>
                        <a:rPr lang="hr-HR" sz="1200" dirty="0">
                          <a:latin typeface="DM Serif Text" charset="0"/>
                        </a:rPr>
                        <a:t>Prednosti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94">
                <a:tc gridSpan="2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Imat ću više mogućnosti uvježbavanja naučenih vještina.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94">
                <a:tc gridSpan="2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Manje ću ovisiti o svom terapeutu.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94">
                <a:tc gridSpan="2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Mogu primijeniti znanje s terapije i na druge stvari.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94">
                <a:tc gridSpan="2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Imat ću više vremena za druge stvari.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Nedostaci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Preoblikovani nedostaci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Može mi ponovo</a:t>
                      </a:r>
                      <a:r>
                        <a:rPr lang="hr-HR" sz="1200" baseline="0" dirty="0">
                          <a:latin typeface="DM Serif Text" charset="0"/>
                        </a:rPr>
                        <a:t> biti loše.</a:t>
                      </a:r>
                      <a:endParaRPr lang="hr-HR" sz="1200" dirty="0">
                        <a:latin typeface="DM Serif Text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Ako mi i bude loše, bolje da se to dogodi</a:t>
                      </a:r>
                      <a:r>
                        <a:rPr lang="hr-HR" sz="1200" baseline="0" dirty="0">
                          <a:latin typeface="DM Serif Text" charset="0"/>
                        </a:rPr>
                        <a:t> dok sam još na terapiji tako da mogu naučiti kako se s time nositi.</a:t>
                      </a:r>
                      <a:endParaRPr lang="hr-HR" sz="1200" dirty="0">
                        <a:latin typeface="DM Serif Text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5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Možda neću biti u stanju sama riješiti</a:t>
                      </a:r>
                      <a:r>
                        <a:rPr lang="hr-HR" sz="1200" baseline="0" dirty="0">
                          <a:latin typeface="DM Serif Text" charset="0"/>
                        </a:rPr>
                        <a:t> svoje probleme.</a:t>
                      </a:r>
                      <a:endParaRPr lang="hr-HR" sz="1200" dirty="0">
                        <a:latin typeface="DM Serif Text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Prorjeđivanje seansi daje mi mogućnost testiranja svoje ideje da</a:t>
                      </a:r>
                      <a:r>
                        <a:rPr lang="hr-HR" sz="1200" baseline="0" dirty="0">
                          <a:latin typeface="DM Serif Text" charset="0"/>
                        </a:rPr>
                        <a:t> trebam svog terapeuta.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baseline="0" dirty="0">
                          <a:latin typeface="DM Serif Text" charset="0"/>
                        </a:rPr>
                        <a:t>Dugoročno gledano za mene je bolje naučiti kako samostalno rješavati svoje probleme jer na terapiji neću biti zauvijek. </a:t>
                      </a:r>
                      <a:endParaRPr lang="hr-HR" sz="1200" dirty="0">
                        <a:latin typeface="DM Serif Text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Nedostajat</a:t>
                      </a:r>
                      <a:r>
                        <a:rPr lang="hr-HR" sz="1200" baseline="0" dirty="0">
                          <a:latin typeface="DM Serif Text" charset="0"/>
                        </a:rPr>
                        <a:t> će mi (terapeut). </a:t>
                      </a:r>
                      <a:endParaRPr lang="hr-HR" sz="1200" dirty="0">
                        <a:latin typeface="DM Serif Text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>
                          <a:latin typeface="DM Serif Text" charset="0"/>
                        </a:rPr>
                        <a:t>To je vjerojatno točno, ali ću to moći prevladati,</a:t>
                      </a:r>
                      <a:r>
                        <a:rPr lang="hr-HR" sz="1200" baseline="0" dirty="0">
                          <a:latin typeface="DM Serif Text" charset="0"/>
                        </a:rPr>
                        <a:t> ohrabrit će me na stvaranje novih prijateljstava. </a:t>
                      </a:r>
                      <a:endParaRPr lang="hr-HR" sz="1200" dirty="0">
                        <a:latin typeface="DM Serif Text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1071538" y="357172"/>
            <a:ext cx="7358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neposredno pred završetak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500034" y="1142990"/>
            <a:ext cx="7704000" cy="26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Na svakoj sljedećoj seansi T i K dogovaraju hoće li dalje nastaviti prorjeđivati seanse ili se vratiti na učestalije susrete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Prije završetka – otkriti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klijentove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AM o tome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600" dirty="0">
                <a:solidFill>
                  <a:schemeClr val="tx2">
                    <a:lumMod val="75000"/>
                  </a:schemeClr>
                </a:solidFill>
                <a:latin typeface="Cambay"/>
                <a:ea typeface="Cambay"/>
                <a:cs typeface="Cambay"/>
                <a:sym typeface="Cambay"/>
              </a:rPr>
              <a:t>- </a:t>
            </a:r>
            <a:r>
              <a:rPr lang="hr-HR" sz="1600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odgovaranje na distorzije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 T izražava svoje osjećaje (žaljenje zbog završetka, ponos zbog postignuća)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 odgovaranje na druge AM; prednosti/nedostaci</a:t>
            </a:r>
            <a:endParaRPr lang="hr-HR" sz="1600" dirty="0">
              <a:solidFill>
                <a:schemeClr val="tx2">
                  <a:lumMod val="75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DM Serif Text" charset="0"/>
              </a:rPr>
              <a:t>3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1429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Odgovaranje na zabrinutost</a:t>
            </a:r>
            <a:r>
              <a:rPr kumimoji="0" lang="hr-HR" sz="240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 glede završetka terapije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000100" y="71420"/>
            <a:ext cx="6643734" cy="1143008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Google Shape;592;p60"/>
          <p:cNvSpPr txBox="1">
            <a:spLocks/>
          </p:cNvSpPr>
          <p:nvPr/>
        </p:nvSpPr>
        <p:spPr>
          <a:xfrm>
            <a:off x="428596" y="328613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Pregled naučenog u tijeku terapije</a:t>
            </a:r>
          </a:p>
        </p:txBody>
      </p:sp>
      <p:sp>
        <p:nvSpPr>
          <p:cNvPr id="12" name="Google Shape;596;p60"/>
          <p:cNvSpPr txBox="1"/>
          <p:nvPr/>
        </p:nvSpPr>
        <p:spPr>
          <a:xfrm>
            <a:off x="571472" y="3286130"/>
            <a:ext cx="7704000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Čitanje i podsjećanje terapijskih zabilješki (DZ – pregled važnog i prorada s T)</a:t>
            </a:r>
            <a:endParaRPr lang="hr-HR" sz="1600" dirty="0">
              <a:solidFill>
                <a:schemeClr val="tx2">
                  <a:lumMod val="75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1071538" y="357172"/>
            <a:ext cx="7358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neposredno pred završetak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500034" y="1571618"/>
            <a:ext cx="7704000" cy="26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Može započeti već u razdoblju prorjeđivanja seansi (konzultacije s terapeutom – mogući problemi: nedovoljno vremena, nesporazum oko toga što treba napraviti, ometajuće misli)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ističe prednosti: nastavak terapije u svojoj režiji i besplatno, održavanje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novonaučenih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vještina, rješavanje teškoća prije nego postanu veliki problemi, smanjenje mogućnosti povrata simptoma, korištenje vještina u svrhu obogaćivanja svog života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i K izrađuju plan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samoterapije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(prema potrebama pacijenta)</a:t>
            </a:r>
            <a:endParaRPr lang="hr-HR" sz="1600" dirty="0">
              <a:solidFill>
                <a:schemeClr val="tx2">
                  <a:lumMod val="75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DM Serif Text" charset="0"/>
              </a:rPr>
              <a:t>3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28586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Samoterapijska</a:t>
            </a: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 seansa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000100" y="71420"/>
            <a:ext cx="6643734" cy="1143008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46292C-E01A-A695-D319-EA9038109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13310"/>
              </p:ext>
            </p:extLst>
          </p:nvPr>
        </p:nvGraphicFramePr>
        <p:xfrm>
          <a:off x="1524000" y="646698"/>
          <a:ext cx="6096000" cy="4114800"/>
        </p:xfrm>
        <a:graphic>
          <a:graphicData uri="http://schemas.openxmlformats.org/drawingml/2006/table">
            <a:tbl>
              <a:tblPr firstRow="1" bandRow="1">
                <a:tableStyleId>{E9AF9A83-74DA-444A-9866-3ED482057CC4}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058556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DM Serif Text" pitchFamily="2" charset="0"/>
                          <a:cs typeface="Cambay" panose="020B0604020202020204" charset="-18"/>
                        </a:rPr>
                        <a:t>DNEVNI RED </a:t>
                      </a:r>
                      <a:r>
                        <a:rPr lang="hr-HR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DM Serif Text" pitchFamily="2" charset="0"/>
                          <a:cs typeface="Cambay" panose="020B0604020202020204" charset="-18"/>
                        </a:rPr>
                        <a:t>– </a:t>
                      </a: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O kojim važnim temama trebam razmišljati?</a:t>
                      </a:r>
                      <a:endParaRPr lang="en-US" dirty="0">
                        <a:latin typeface="DM Serif Text" pitchFamily="2" charset="0"/>
                        <a:cs typeface="Cambay" panose="020B0604020202020204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2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DM Serif Text" pitchFamily="2" charset="0"/>
                          <a:cs typeface="Cambay" panose="020B0604020202020204" charset="-18"/>
                        </a:rPr>
                        <a:t>PREGLED PROTEKLOG TJEDNA </a:t>
                      </a:r>
                      <a:r>
                        <a:rPr lang="hr-HR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DM Serif Text" pitchFamily="2" charset="0"/>
                          <a:cs typeface="Cambay" panose="020B0604020202020204" charset="-18"/>
                        </a:rPr>
                        <a:t>– </a:t>
                      </a: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Koje pozitivne stvari su se dogodile prošli tjedan? Što su ta iskustva značila za mene/o meni? Za što zaslužujem pohvalu?</a:t>
                      </a:r>
                      <a:b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</a:br>
                      <a:endParaRPr lang="hr-HR" dirty="0">
                        <a:latin typeface="DM Serif Text" pitchFamily="2" charset="0"/>
                        <a:cs typeface="Cambay" panose="020B0604020202020204" charset="-18"/>
                      </a:endParaRP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Koji su se problemi javili? Ako nisu riješeni, što trebam napraviti?</a:t>
                      </a:r>
                      <a:b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</a:br>
                      <a:endParaRPr lang="hr-HR" dirty="0">
                        <a:latin typeface="DM Serif Text" pitchFamily="2" charset="0"/>
                        <a:cs typeface="Cambay" panose="020B0604020202020204" charset="-18"/>
                      </a:endParaRP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Jesam li napravio/la DZ? Ako nisam, što me u tome omelo? </a:t>
                      </a:r>
                      <a:endParaRPr lang="en-US" dirty="0">
                        <a:latin typeface="DM Serif Text" pitchFamily="2" charset="0"/>
                        <a:cs typeface="Cambay" panose="020B0604020202020204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8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DM Serif Text" pitchFamily="2" charset="0"/>
                          <a:cs typeface="Cambay" panose="020B0604020202020204" charset="-18"/>
                        </a:rPr>
                        <a:t>PLAN ZA UBUDUĆE </a:t>
                      </a:r>
                      <a:r>
                        <a:rPr lang="hr-HR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DM Serif Text" pitchFamily="2" charset="0"/>
                          <a:cs typeface="Cambay" panose="020B0604020202020204" charset="-18"/>
                        </a:rPr>
                        <a:t>– </a:t>
                      </a: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Kako se želim osjećati idući tjedan u ovo vrijeme? Što trebam napraviti da bi to postigao/la?</a:t>
                      </a:r>
                      <a:b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</a:br>
                      <a:endParaRPr lang="hr-HR" dirty="0">
                        <a:latin typeface="DM Serif Text" pitchFamily="2" charset="0"/>
                        <a:cs typeface="Cambay" panose="020B0604020202020204" charset="-18"/>
                      </a:endParaRP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Koje ciljeve imam za ovaj tjedan? Što trebam poduzeti?</a:t>
                      </a:r>
                      <a:b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</a:br>
                      <a:endParaRPr lang="hr-HR" dirty="0">
                        <a:latin typeface="DM Serif Text" pitchFamily="2" charset="0"/>
                        <a:cs typeface="Cambay" panose="020B0604020202020204" charset="-18"/>
                      </a:endParaRPr>
                    </a:p>
                    <a:p>
                      <a:r>
                        <a:rPr lang="hr-HR" dirty="0">
                          <a:latin typeface="DM Serif Text" pitchFamily="2" charset="0"/>
                          <a:cs typeface="Cambay" panose="020B0604020202020204" charset="-18"/>
                        </a:rPr>
                        <a:t>Što bi me moglo omesti? Trebam li planirati aktivnosti, pročitati terapijske zabilješke, raditi vježbe opuštanja/</a:t>
                      </a:r>
                      <a:r>
                        <a:rPr lang="hr-HR" i="1" dirty="0" err="1">
                          <a:latin typeface="DM Serif Text" pitchFamily="2" charset="0"/>
                          <a:cs typeface="Cambay" panose="020B0604020202020204" charset="-18"/>
                        </a:rPr>
                        <a:t>mindfulness</a:t>
                      </a:r>
                      <a:r>
                        <a:rPr lang="hr-HR" i="0" dirty="0">
                          <a:latin typeface="DM Serif Text" pitchFamily="2" charset="0"/>
                          <a:cs typeface="Cambay" panose="020B0604020202020204" charset="-18"/>
                        </a:rPr>
                        <a:t>; bilježiti pozitivna iskustva…?</a:t>
                      </a:r>
                      <a:endParaRPr lang="hr-HR" dirty="0">
                        <a:latin typeface="DM Serif Text" pitchFamily="2" charset="0"/>
                        <a:cs typeface="Cambay" panose="020B0604020202020204" charset="-1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2163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81C152-652E-80E2-B4A8-886E360E1745}"/>
              </a:ext>
            </a:extLst>
          </p:cNvPr>
          <p:cNvSpPr/>
          <p:nvPr/>
        </p:nvSpPr>
        <p:spPr>
          <a:xfrm>
            <a:off x="1712138" y="123478"/>
            <a:ext cx="5508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ay" panose="020B0604020202020204" charset="-18"/>
                <a:cs typeface="Cambay" panose="020B0604020202020204" charset="-18"/>
              </a:rPr>
              <a:t>Vodič za </a:t>
            </a:r>
            <a:r>
              <a:rPr lang="hr-HR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ay" panose="020B0604020202020204" charset="-18"/>
                <a:cs typeface="Cambay" panose="020B0604020202020204" charset="-18"/>
              </a:rPr>
              <a:t>samoterapijsku</a:t>
            </a:r>
            <a:r>
              <a:rPr lang="hr-H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ay" panose="020B0604020202020204" charset="-18"/>
                <a:cs typeface="Cambay" panose="020B0604020202020204" charset="-18"/>
              </a:rPr>
              <a:t> seansu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ay" panose="020B0604020202020204" charset="-18"/>
              <a:cs typeface="Cambay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329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1071538" y="357172"/>
            <a:ext cx="7358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neposredno pred završetak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500034" y="1714494"/>
            <a:ext cx="7704000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Započinje u ranim fazama terapije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Na kraju – izrada KARTICE ZA SUOČAVANJE (na seansi ili za DZ)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tx2">
                  <a:lumMod val="75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latin typeface="DM Serif Text" charset="0"/>
              </a:rPr>
              <a:t>3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000100" y="71420"/>
            <a:ext cx="6643734" cy="1143008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785786" y="2500312"/>
            <a:ext cx="7500990" cy="255389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ambay" charset="-18"/>
                <a:cs typeface="Cambay" charset="-18"/>
              </a:rPr>
              <a:t>Rani znakovi</a:t>
            </a:r>
            <a:r>
              <a:rPr lang="hr-HR" sz="1200" dirty="0">
                <a:latin typeface="DM Serif Text" charset="0"/>
              </a:rPr>
              <a:t>: loše raspoloženje, anksioznost, ruminacija, previše vremena u kući/na kauču, izbjegavanje druženja, neuredan stan, problemi sa spavanjem…</a:t>
            </a:r>
          </a:p>
          <a:p>
            <a:endParaRPr lang="hr-HR" sz="1200" dirty="0">
              <a:latin typeface="DM Serif Text" charset="0"/>
            </a:endParaRPr>
          </a:p>
          <a:p>
            <a:r>
              <a:rPr lang="hr-HR" sz="1200" dirty="0">
                <a:latin typeface="Cambay" charset="-18"/>
                <a:cs typeface="Cambay" charset="-18"/>
              </a:rPr>
              <a:t>Čega se mogu prisjetiti</a:t>
            </a:r>
            <a:r>
              <a:rPr lang="hr-HR" sz="1200" dirty="0">
                <a:latin typeface="DM Serif Text" charset="0"/>
              </a:rPr>
              <a:t>: Imam izbor. Mogu </a:t>
            </a:r>
            <a:r>
              <a:rPr lang="hr-HR" sz="1200" dirty="0" err="1">
                <a:latin typeface="DM Serif Text" charset="0"/>
              </a:rPr>
              <a:t>katastrofizirati</a:t>
            </a:r>
            <a:r>
              <a:rPr lang="hr-HR" sz="1200" dirty="0">
                <a:latin typeface="DM Serif Text" charset="0"/>
              </a:rPr>
              <a:t> glede pogoršanja, uzrujati se, misliti kako je sve beznadno i vjerojatno se osjećati loše. Ili, mogu pregledati svoje terapijske bilješke, prisjetiti se kako su pogoršanja normalni dio opravka i vidjeti što mogu naučiti iz ovog pogoršanja. Radeći te stvari, vjerojatno ću se osjećati bolje i smanjiti razinu pogoršanja. </a:t>
            </a:r>
          </a:p>
          <a:p>
            <a:endParaRPr lang="hr-HR" sz="1200" dirty="0">
              <a:latin typeface="DM Serif Text" charset="0"/>
            </a:endParaRPr>
          </a:p>
          <a:p>
            <a:r>
              <a:rPr lang="hr-HR" sz="1200" dirty="0">
                <a:latin typeface="Cambay" charset="-18"/>
                <a:cs typeface="Cambay" charset="-18"/>
              </a:rPr>
              <a:t>Što mogu učiniti</a:t>
            </a:r>
            <a:r>
              <a:rPr lang="hr-HR" sz="1200" dirty="0">
                <a:latin typeface="DM Serif Text" charset="0"/>
              </a:rPr>
              <a:t>: Mogu proći </a:t>
            </a:r>
            <a:r>
              <a:rPr lang="hr-HR" sz="1200" dirty="0" err="1">
                <a:latin typeface="DM Serif Text" charset="0"/>
              </a:rPr>
              <a:t>samoterapijsku</a:t>
            </a:r>
            <a:r>
              <a:rPr lang="hr-HR" sz="1200" dirty="0">
                <a:latin typeface="DM Serif Text" charset="0"/>
              </a:rPr>
              <a:t> seansu. Postaviti nove ciljeve i raditi na AM, planirati aktivnosti, potražiti pomoć od bližnjih. Ako to nije dovoljno, mogu nazvati svog terapeuta i kratko mu priopćiti što sam napravila i s njim razgovarati o mogućnosti još jedne redovne seanse ako je u mom interesu. </a:t>
            </a: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21442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Priprema za moguća pogoršanja nakon završetka terapije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64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7123241" y="4109069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4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-487117">
            <a:off x="1527591" y="73334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64"/>
          <p:cNvSpPr txBox="1">
            <a:spLocks noGrp="1"/>
          </p:cNvSpPr>
          <p:nvPr>
            <p:ph type="subTitle" idx="1"/>
          </p:nvPr>
        </p:nvSpPr>
        <p:spPr>
          <a:xfrm>
            <a:off x="107504" y="832724"/>
            <a:ext cx="5468872" cy="1785950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CILJ – slabljenje simptoma i učenje klijenta da bude svoj vlastiti terapeut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Seanse usmjerene na prevenciju povratka simptoma smanjuju mogućnost </a:t>
            </a:r>
            <a:r>
              <a:rPr lang="hr-HR" i="1" dirty="0" err="1"/>
              <a:t>relaps</a:t>
            </a:r>
            <a:r>
              <a:rPr lang="hr-HR" i="1" dirty="0"/>
              <a:t>-</a:t>
            </a:r>
            <a:r>
              <a:rPr lang="hr-HR" dirty="0"/>
              <a:t>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Seanse – u početku obično jednom tjedno, kasnije postepeno smanjivanje (3x mjesečno, 2x mjesečno…)</a:t>
            </a:r>
            <a:endParaRPr dirty="0"/>
          </a:p>
        </p:txBody>
      </p:sp>
      <p:sp>
        <p:nvSpPr>
          <p:cNvPr id="686" name="Google Shape;686;p64"/>
          <p:cNvSpPr txBox="1">
            <a:spLocks noGrp="1"/>
          </p:cNvSpPr>
          <p:nvPr>
            <p:ph type="title"/>
          </p:nvPr>
        </p:nvSpPr>
        <p:spPr>
          <a:xfrm>
            <a:off x="857224" y="285734"/>
            <a:ext cx="4429156" cy="627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Prisjetimo se…</a:t>
            </a:r>
            <a:endParaRPr sz="4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0" y="357172"/>
            <a:ext cx="7358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Dodatne seanse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714348" y="1428742"/>
            <a:ext cx="7704000" cy="26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potiče K na planiranje dodatnih seansi (obično za 3, 6 i 12 mjeseci):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Razgovor o nošenju s teškoćama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Predviđanje budućih teškoća i načina nošenja s njima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Motivacija za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samoterapijskim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seansama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Ponovna aktivacija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disfunkcionalnih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vjerovanja (kognitivna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restrukturacija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) ili strategija (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npr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. izbjegavanje)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Novi ciljevi (planiranje rada na njima)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Umiruje anksioznost vezanu za samostalno održavanje napretka  </a:t>
            </a:r>
            <a:endParaRPr lang="hr-HR" sz="1600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4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0" y="357172"/>
            <a:ext cx="73581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Dodatne seanse</a:t>
            </a:r>
            <a:endParaRPr/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4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000100" y="71420"/>
            <a:ext cx="6643734" cy="1143008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1357290" y="1000114"/>
            <a:ext cx="6429420" cy="36009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tx2">
                    <a:lumMod val="50000"/>
                  </a:schemeClr>
                </a:solidFill>
                <a:latin typeface="DM Serif Text" charset="0"/>
              </a:rPr>
              <a:t>Vodič za dodatnu seansu:</a:t>
            </a:r>
          </a:p>
          <a:p>
            <a:pPr marL="342900" indent="-342900">
              <a:buAutoNum type="alphaUcPeriod"/>
            </a:pPr>
            <a:r>
              <a:rPr lang="hr-HR" dirty="0">
                <a:latin typeface="DM Serif Text" charset="0"/>
              </a:rPr>
              <a:t>Planiraj unaprijed – određuj jasne sastanke i, ako je moguće, potvrđuj ih.</a:t>
            </a:r>
          </a:p>
          <a:p>
            <a:pPr marL="342900" indent="-342900">
              <a:buAutoNum type="alphaUcPeriod"/>
            </a:pPr>
            <a:r>
              <a:rPr lang="hr-HR" dirty="0">
                <a:latin typeface="DM Serif Text" charset="0"/>
              </a:rPr>
              <a:t>Razmatraj dolazak kao preventivnu mjeru, čak i ako održavaš svoj napredak.</a:t>
            </a:r>
          </a:p>
          <a:p>
            <a:pPr marL="342900" indent="-342900">
              <a:buAutoNum type="alphaUcPeriod"/>
            </a:pPr>
            <a:r>
              <a:rPr lang="hr-HR" dirty="0">
                <a:latin typeface="DM Serif Text" charset="0"/>
              </a:rPr>
              <a:t>Pripremi se prije dolaska. Odluči o čemu bi trebalo razgovarati, uključujući:</a:t>
            </a:r>
          </a:p>
          <a:p>
            <a:pPr marL="342900" lvl="1" indent="-342900">
              <a:buAutoNum type="arabicPeriod"/>
            </a:pPr>
            <a:r>
              <a:rPr lang="hr-HR" dirty="0">
                <a:latin typeface="DM Serif Text" charset="0"/>
              </a:rPr>
              <a:t>Što je za tebe bilo dobro?</a:t>
            </a:r>
          </a:p>
          <a:p>
            <a:pPr marL="342900" lvl="1" indent="-342900">
              <a:buAutoNum type="arabicPeriod"/>
            </a:pPr>
            <a:r>
              <a:rPr lang="hr-HR" dirty="0">
                <a:latin typeface="DM Serif Text" charset="0"/>
              </a:rPr>
              <a:t>Koji su problemi nastali? Kako si se s tim nosio? Je li postojao i bolji način?</a:t>
            </a:r>
          </a:p>
          <a:p>
            <a:pPr marL="342900" lvl="1" indent="-342900">
              <a:buAutoNum type="arabicPeriod"/>
            </a:pPr>
            <a:r>
              <a:rPr lang="hr-HR" dirty="0">
                <a:latin typeface="DM Serif Text" charset="0"/>
              </a:rPr>
              <a:t>Koji bi problemi mogli nastati do sljedeće seanse? Problem dočaraj u detalje. Koje bi AM mogao imati? Koja bi se vjerovanja mogla aktivirati? Kako ćeš se nositi s AM/vjerovanjima? Kako ćeš riješiti problem?</a:t>
            </a:r>
          </a:p>
          <a:p>
            <a:pPr marL="342900" lvl="1" indent="-342900">
              <a:buAutoNum type="arabicPeriod"/>
            </a:pPr>
            <a:r>
              <a:rPr lang="hr-HR" dirty="0">
                <a:latin typeface="DM Serif Text" charset="0"/>
              </a:rPr>
              <a:t>Koja bi ti kognitivna tehnika mogla pomoći? Koju bi tehniku volio raditi do sljedeće dodatne seanse? Koje bi te AM mogle omesti u izvođenju tehnika kognitivne terapije? Kako ćeš odgovoriti na te misli?</a:t>
            </a:r>
          </a:p>
          <a:p>
            <a:pPr marL="342900" lvl="1" indent="-342900">
              <a:buAutoNum type="arabicPeriod"/>
            </a:pPr>
            <a:r>
              <a:rPr lang="hr-HR" dirty="0">
                <a:latin typeface="DM Serif Text" charset="0"/>
              </a:rPr>
              <a:t>Koje daljnje ciljeve imaš za sebe? Kako ćeš ih postići? Kako ti može pomoći ono što si naučio u kognitivnoj terapiji?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3"/>
          <p:cNvSpPr txBox="1">
            <a:spLocks noGrp="1"/>
          </p:cNvSpPr>
          <p:nvPr>
            <p:ph type="title"/>
          </p:nvPr>
        </p:nvSpPr>
        <p:spPr>
          <a:xfrm>
            <a:off x="3428992" y="714362"/>
            <a:ext cx="46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Zaključno</a:t>
            </a:r>
            <a:endParaRPr sz="4000"/>
          </a:p>
        </p:txBody>
      </p:sp>
      <p:sp>
        <p:nvSpPr>
          <p:cNvPr id="662" name="Google Shape;662;p63"/>
          <p:cNvSpPr txBox="1">
            <a:spLocks noGrp="1"/>
          </p:cNvSpPr>
          <p:nvPr>
            <p:ph type="subTitle" idx="1"/>
          </p:nvPr>
        </p:nvSpPr>
        <p:spPr>
          <a:xfrm>
            <a:off x="3779625" y="2408400"/>
            <a:ext cx="46512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dirty="0"/>
              <a:t> Prevencija povrata simptoma se radi tijekom čitave terapije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dirty="0"/>
              <a:t> Intervencije: poticanje </a:t>
            </a:r>
            <a:r>
              <a:rPr lang="hr-HR" dirty="0" err="1"/>
              <a:t>samoterapijskih</a:t>
            </a:r>
            <a:r>
              <a:rPr lang="hr-HR" dirty="0"/>
              <a:t> seansi, prepoznavanje ranih znakova pogoršanja simptoma i planiranje što klijent može napraviti u toj situaciji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dirty="0"/>
              <a:t> Problemi koji se javljaju, s prorjeđivanjem seansi i/ili završetkom terapije, tretiraju se kao bilo koji drugi – kombinacijom rješavanja problema i odgovaranja na </a:t>
            </a:r>
            <a:r>
              <a:rPr lang="hr-HR" dirty="0" err="1"/>
              <a:t>disfunkcionalne</a:t>
            </a:r>
            <a:r>
              <a:rPr lang="hr-HR" dirty="0"/>
              <a:t> misli i vjerovanja</a:t>
            </a:r>
          </a:p>
        </p:txBody>
      </p:sp>
      <p:grpSp>
        <p:nvGrpSpPr>
          <p:cNvPr id="663" name="Google Shape;663;p63"/>
          <p:cNvGrpSpPr/>
          <p:nvPr/>
        </p:nvGrpSpPr>
        <p:grpSpPr>
          <a:xfrm flipH="1">
            <a:off x="48267" y="1347692"/>
            <a:ext cx="3047485" cy="4814387"/>
            <a:chOff x="1559166" y="1445635"/>
            <a:chExt cx="2474009" cy="3908417"/>
          </a:xfrm>
        </p:grpSpPr>
        <p:sp>
          <p:nvSpPr>
            <p:cNvPr id="664" name="Google Shape;664;p63"/>
            <p:cNvSpPr/>
            <p:nvPr/>
          </p:nvSpPr>
          <p:spPr>
            <a:xfrm>
              <a:off x="2691425" y="4288177"/>
              <a:ext cx="375025" cy="650500"/>
            </a:xfrm>
            <a:custGeom>
              <a:avLst/>
              <a:gdLst/>
              <a:ahLst/>
              <a:cxnLst/>
              <a:rect l="l" t="t" r="r" b="b"/>
              <a:pathLst>
                <a:path w="15001" h="26020" extrusionOk="0">
                  <a:moveTo>
                    <a:pt x="14970" y="1"/>
                  </a:moveTo>
                  <a:cubicBezTo>
                    <a:pt x="12807" y="1443"/>
                    <a:pt x="10863" y="3167"/>
                    <a:pt x="9076" y="5063"/>
                  </a:cubicBezTo>
                  <a:cubicBezTo>
                    <a:pt x="8183" y="6004"/>
                    <a:pt x="7336" y="6991"/>
                    <a:pt x="6537" y="8010"/>
                  </a:cubicBezTo>
                  <a:cubicBezTo>
                    <a:pt x="5753" y="9045"/>
                    <a:pt x="5016" y="10126"/>
                    <a:pt x="4327" y="11223"/>
                  </a:cubicBezTo>
                  <a:cubicBezTo>
                    <a:pt x="3668" y="12336"/>
                    <a:pt x="3041" y="13496"/>
                    <a:pt x="2509" y="14672"/>
                  </a:cubicBezTo>
                  <a:cubicBezTo>
                    <a:pt x="1976" y="15863"/>
                    <a:pt x="1505" y="17086"/>
                    <a:pt x="1129" y="18324"/>
                  </a:cubicBezTo>
                  <a:cubicBezTo>
                    <a:pt x="753" y="19578"/>
                    <a:pt x="471" y="20847"/>
                    <a:pt x="283" y="22133"/>
                  </a:cubicBezTo>
                  <a:cubicBezTo>
                    <a:pt x="95" y="23418"/>
                    <a:pt x="1" y="24719"/>
                    <a:pt x="16" y="26020"/>
                  </a:cubicBezTo>
                  <a:lnTo>
                    <a:pt x="126" y="26020"/>
                  </a:lnTo>
                  <a:cubicBezTo>
                    <a:pt x="142" y="25691"/>
                    <a:pt x="173" y="25377"/>
                    <a:pt x="204" y="25048"/>
                  </a:cubicBezTo>
                  <a:cubicBezTo>
                    <a:pt x="236" y="24735"/>
                    <a:pt x="267" y="24421"/>
                    <a:pt x="314" y="24092"/>
                  </a:cubicBezTo>
                  <a:cubicBezTo>
                    <a:pt x="393" y="23449"/>
                    <a:pt x="487" y="22822"/>
                    <a:pt x="612" y="22195"/>
                  </a:cubicBezTo>
                  <a:cubicBezTo>
                    <a:pt x="863" y="20926"/>
                    <a:pt x="1176" y="19688"/>
                    <a:pt x="1584" y="18481"/>
                  </a:cubicBezTo>
                  <a:cubicBezTo>
                    <a:pt x="1991" y="17258"/>
                    <a:pt x="2462" y="16067"/>
                    <a:pt x="3010" y="14907"/>
                  </a:cubicBezTo>
                  <a:cubicBezTo>
                    <a:pt x="3543" y="13747"/>
                    <a:pt x="4154" y="12618"/>
                    <a:pt x="4813" y="11521"/>
                  </a:cubicBezTo>
                  <a:cubicBezTo>
                    <a:pt x="5487" y="10424"/>
                    <a:pt x="6208" y="9374"/>
                    <a:pt x="6976" y="8339"/>
                  </a:cubicBezTo>
                  <a:cubicBezTo>
                    <a:pt x="7728" y="7305"/>
                    <a:pt x="8559" y="6317"/>
                    <a:pt x="9405" y="5361"/>
                  </a:cubicBezTo>
                  <a:cubicBezTo>
                    <a:pt x="10267" y="4405"/>
                    <a:pt x="11145" y="3480"/>
                    <a:pt x="12086" y="2587"/>
                  </a:cubicBezTo>
                  <a:cubicBezTo>
                    <a:pt x="13010" y="1693"/>
                    <a:pt x="13982" y="847"/>
                    <a:pt x="15001" y="48"/>
                  </a:cubicBezTo>
                  <a:lnTo>
                    <a:pt x="1497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3"/>
            <p:cNvSpPr/>
            <p:nvPr/>
          </p:nvSpPr>
          <p:spPr>
            <a:xfrm>
              <a:off x="2261950" y="4377127"/>
              <a:ext cx="541975" cy="976925"/>
            </a:xfrm>
            <a:custGeom>
              <a:avLst/>
              <a:gdLst/>
              <a:ahLst/>
              <a:cxnLst/>
              <a:rect l="l" t="t" r="r" b="b"/>
              <a:pathLst>
                <a:path w="21679" h="39077" extrusionOk="0">
                  <a:moveTo>
                    <a:pt x="21615" y="1"/>
                  </a:moveTo>
                  <a:cubicBezTo>
                    <a:pt x="20894" y="1740"/>
                    <a:pt x="20158" y="3465"/>
                    <a:pt x="19374" y="5173"/>
                  </a:cubicBezTo>
                  <a:cubicBezTo>
                    <a:pt x="18606" y="6882"/>
                    <a:pt x="17807" y="8590"/>
                    <a:pt x="16976" y="10267"/>
                  </a:cubicBezTo>
                  <a:cubicBezTo>
                    <a:pt x="16145" y="11960"/>
                    <a:pt x="15283" y="13622"/>
                    <a:pt x="14358" y="15252"/>
                  </a:cubicBezTo>
                  <a:cubicBezTo>
                    <a:pt x="13433" y="16882"/>
                    <a:pt x="12462" y="18481"/>
                    <a:pt x="11333" y="19954"/>
                  </a:cubicBezTo>
                  <a:cubicBezTo>
                    <a:pt x="11051" y="20330"/>
                    <a:pt x="10753" y="20691"/>
                    <a:pt x="10455" y="21020"/>
                  </a:cubicBezTo>
                  <a:cubicBezTo>
                    <a:pt x="10299" y="21192"/>
                    <a:pt x="10142" y="21365"/>
                    <a:pt x="9985" y="21537"/>
                  </a:cubicBezTo>
                  <a:cubicBezTo>
                    <a:pt x="9891" y="21616"/>
                    <a:pt x="9813" y="21694"/>
                    <a:pt x="9734" y="21772"/>
                  </a:cubicBezTo>
                  <a:cubicBezTo>
                    <a:pt x="9640" y="21851"/>
                    <a:pt x="9562" y="21929"/>
                    <a:pt x="9468" y="22023"/>
                  </a:cubicBezTo>
                  <a:cubicBezTo>
                    <a:pt x="8794" y="22681"/>
                    <a:pt x="8151" y="23371"/>
                    <a:pt x="7524" y="24092"/>
                  </a:cubicBezTo>
                  <a:cubicBezTo>
                    <a:pt x="6286" y="25518"/>
                    <a:pt x="5126" y="27023"/>
                    <a:pt x="4092" y="28606"/>
                  </a:cubicBezTo>
                  <a:cubicBezTo>
                    <a:pt x="3057" y="30189"/>
                    <a:pt x="2148" y="31851"/>
                    <a:pt x="1411" y="33591"/>
                  </a:cubicBezTo>
                  <a:cubicBezTo>
                    <a:pt x="1051" y="34468"/>
                    <a:pt x="753" y="35362"/>
                    <a:pt x="502" y="36287"/>
                  </a:cubicBezTo>
                  <a:cubicBezTo>
                    <a:pt x="251" y="37196"/>
                    <a:pt x="79" y="38136"/>
                    <a:pt x="1" y="39077"/>
                  </a:cubicBezTo>
                  <a:lnTo>
                    <a:pt x="110" y="39077"/>
                  </a:lnTo>
                  <a:cubicBezTo>
                    <a:pt x="377" y="37227"/>
                    <a:pt x="957" y="35425"/>
                    <a:pt x="1725" y="33732"/>
                  </a:cubicBezTo>
                  <a:cubicBezTo>
                    <a:pt x="2493" y="32023"/>
                    <a:pt x="3449" y="30409"/>
                    <a:pt x="4499" y="28857"/>
                  </a:cubicBezTo>
                  <a:cubicBezTo>
                    <a:pt x="5549" y="27321"/>
                    <a:pt x="6694" y="25848"/>
                    <a:pt x="7947" y="24453"/>
                  </a:cubicBezTo>
                  <a:cubicBezTo>
                    <a:pt x="8559" y="23747"/>
                    <a:pt x="9201" y="23073"/>
                    <a:pt x="9860" y="22415"/>
                  </a:cubicBezTo>
                  <a:cubicBezTo>
                    <a:pt x="9954" y="22337"/>
                    <a:pt x="10032" y="22258"/>
                    <a:pt x="10111" y="22180"/>
                  </a:cubicBezTo>
                  <a:cubicBezTo>
                    <a:pt x="10205" y="22101"/>
                    <a:pt x="10283" y="22007"/>
                    <a:pt x="10377" y="21929"/>
                  </a:cubicBezTo>
                  <a:cubicBezTo>
                    <a:pt x="10549" y="21757"/>
                    <a:pt x="10706" y="21584"/>
                    <a:pt x="10863" y="21412"/>
                  </a:cubicBezTo>
                  <a:cubicBezTo>
                    <a:pt x="11192" y="21051"/>
                    <a:pt x="11490" y="20675"/>
                    <a:pt x="11788" y="20299"/>
                  </a:cubicBezTo>
                  <a:cubicBezTo>
                    <a:pt x="12932" y="18778"/>
                    <a:pt x="13904" y="17164"/>
                    <a:pt x="14829" y="15518"/>
                  </a:cubicBezTo>
                  <a:cubicBezTo>
                    <a:pt x="15738" y="13857"/>
                    <a:pt x="16584" y="12180"/>
                    <a:pt x="17383" y="10471"/>
                  </a:cubicBezTo>
                  <a:cubicBezTo>
                    <a:pt x="18982" y="7054"/>
                    <a:pt x="20409" y="3574"/>
                    <a:pt x="21678" y="32"/>
                  </a:cubicBezTo>
                  <a:lnTo>
                    <a:pt x="216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3"/>
            <p:cNvSpPr/>
            <p:nvPr/>
          </p:nvSpPr>
          <p:spPr>
            <a:xfrm>
              <a:off x="3622875" y="3374550"/>
              <a:ext cx="410300" cy="1275900"/>
            </a:xfrm>
            <a:custGeom>
              <a:avLst/>
              <a:gdLst/>
              <a:ahLst/>
              <a:cxnLst/>
              <a:rect l="l" t="t" r="r" b="b"/>
              <a:pathLst>
                <a:path w="16412" h="51036" extrusionOk="0">
                  <a:moveTo>
                    <a:pt x="424" y="0"/>
                  </a:moveTo>
                  <a:cubicBezTo>
                    <a:pt x="189" y="1113"/>
                    <a:pt x="95" y="2257"/>
                    <a:pt x="48" y="3386"/>
                  </a:cubicBezTo>
                  <a:cubicBezTo>
                    <a:pt x="1" y="4514"/>
                    <a:pt x="1" y="5659"/>
                    <a:pt x="48" y="6787"/>
                  </a:cubicBezTo>
                  <a:cubicBezTo>
                    <a:pt x="142" y="9060"/>
                    <a:pt x="408" y="11317"/>
                    <a:pt x="769" y="13559"/>
                  </a:cubicBezTo>
                  <a:cubicBezTo>
                    <a:pt x="1521" y="18041"/>
                    <a:pt x="2744" y="22430"/>
                    <a:pt x="4248" y="26709"/>
                  </a:cubicBezTo>
                  <a:cubicBezTo>
                    <a:pt x="5753" y="30988"/>
                    <a:pt x="7556" y="35173"/>
                    <a:pt x="9593" y="39217"/>
                  </a:cubicBezTo>
                  <a:cubicBezTo>
                    <a:pt x="10612" y="41239"/>
                    <a:pt x="11678" y="43246"/>
                    <a:pt x="12791" y="45221"/>
                  </a:cubicBezTo>
                  <a:cubicBezTo>
                    <a:pt x="13919" y="47180"/>
                    <a:pt x="15079" y="49124"/>
                    <a:pt x="16302" y="51036"/>
                  </a:cubicBezTo>
                  <a:lnTo>
                    <a:pt x="16412" y="50973"/>
                  </a:lnTo>
                  <a:cubicBezTo>
                    <a:pt x="15267" y="49014"/>
                    <a:pt x="14154" y="47055"/>
                    <a:pt x="13104" y="45048"/>
                  </a:cubicBezTo>
                  <a:cubicBezTo>
                    <a:pt x="12023" y="43058"/>
                    <a:pt x="10988" y="41051"/>
                    <a:pt x="10016" y="39014"/>
                  </a:cubicBezTo>
                  <a:cubicBezTo>
                    <a:pt x="9045" y="36976"/>
                    <a:pt x="8104" y="34923"/>
                    <a:pt x="7226" y="32838"/>
                  </a:cubicBezTo>
                  <a:cubicBezTo>
                    <a:pt x="6349" y="30753"/>
                    <a:pt x="5534" y="28653"/>
                    <a:pt x="4781" y="26521"/>
                  </a:cubicBezTo>
                  <a:cubicBezTo>
                    <a:pt x="4029" y="24405"/>
                    <a:pt x="3339" y="22242"/>
                    <a:pt x="2744" y="20079"/>
                  </a:cubicBezTo>
                  <a:cubicBezTo>
                    <a:pt x="2132" y="17900"/>
                    <a:pt x="1631" y="15706"/>
                    <a:pt x="1207" y="13480"/>
                  </a:cubicBezTo>
                  <a:cubicBezTo>
                    <a:pt x="800" y="11270"/>
                    <a:pt x="486" y="9029"/>
                    <a:pt x="345" y="6772"/>
                  </a:cubicBezTo>
                  <a:cubicBezTo>
                    <a:pt x="267" y="5643"/>
                    <a:pt x="220" y="4514"/>
                    <a:pt x="236" y="3386"/>
                  </a:cubicBezTo>
                  <a:cubicBezTo>
                    <a:pt x="236" y="2822"/>
                    <a:pt x="251" y="2257"/>
                    <a:pt x="298" y="1709"/>
                  </a:cubicBezTo>
                  <a:cubicBezTo>
                    <a:pt x="330" y="1145"/>
                    <a:pt x="377" y="580"/>
                    <a:pt x="471" y="16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3"/>
            <p:cNvSpPr/>
            <p:nvPr/>
          </p:nvSpPr>
          <p:spPr>
            <a:xfrm>
              <a:off x="1673375" y="2774600"/>
              <a:ext cx="85075" cy="217525"/>
            </a:xfrm>
            <a:custGeom>
              <a:avLst/>
              <a:gdLst/>
              <a:ahLst/>
              <a:cxnLst/>
              <a:rect l="l" t="t" r="r" b="b"/>
              <a:pathLst>
                <a:path w="3403" h="8701" extrusionOk="0">
                  <a:moveTo>
                    <a:pt x="2634" y="1"/>
                  </a:moveTo>
                  <a:lnTo>
                    <a:pt x="2524" y="17"/>
                  </a:lnTo>
                  <a:cubicBezTo>
                    <a:pt x="2524" y="455"/>
                    <a:pt x="2477" y="894"/>
                    <a:pt x="2352" y="1302"/>
                  </a:cubicBezTo>
                  <a:cubicBezTo>
                    <a:pt x="2227" y="1725"/>
                    <a:pt x="2038" y="2101"/>
                    <a:pt x="1756" y="2383"/>
                  </a:cubicBezTo>
                  <a:cubicBezTo>
                    <a:pt x="1694" y="2462"/>
                    <a:pt x="1615" y="2524"/>
                    <a:pt x="1537" y="2587"/>
                  </a:cubicBezTo>
                  <a:cubicBezTo>
                    <a:pt x="1490" y="2618"/>
                    <a:pt x="1474" y="2634"/>
                    <a:pt x="1411" y="2666"/>
                  </a:cubicBezTo>
                  <a:cubicBezTo>
                    <a:pt x="1349" y="2713"/>
                    <a:pt x="1317" y="2760"/>
                    <a:pt x="1270" y="2791"/>
                  </a:cubicBezTo>
                  <a:cubicBezTo>
                    <a:pt x="1082" y="2948"/>
                    <a:pt x="910" y="3120"/>
                    <a:pt x="769" y="3308"/>
                  </a:cubicBezTo>
                  <a:cubicBezTo>
                    <a:pt x="471" y="3684"/>
                    <a:pt x="236" y="4123"/>
                    <a:pt x="110" y="4609"/>
                  </a:cubicBezTo>
                  <a:cubicBezTo>
                    <a:pt x="1" y="5095"/>
                    <a:pt x="48" y="5628"/>
                    <a:pt x="236" y="6083"/>
                  </a:cubicBezTo>
                  <a:cubicBezTo>
                    <a:pt x="424" y="6553"/>
                    <a:pt x="706" y="6945"/>
                    <a:pt x="1051" y="7274"/>
                  </a:cubicBezTo>
                  <a:cubicBezTo>
                    <a:pt x="1725" y="7932"/>
                    <a:pt x="2540" y="8371"/>
                    <a:pt x="3371" y="8700"/>
                  </a:cubicBezTo>
                  <a:lnTo>
                    <a:pt x="3402" y="8653"/>
                  </a:lnTo>
                  <a:cubicBezTo>
                    <a:pt x="2665" y="8136"/>
                    <a:pt x="1929" y="7619"/>
                    <a:pt x="1380" y="6960"/>
                  </a:cubicBezTo>
                  <a:cubicBezTo>
                    <a:pt x="1098" y="6647"/>
                    <a:pt x="863" y="6286"/>
                    <a:pt x="737" y="5910"/>
                  </a:cubicBezTo>
                  <a:cubicBezTo>
                    <a:pt x="596" y="5518"/>
                    <a:pt x="581" y="5126"/>
                    <a:pt x="675" y="4735"/>
                  </a:cubicBezTo>
                  <a:cubicBezTo>
                    <a:pt x="753" y="4343"/>
                    <a:pt x="957" y="3982"/>
                    <a:pt x="1192" y="3653"/>
                  </a:cubicBezTo>
                  <a:cubicBezTo>
                    <a:pt x="1317" y="3481"/>
                    <a:pt x="1458" y="3324"/>
                    <a:pt x="1615" y="3183"/>
                  </a:cubicBezTo>
                  <a:cubicBezTo>
                    <a:pt x="1647" y="3151"/>
                    <a:pt x="1694" y="3104"/>
                    <a:pt x="1709" y="3089"/>
                  </a:cubicBezTo>
                  <a:cubicBezTo>
                    <a:pt x="1756" y="3057"/>
                    <a:pt x="1819" y="3010"/>
                    <a:pt x="1866" y="2963"/>
                  </a:cubicBezTo>
                  <a:cubicBezTo>
                    <a:pt x="1960" y="2885"/>
                    <a:pt x="2038" y="2791"/>
                    <a:pt x="2117" y="2697"/>
                  </a:cubicBezTo>
                  <a:cubicBezTo>
                    <a:pt x="2446" y="2321"/>
                    <a:pt x="2603" y="1850"/>
                    <a:pt x="2681" y="1380"/>
                  </a:cubicBezTo>
                  <a:cubicBezTo>
                    <a:pt x="2744" y="910"/>
                    <a:pt x="2744" y="455"/>
                    <a:pt x="2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3"/>
            <p:cNvSpPr/>
            <p:nvPr/>
          </p:nvSpPr>
          <p:spPr>
            <a:xfrm>
              <a:off x="1698450" y="2987775"/>
              <a:ext cx="228875" cy="326850"/>
            </a:xfrm>
            <a:custGeom>
              <a:avLst/>
              <a:gdLst/>
              <a:ahLst/>
              <a:cxnLst/>
              <a:rect l="l" t="t" r="r" b="b"/>
              <a:pathLst>
                <a:path w="9155" h="13074" extrusionOk="0">
                  <a:moveTo>
                    <a:pt x="2274" y="1"/>
                  </a:moveTo>
                  <a:cubicBezTo>
                    <a:pt x="2054" y="16"/>
                    <a:pt x="1835" y="63"/>
                    <a:pt x="1615" y="142"/>
                  </a:cubicBezTo>
                  <a:cubicBezTo>
                    <a:pt x="1176" y="283"/>
                    <a:pt x="785" y="596"/>
                    <a:pt x="534" y="988"/>
                  </a:cubicBezTo>
                  <a:cubicBezTo>
                    <a:pt x="283" y="1380"/>
                    <a:pt x="158" y="1819"/>
                    <a:pt x="79" y="2242"/>
                  </a:cubicBezTo>
                  <a:cubicBezTo>
                    <a:pt x="17" y="2665"/>
                    <a:pt x="1" y="3104"/>
                    <a:pt x="17" y="3527"/>
                  </a:cubicBezTo>
                  <a:lnTo>
                    <a:pt x="17" y="3543"/>
                  </a:lnTo>
                  <a:cubicBezTo>
                    <a:pt x="48" y="3716"/>
                    <a:pt x="79" y="3841"/>
                    <a:pt x="126" y="3982"/>
                  </a:cubicBezTo>
                  <a:cubicBezTo>
                    <a:pt x="173" y="4107"/>
                    <a:pt x="220" y="4248"/>
                    <a:pt x="283" y="4374"/>
                  </a:cubicBezTo>
                  <a:cubicBezTo>
                    <a:pt x="393" y="4640"/>
                    <a:pt x="534" y="4875"/>
                    <a:pt x="706" y="5111"/>
                  </a:cubicBezTo>
                  <a:cubicBezTo>
                    <a:pt x="1051" y="5565"/>
                    <a:pt x="1490" y="5941"/>
                    <a:pt x="1976" y="6223"/>
                  </a:cubicBezTo>
                  <a:cubicBezTo>
                    <a:pt x="2101" y="6286"/>
                    <a:pt x="2227" y="6349"/>
                    <a:pt x="2352" y="6412"/>
                  </a:cubicBezTo>
                  <a:cubicBezTo>
                    <a:pt x="2493" y="6459"/>
                    <a:pt x="2587" y="6506"/>
                    <a:pt x="2713" y="6553"/>
                  </a:cubicBezTo>
                  <a:cubicBezTo>
                    <a:pt x="2932" y="6662"/>
                    <a:pt x="3151" y="6788"/>
                    <a:pt x="3355" y="6929"/>
                  </a:cubicBezTo>
                  <a:cubicBezTo>
                    <a:pt x="3559" y="7070"/>
                    <a:pt x="3747" y="7227"/>
                    <a:pt x="3857" y="7399"/>
                  </a:cubicBezTo>
                  <a:cubicBezTo>
                    <a:pt x="3920" y="7477"/>
                    <a:pt x="3967" y="7571"/>
                    <a:pt x="3967" y="7650"/>
                  </a:cubicBezTo>
                  <a:cubicBezTo>
                    <a:pt x="3981" y="7722"/>
                    <a:pt x="3969" y="7793"/>
                    <a:pt x="3943" y="7865"/>
                  </a:cubicBezTo>
                  <a:lnTo>
                    <a:pt x="3943" y="7865"/>
                  </a:lnTo>
                  <a:cubicBezTo>
                    <a:pt x="3622" y="8233"/>
                    <a:pt x="3317" y="8616"/>
                    <a:pt x="3026" y="9013"/>
                  </a:cubicBezTo>
                  <a:cubicBezTo>
                    <a:pt x="2744" y="9405"/>
                    <a:pt x="2477" y="9829"/>
                    <a:pt x="2227" y="10252"/>
                  </a:cubicBezTo>
                  <a:cubicBezTo>
                    <a:pt x="1976" y="10691"/>
                    <a:pt x="1756" y="11129"/>
                    <a:pt x="1584" y="11600"/>
                  </a:cubicBezTo>
                  <a:cubicBezTo>
                    <a:pt x="1412" y="12070"/>
                    <a:pt x="1286" y="12572"/>
                    <a:pt x="1286" y="13073"/>
                  </a:cubicBezTo>
                  <a:lnTo>
                    <a:pt x="1396" y="13073"/>
                  </a:lnTo>
                  <a:cubicBezTo>
                    <a:pt x="1427" y="12838"/>
                    <a:pt x="1474" y="12603"/>
                    <a:pt x="1553" y="12368"/>
                  </a:cubicBezTo>
                  <a:cubicBezTo>
                    <a:pt x="1615" y="12133"/>
                    <a:pt x="1709" y="11913"/>
                    <a:pt x="1803" y="11694"/>
                  </a:cubicBezTo>
                  <a:cubicBezTo>
                    <a:pt x="2007" y="11255"/>
                    <a:pt x="2242" y="10832"/>
                    <a:pt x="2509" y="10440"/>
                  </a:cubicBezTo>
                  <a:cubicBezTo>
                    <a:pt x="2775" y="10032"/>
                    <a:pt x="3057" y="9640"/>
                    <a:pt x="3371" y="9264"/>
                  </a:cubicBezTo>
                  <a:cubicBezTo>
                    <a:pt x="3669" y="8888"/>
                    <a:pt x="3982" y="8512"/>
                    <a:pt x="4311" y="8167"/>
                  </a:cubicBezTo>
                  <a:lnTo>
                    <a:pt x="4327" y="8151"/>
                  </a:lnTo>
                  <a:lnTo>
                    <a:pt x="4343" y="8120"/>
                  </a:lnTo>
                  <a:cubicBezTo>
                    <a:pt x="4437" y="7963"/>
                    <a:pt x="4484" y="7775"/>
                    <a:pt x="4452" y="7603"/>
                  </a:cubicBezTo>
                  <a:cubicBezTo>
                    <a:pt x="4437" y="7415"/>
                    <a:pt x="4374" y="7258"/>
                    <a:pt x="4280" y="7117"/>
                  </a:cubicBezTo>
                  <a:cubicBezTo>
                    <a:pt x="4108" y="6850"/>
                    <a:pt x="3888" y="6662"/>
                    <a:pt x="3653" y="6506"/>
                  </a:cubicBezTo>
                  <a:cubicBezTo>
                    <a:pt x="3418" y="6333"/>
                    <a:pt x="3183" y="6208"/>
                    <a:pt x="2948" y="6082"/>
                  </a:cubicBezTo>
                  <a:cubicBezTo>
                    <a:pt x="2822" y="6020"/>
                    <a:pt x="2681" y="5957"/>
                    <a:pt x="2572" y="5910"/>
                  </a:cubicBezTo>
                  <a:cubicBezTo>
                    <a:pt x="2462" y="5863"/>
                    <a:pt x="2352" y="5800"/>
                    <a:pt x="2242" y="5738"/>
                  </a:cubicBezTo>
                  <a:cubicBezTo>
                    <a:pt x="1819" y="5487"/>
                    <a:pt x="1443" y="5173"/>
                    <a:pt x="1161" y="4766"/>
                  </a:cubicBezTo>
                  <a:cubicBezTo>
                    <a:pt x="1020" y="4578"/>
                    <a:pt x="894" y="4358"/>
                    <a:pt x="800" y="4139"/>
                  </a:cubicBezTo>
                  <a:cubicBezTo>
                    <a:pt x="753" y="4029"/>
                    <a:pt x="706" y="3919"/>
                    <a:pt x="659" y="3810"/>
                  </a:cubicBezTo>
                  <a:cubicBezTo>
                    <a:pt x="628" y="3700"/>
                    <a:pt x="597" y="3559"/>
                    <a:pt x="581" y="3465"/>
                  </a:cubicBezTo>
                  <a:lnTo>
                    <a:pt x="581" y="3496"/>
                  </a:lnTo>
                  <a:cubicBezTo>
                    <a:pt x="565" y="3104"/>
                    <a:pt x="565" y="2697"/>
                    <a:pt x="628" y="2321"/>
                  </a:cubicBezTo>
                  <a:cubicBezTo>
                    <a:pt x="691" y="1944"/>
                    <a:pt x="800" y="1584"/>
                    <a:pt x="988" y="1270"/>
                  </a:cubicBezTo>
                  <a:cubicBezTo>
                    <a:pt x="1176" y="973"/>
                    <a:pt x="1443" y="737"/>
                    <a:pt x="1788" y="612"/>
                  </a:cubicBezTo>
                  <a:cubicBezTo>
                    <a:pt x="1945" y="549"/>
                    <a:pt x="2133" y="502"/>
                    <a:pt x="2305" y="487"/>
                  </a:cubicBezTo>
                  <a:lnTo>
                    <a:pt x="2587" y="487"/>
                  </a:lnTo>
                  <a:cubicBezTo>
                    <a:pt x="2644" y="487"/>
                    <a:pt x="2701" y="492"/>
                    <a:pt x="2755" y="500"/>
                  </a:cubicBezTo>
                  <a:lnTo>
                    <a:pt x="2755" y="500"/>
                  </a:lnTo>
                  <a:cubicBezTo>
                    <a:pt x="2792" y="548"/>
                    <a:pt x="2833" y="585"/>
                    <a:pt x="2869" y="612"/>
                  </a:cubicBezTo>
                  <a:cubicBezTo>
                    <a:pt x="2932" y="675"/>
                    <a:pt x="2995" y="722"/>
                    <a:pt x="3073" y="769"/>
                  </a:cubicBezTo>
                  <a:cubicBezTo>
                    <a:pt x="3198" y="847"/>
                    <a:pt x="3340" y="894"/>
                    <a:pt x="3481" y="941"/>
                  </a:cubicBezTo>
                  <a:cubicBezTo>
                    <a:pt x="3747" y="1035"/>
                    <a:pt x="4014" y="1098"/>
                    <a:pt x="4280" y="1161"/>
                  </a:cubicBezTo>
                  <a:cubicBezTo>
                    <a:pt x="4829" y="1270"/>
                    <a:pt x="5362" y="1333"/>
                    <a:pt x="5910" y="1380"/>
                  </a:cubicBezTo>
                  <a:cubicBezTo>
                    <a:pt x="6443" y="1427"/>
                    <a:pt x="6992" y="1458"/>
                    <a:pt x="7525" y="1474"/>
                  </a:cubicBezTo>
                  <a:cubicBezTo>
                    <a:pt x="8073" y="1505"/>
                    <a:pt x="8606" y="1505"/>
                    <a:pt x="9155" y="1505"/>
                  </a:cubicBezTo>
                  <a:lnTo>
                    <a:pt x="9155" y="1443"/>
                  </a:lnTo>
                  <a:cubicBezTo>
                    <a:pt x="8888" y="1411"/>
                    <a:pt x="8622" y="1396"/>
                    <a:pt x="8355" y="1364"/>
                  </a:cubicBezTo>
                  <a:cubicBezTo>
                    <a:pt x="8089" y="1333"/>
                    <a:pt x="7807" y="1317"/>
                    <a:pt x="7540" y="1286"/>
                  </a:cubicBezTo>
                  <a:cubicBezTo>
                    <a:pt x="7007" y="1223"/>
                    <a:pt x="6474" y="1145"/>
                    <a:pt x="5941" y="1067"/>
                  </a:cubicBezTo>
                  <a:cubicBezTo>
                    <a:pt x="5424" y="988"/>
                    <a:pt x="4891" y="894"/>
                    <a:pt x="4374" y="769"/>
                  </a:cubicBezTo>
                  <a:cubicBezTo>
                    <a:pt x="4123" y="706"/>
                    <a:pt x="3872" y="628"/>
                    <a:pt x="3622" y="534"/>
                  </a:cubicBezTo>
                  <a:cubicBezTo>
                    <a:pt x="3512" y="487"/>
                    <a:pt x="3402" y="440"/>
                    <a:pt x="3308" y="377"/>
                  </a:cubicBezTo>
                  <a:cubicBezTo>
                    <a:pt x="3214" y="314"/>
                    <a:pt x="3136" y="236"/>
                    <a:pt x="3120" y="204"/>
                  </a:cubicBezTo>
                  <a:lnTo>
                    <a:pt x="3104" y="95"/>
                  </a:lnTo>
                  <a:lnTo>
                    <a:pt x="2963" y="63"/>
                  </a:lnTo>
                  <a:cubicBezTo>
                    <a:pt x="2838" y="32"/>
                    <a:pt x="2728" y="16"/>
                    <a:pt x="26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3"/>
            <p:cNvSpPr/>
            <p:nvPr/>
          </p:nvSpPr>
          <p:spPr>
            <a:xfrm>
              <a:off x="1717650" y="3130800"/>
              <a:ext cx="1127800" cy="416975"/>
            </a:xfrm>
            <a:custGeom>
              <a:avLst/>
              <a:gdLst/>
              <a:ahLst/>
              <a:cxnLst/>
              <a:rect l="l" t="t" r="r" b="b"/>
              <a:pathLst>
                <a:path w="45112" h="16679" extrusionOk="0">
                  <a:moveTo>
                    <a:pt x="44861" y="1"/>
                  </a:moveTo>
                  <a:cubicBezTo>
                    <a:pt x="44547" y="4217"/>
                    <a:pt x="42134" y="7885"/>
                    <a:pt x="37854" y="10628"/>
                  </a:cubicBezTo>
                  <a:cubicBezTo>
                    <a:pt x="33152" y="13638"/>
                    <a:pt x="26334" y="15534"/>
                    <a:pt x="17619" y="16255"/>
                  </a:cubicBezTo>
                  <a:cubicBezTo>
                    <a:pt x="16357" y="16359"/>
                    <a:pt x="15157" y="16410"/>
                    <a:pt x="14019" y="16410"/>
                  </a:cubicBezTo>
                  <a:cubicBezTo>
                    <a:pt x="8613" y="16410"/>
                    <a:pt x="4642" y="15248"/>
                    <a:pt x="2415" y="12995"/>
                  </a:cubicBezTo>
                  <a:cubicBezTo>
                    <a:pt x="283" y="10832"/>
                    <a:pt x="503" y="8371"/>
                    <a:pt x="503" y="8340"/>
                  </a:cubicBezTo>
                  <a:lnTo>
                    <a:pt x="236" y="8324"/>
                  </a:lnTo>
                  <a:lnTo>
                    <a:pt x="236" y="8324"/>
                  </a:lnTo>
                  <a:cubicBezTo>
                    <a:pt x="236" y="8418"/>
                    <a:pt x="1" y="10910"/>
                    <a:pt x="2227" y="13183"/>
                  </a:cubicBezTo>
                  <a:cubicBezTo>
                    <a:pt x="4515" y="15503"/>
                    <a:pt x="8434" y="16678"/>
                    <a:pt x="13904" y="16678"/>
                  </a:cubicBezTo>
                  <a:cubicBezTo>
                    <a:pt x="15080" y="16678"/>
                    <a:pt x="16334" y="16631"/>
                    <a:pt x="17650" y="16522"/>
                  </a:cubicBezTo>
                  <a:cubicBezTo>
                    <a:pt x="26397" y="15801"/>
                    <a:pt x="33246" y="13888"/>
                    <a:pt x="37996" y="10847"/>
                  </a:cubicBezTo>
                  <a:cubicBezTo>
                    <a:pt x="42337" y="8057"/>
                    <a:pt x="44814" y="4311"/>
                    <a:pt x="45112" y="17"/>
                  </a:cubicBezTo>
                  <a:lnTo>
                    <a:pt x="448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3"/>
            <p:cNvSpPr/>
            <p:nvPr/>
          </p:nvSpPr>
          <p:spPr>
            <a:xfrm rot="-839590">
              <a:off x="1608637" y="2217158"/>
              <a:ext cx="286843" cy="444389"/>
            </a:xfrm>
            <a:custGeom>
              <a:avLst/>
              <a:gdLst/>
              <a:ahLst/>
              <a:cxnLst/>
              <a:rect l="l" t="t" r="r" b="b"/>
              <a:pathLst>
                <a:path w="11474" h="17776" extrusionOk="0">
                  <a:moveTo>
                    <a:pt x="11254" y="1"/>
                  </a:moveTo>
                  <a:cubicBezTo>
                    <a:pt x="8966" y="3731"/>
                    <a:pt x="6427" y="6693"/>
                    <a:pt x="4389" y="9060"/>
                  </a:cubicBezTo>
                  <a:cubicBezTo>
                    <a:pt x="3057" y="10612"/>
                    <a:pt x="2007" y="11835"/>
                    <a:pt x="1442" y="12806"/>
                  </a:cubicBezTo>
                  <a:cubicBezTo>
                    <a:pt x="0" y="15267"/>
                    <a:pt x="3041" y="17744"/>
                    <a:pt x="3072" y="17775"/>
                  </a:cubicBezTo>
                  <a:lnTo>
                    <a:pt x="3245" y="17571"/>
                  </a:lnTo>
                  <a:cubicBezTo>
                    <a:pt x="3213" y="17540"/>
                    <a:pt x="345" y="15205"/>
                    <a:pt x="1677" y="12932"/>
                  </a:cubicBezTo>
                  <a:cubicBezTo>
                    <a:pt x="2226" y="11991"/>
                    <a:pt x="3260" y="10769"/>
                    <a:pt x="4593" y="9233"/>
                  </a:cubicBezTo>
                  <a:cubicBezTo>
                    <a:pt x="6630" y="6850"/>
                    <a:pt x="9185" y="3888"/>
                    <a:pt x="11474" y="126"/>
                  </a:cubicBezTo>
                  <a:lnTo>
                    <a:pt x="112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3"/>
            <p:cNvSpPr/>
            <p:nvPr/>
          </p:nvSpPr>
          <p:spPr>
            <a:xfrm rot="715001">
              <a:off x="1975482" y="1489284"/>
              <a:ext cx="484775" cy="594106"/>
            </a:xfrm>
            <a:custGeom>
              <a:avLst/>
              <a:gdLst/>
              <a:ahLst/>
              <a:cxnLst/>
              <a:rect l="l" t="t" r="r" b="b"/>
              <a:pathLst>
                <a:path w="19390" h="23763" extrusionOk="0">
                  <a:moveTo>
                    <a:pt x="19295" y="0"/>
                  </a:moveTo>
                  <a:cubicBezTo>
                    <a:pt x="11427" y="2586"/>
                    <a:pt x="6599" y="8903"/>
                    <a:pt x="3934" y="13731"/>
                  </a:cubicBezTo>
                  <a:cubicBezTo>
                    <a:pt x="1050" y="18966"/>
                    <a:pt x="0" y="23653"/>
                    <a:pt x="0" y="23700"/>
                  </a:cubicBezTo>
                  <a:lnTo>
                    <a:pt x="251" y="23762"/>
                  </a:lnTo>
                  <a:cubicBezTo>
                    <a:pt x="298" y="23574"/>
                    <a:pt x="4452" y="5157"/>
                    <a:pt x="19389" y="251"/>
                  </a:cubicBezTo>
                  <a:lnTo>
                    <a:pt x="1929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3"/>
            <p:cNvSpPr/>
            <p:nvPr/>
          </p:nvSpPr>
          <p:spPr>
            <a:xfrm>
              <a:off x="2568000" y="3447425"/>
              <a:ext cx="240625" cy="704600"/>
            </a:xfrm>
            <a:custGeom>
              <a:avLst/>
              <a:gdLst/>
              <a:ahLst/>
              <a:cxnLst/>
              <a:rect l="l" t="t" r="r" b="b"/>
              <a:pathLst>
                <a:path w="9625" h="28184" extrusionOk="0">
                  <a:moveTo>
                    <a:pt x="220" y="1"/>
                  </a:moveTo>
                  <a:lnTo>
                    <a:pt x="0" y="142"/>
                  </a:lnTo>
                  <a:cubicBezTo>
                    <a:pt x="94" y="283"/>
                    <a:pt x="9358" y="15017"/>
                    <a:pt x="9311" y="28183"/>
                  </a:cubicBezTo>
                  <a:lnTo>
                    <a:pt x="9562" y="28183"/>
                  </a:lnTo>
                  <a:cubicBezTo>
                    <a:pt x="9624" y="14954"/>
                    <a:pt x="314" y="14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3" name="Google Shape;673;p63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4516157">
            <a:off x="-35621" y="585476"/>
            <a:ext cx="2506140" cy="2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3"/>
          <p:cNvPicPr preferRelativeResize="0"/>
          <p:nvPr/>
        </p:nvPicPr>
        <p:blipFill rotWithShape="1">
          <a:blip r:embed="rId4">
            <a:alphaModFix amt="75000"/>
          </a:blip>
          <a:srcRect/>
          <a:stretch/>
        </p:blipFill>
        <p:spPr>
          <a:xfrm rot="-487108">
            <a:off x="770444" y="3472066"/>
            <a:ext cx="413344" cy="41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63"/>
          <p:cNvPicPr preferRelativeResize="0"/>
          <p:nvPr/>
        </p:nvPicPr>
        <p:blipFill rotWithShape="1">
          <a:blip r:embed="rId5">
            <a:alphaModFix amt="84000"/>
          </a:blip>
          <a:srcRect/>
          <a:stretch/>
        </p:blipFill>
        <p:spPr>
          <a:xfrm rot="-487123">
            <a:off x="132463" y="2304486"/>
            <a:ext cx="1283301" cy="128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3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 rot="-487117">
            <a:off x="3152180" y="1675731"/>
            <a:ext cx="223202" cy="2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7"/>
          <p:cNvSpPr txBox="1">
            <a:spLocks noGrp="1"/>
          </p:cNvSpPr>
          <p:nvPr>
            <p:ph type="title"/>
          </p:nvPr>
        </p:nvSpPr>
        <p:spPr>
          <a:xfrm>
            <a:off x="1607323" y="1573050"/>
            <a:ext cx="5929354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Hvala na pažnji!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2818" name="Picture 2" descr="Counseling Memes on Instagram: &quot;CBT life . . . #therapy #counseling  #therapymemes #counselingmemes #memes #humor #mentalhealth #therapist  #counselor #memes #pyschology #psychologist #cb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1253" y="2859782"/>
            <a:ext cx="2162175" cy="211455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64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 rot="-487117">
            <a:off x="7123241" y="4109069"/>
            <a:ext cx="223202" cy="22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4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 rot="-487117">
            <a:off x="1527591" y="733344"/>
            <a:ext cx="223202" cy="2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87;p64"/>
          <p:cNvSpPr txBox="1">
            <a:spLocks/>
          </p:cNvSpPr>
          <p:nvPr/>
        </p:nvSpPr>
        <p:spPr>
          <a:xfrm>
            <a:off x="2071670" y="3000378"/>
            <a:ext cx="6111814" cy="2005282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9" name="Google Shape;686;p64"/>
          <p:cNvSpPr txBox="1">
            <a:spLocks/>
          </p:cNvSpPr>
          <p:nvPr/>
        </p:nvSpPr>
        <p:spPr>
          <a:xfrm>
            <a:off x="1571604" y="2500312"/>
            <a:ext cx="7143800" cy="62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tabLst/>
              <a:defRPr/>
            </a:pPr>
            <a:r>
              <a:rPr lang="hr-HR" sz="4000" b="1" dirty="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rPr>
              <a:t>Priprema za završetak terapije:</a:t>
            </a:r>
            <a:endParaRPr kumimoji="0" lang="hr-HR" sz="40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15" name="Google Shape;601;p61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25">
            <a:off x="2095457" y="3186000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2071670" y="3429006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01</a:t>
            </a:r>
          </a:p>
        </p:txBody>
      </p:sp>
      <p:sp>
        <p:nvSpPr>
          <p:cNvPr id="17" name="Google Shape;605;p61">
            <a:hlinkClick r:id="" action="ppaction://noaction"/>
          </p:cNvPr>
          <p:cNvSpPr txBox="1">
            <a:spLocks/>
          </p:cNvSpPr>
          <p:nvPr/>
        </p:nvSpPr>
        <p:spPr>
          <a:xfrm>
            <a:off x="2928926" y="3429006"/>
            <a:ext cx="257176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tabLst/>
              <a:defRPr/>
            </a:pP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Aktivnosti u prvoj seansi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18" name="Google Shape;601;p61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25">
            <a:off x="2095457" y="4043256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2071670" y="4286262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2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20" name="Google Shape;605;p61">
            <a:hlinkClick r:id="" action="ppaction://noaction"/>
          </p:cNvPr>
          <p:cNvSpPr txBox="1">
            <a:spLocks/>
          </p:cNvSpPr>
          <p:nvPr/>
        </p:nvSpPr>
        <p:spPr>
          <a:xfrm>
            <a:off x="2928926" y="4286262"/>
            <a:ext cx="257176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tabLst/>
              <a:defRPr/>
            </a:pP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Aktivnosti u tijeku terapije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21" name="Google Shape;601;p61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25">
            <a:off x="5095853" y="3186000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5072066" y="3429006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3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23" name="Google Shape;605;p61">
            <a:hlinkClick r:id="" action="ppaction://noaction"/>
          </p:cNvPr>
          <p:cNvSpPr txBox="1">
            <a:spLocks/>
          </p:cNvSpPr>
          <p:nvPr/>
        </p:nvSpPr>
        <p:spPr>
          <a:xfrm>
            <a:off x="5929322" y="3429006"/>
            <a:ext cx="257176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tabLst/>
              <a:defRPr/>
            </a:pP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Aktivnosti neposredno pred završetak terapije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pic>
        <p:nvPicPr>
          <p:cNvPr id="24" name="Google Shape;601;p61"/>
          <p:cNvPicPr preferRelativeResize="0"/>
          <p:nvPr/>
        </p:nvPicPr>
        <p:blipFill rotWithShape="1">
          <a:blip r:embed="rId5">
            <a:alphaModFix amt="75000"/>
          </a:blip>
          <a:srcRect/>
          <a:stretch/>
        </p:blipFill>
        <p:spPr>
          <a:xfrm rot="-487125">
            <a:off x="5095853" y="4114694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5072066" y="4357700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4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26" name="Google Shape;605;p61">
            <a:hlinkClick r:id="" action="ppaction://noaction"/>
          </p:cNvPr>
          <p:cNvSpPr txBox="1">
            <a:spLocks/>
          </p:cNvSpPr>
          <p:nvPr/>
        </p:nvSpPr>
        <p:spPr>
          <a:xfrm>
            <a:off x="5929322" y="4357700"/>
            <a:ext cx="2571768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M Serif Text"/>
              <a:buNone/>
              <a:tabLst/>
              <a:defRPr/>
            </a:pP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DM Serif Text"/>
                <a:ea typeface="DM Serif Text"/>
                <a:cs typeface="DM Serif Text"/>
                <a:sym typeface="DM Serif Text"/>
              </a:rPr>
              <a:t>Dodatne seanse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28" name="Google Shape;687;p64"/>
          <p:cNvSpPr txBox="1">
            <a:spLocks/>
          </p:cNvSpPr>
          <p:nvPr/>
        </p:nvSpPr>
        <p:spPr>
          <a:xfrm>
            <a:off x="107504" y="797376"/>
            <a:ext cx="5468872" cy="178595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CILJ – slabljenje simptoma i učenje klijenta da bude svoj vlastiti terapeut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- Seanse usmjerene na prevenciju povratka simptoma smanjuju mogućnost </a:t>
            </a:r>
            <a:r>
              <a:rPr kumimoji="0" lang="hr-HR" sz="1600" b="0" i="1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relaps</a:t>
            </a:r>
            <a:r>
              <a:rPr kumimoji="0" lang="hr-HR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-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ay"/>
                <a:ea typeface="Cambay"/>
                <a:cs typeface="Cambay"/>
                <a:sym typeface="Cambay"/>
              </a:rPr>
              <a:t>Seanse – u početku obično jednom tjedno, kasnije postepeno smanjivanje (3x mjesečno, 2x mjesečno…)</a:t>
            </a:r>
          </a:p>
        </p:txBody>
      </p:sp>
      <p:sp>
        <p:nvSpPr>
          <p:cNvPr id="686" name="Google Shape;686;p64"/>
          <p:cNvSpPr txBox="1">
            <a:spLocks noGrp="1"/>
          </p:cNvSpPr>
          <p:nvPr>
            <p:ph type="title"/>
          </p:nvPr>
        </p:nvSpPr>
        <p:spPr>
          <a:xfrm>
            <a:off x="857224" y="285734"/>
            <a:ext cx="4429156" cy="627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Prisjetimo se…</a:t>
            </a:r>
            <a:endParaRPr sz="40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714348" y="3571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u prvoj seansi </a:t>
            </a:r>
            <a:endParaRPr dirty="0"/>
          </a:p>
        </p:txBody>
      </p:sp>
      <p:sp>
        <p:nvSpPr>
          <p:cNvPr id="596" name="Google Shape;596;p60"/>
          <p:cNvSpPr txBox="1"/>
          <p:nvPr/>
        </p:nvSpPr>
        <p:spPr>
          <a:xfrm>
            <a:off x="714348" y="928676"/>
            <a:ext cx="7704000" cy="3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Identifikacija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klijentovih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očekivanja: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Na koji način vjeruje da će mu biti bolje?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Koliko će mu vremena trebati?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Vjeruje li da bi konstantno trebao napredovati, bez mogućih pogoršanja?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Priprema na pogoršanja (kada se K počne osjećati bolje) – manja vjerojatnost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katastrofizacije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(ako se pogoršanje pojavi)</a:t>
            </a: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4131826753"/>
              </p:ext>
            </p:extLst>
          </p:nvPr>
        </p:nvGraphicFramePr>
        <p:xfrm>
          <a:off x="1428728" y="539750"/>
          <a:ext cx="61912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kon 8"/>
          <p:cNvGraphicFramePr/>
          <p:nvPr/>
        </p:nvGraphicFramePr>
        <p:xfrm>
          <a:off x="1428728" y="539750"/>
          <a:ext cx="61912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avokutnik 2"/>
          <p:cNvSpPr/>
          <p:nvPr/>
        </p:nvSpPr>
        <p:spPr>
          <a:xfrm>
            <a:off x="1142976" y="428610"/>
            <a:ext cx="7215238" cy="4357718"/>
          </a:xfrm>
          <a:prstGeom prst="rect">
            <a:avLst/>
          </a:prstGeom>
          <a:solidFill>
            <a:srgbClr val="F5F0EC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71472" y="857238"/>
            <a:ext cx="3857652" cy="2009061"/>
          </a:xfrm>
          <a:prstGeom prst="roundRect">
            <a:avLst/>
          </a:prstGeom>
          <a:solidFill>
            <a:schemeClr val="accent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Cambay" charset="-18"/>
                <a:cs typeface="Cambay" charset="-18"/>
              </a:rPr>
              <a:t>T: Svaki klijent je različit i većina ima uspone i padove. Oni idu zajedno, osjećaj postupnog poboljšanja i onda u jednom trenutku, dostiže se plato ili doživi pogoršanje. Zatim slijedi ponovno poboljšanje, a onda, možda, još jedan plato ili pogoršanje. Dakle, normalno je imati uspone i padove.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143372" y="3000378"/>
            <a:ext cx="4357718" cy="1600438"/>
          </a:xfrm>
          <a:prstGeom prst="rect">
            <a:avLst/>
          </a:prstGeom>
          <a:solidFill>
            <a:schemeClr val="accent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latin typeface="Cambay" charset="-18"/>
                <a:cs typeface="Cambay" charset="-18"/>
              </a:rPr>
              <a:t>Ističe se: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dirty="0">
                <a:latin typeface="Cambay" charset="-18"/>
                <a:cs typeface="Cambay" charset="-18"/>
              </a:rPr>
              <a:t> kako se razdoblja pogoršanja skraćuju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dirty="0">
                <a:latin typeface="Cambay" charset="-18"/>
                <a:cs typeface="Cambay" charset="-18"/>
              </a:rPr>
              <a:t> kako je u doba pogoršanja moguće pomisliti da klijentu uopće ne ide nabolje, no kako je to kratkotrajno</a:t>
            </a:r>
          </a:p>
          <a:p>
            <a:pPr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dirty="0">
                <a:latin typeface="Cambay" charset="-18"/>
                <a:cs typeface="Cambay" charset="-18"/>
              </a:rPr>
              <a:t> kako ćemo do kraja terapije učiti kako da klijent sam sebi pomogne u fazama pogoršanja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714348" y="3571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u tijeku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714348" y="1714494"/>
            <a:ext cx="7704000" cy="26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Kada se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klijentovo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raspoloženje popravi – terapeut naglašava </a:t>
            </a:r>
            <a:r>
              <a:rPr lang="hr-HR" sz="1600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klijentovu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zaslugu i trud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K može vjerovati da je za sav napredak zaslužan terapeut i/ili promjena u okolnostima/lijekovi </a:t>
            </a: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Cambay"/>
                <a:ea typeface="Cambay"/>
                <a:cs typeface="Cambay"/>
                <a:sym typeface="Wingdings" pitchFamily="2" charset="2"/>
              </a:rPr>
              <a:t>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Wingdings" pitchFamily="2" charset="2"/>
              </a:rPr>
              <a:t> T naglašava promjene u K razmišljanju ili ponašanju koje su doprinijele poboljšanju </a:t>
            </a: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Cambay"/>
                <a:ea typeface="Cambay"/>
                <a:cs typeface="Cambay"/>
                <a:sym typeface="Wingdings" pitchFamily="2" charset="2"/>
              </a:rPr>
              <a:t>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Wingdings" pitchFamily="2" charset="2"/>
              </a:rPr>
              <a:t> pojačavanje vjere u </a:t>
            </a:r>
            <a:r>
              <a:rPr lang="hr-HR" sz="1600" b="1" dirty="0" err="1">
                <a:solidFill>
                  <a:schemeClr val="tx2">
                    <a:lumMod val="50000"/>
                  </a:schemeClr>
                </a:solidFill>
                <a:latin typeface="Cambay"/>
                <a:ea typeface="Cambay"/>
                <a:cs typeface="Cambay"/>
                <a:sym typeface="Wingdings" pitchFamily="2" charset="2"/>
              </a:rPr>
              <a:t>samoefikasnost</a:t>
            </a: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Wingdings" pitchFamily="2" charset="2"/>
              </a:rPr>
              <a:t> (važno za prevenciju povrata simptoma)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Wingdings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Cambay"/>
                <a:ea typeface="Cambay"/>
                <a:cs typeface="Cambay"/>
                <a:sym typeface="Wingdings" pitchFamily="2" charset="2"/>
              </a:rPr>
              <a:t>* K ustraje u vjerovanju da nema zasluge – rad na BV (“Što za vas znači što vas pokušavam pohvaliti?”)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1429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Pridavanje</a:t>
            </a:r>
            <a:r>
              <a:rPr kumimoji="0" lang="hr-HR" sz="240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 zasluga za napredak klijentu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714348" y="3571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u tijeku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714348" y="1571618"/>
            <a:ext cx="7704000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Tehnike i vještine – dugoročna pomoć, raznoliki problemi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Moguća DZ – sažimanje tehnika koje je K naučio u tretmanu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endParaRPr lang="hr-HR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57158" y="10001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Učenje i korištenje</a:t>
            </a:r>
            <a:r>
              <a:rPr kumimoji="0" lang="hr-HR" sz="240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 vještina/tehnika naučenih na terapiji</a:t>
            </a: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000100" y="285734"/>
            <a:ext cx="6429420" cy="714380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642910" y="2071684"/>
            <a:ext cx="7858180" cy="2693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numCol="2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hr-HR" sz="1300" dirty="0">
              <a:latin typeface="Cambay" charset="-18"/>
              <a:cs typeface="Cambay" charset="-1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Rastavljanje većeg problema na jednostavnije komponente.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Postavljanje ciljeva i mjerenje napretka.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Praćenje pozitivnih iskustava i izvođenje zaključaka o tome što ta iskustva znače za klijenta.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Stvaranje alternativnih odgovora na problem.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Identificiranje, testiranje i odgovaranje na AM i vjerovanja.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Korištenje zapisa disfunkcionalnih misli.</a:t>
            </a:r>
          </a:p>
          <a:p>
            <a:pPr marL="342900" indent="-342900"/>
            <a:endParaRPr lang="hr-HR" sz="1300" dirty="0">
              <a:latin typeface="Cambay" charset="-18"/>
              <a:cs typeface="Cambay" charset="-18"/>
            </a:endParaRPr>
          </a:p>
          <a:p>
            <a:pPr marL="342900" indent="-342900"/>
            <a:endParaRPr lang="hr-HR" sz="1300" dirty="0">
              <a:latin typeface="Cambay" charset="-18"/>
              <a:cs typeface="Cambay" charset="-18"/>
            </a:endParaRPr>
          </a:p>
          <a:p>
            <a:pPr marL="342900" indent="-342900"/>
            <a:endParaRPr lang="hr-HR" sz="1300" dirty="0">
              <a:latin typeface="Cambay" charset="-18"/>
              <a:cs typeface="Cambay" charset="-1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Praćenje, bilježenje i planiranje aktivnosti.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Izvođenje vježbi relaksacije.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Korištenje tehnika skretanja pažnje i </a:t>
            </a:r>
            <a:r>
              <a:rPr lang="hr-HR" sz="1300" dirty="0" err="1">
                <a:latin typeface="Cambay" charset="-18"/>
                <a:cs typeface="Cambay" charset="-18"/>
              </a:rPr>
              <a:t>refokusiranja</a:t>
            </a:r>
            <a:r>
              <a:rPr lang="hr-HR" sz="1300" dirty="0">
                <a:latin typeface="Cambay" charset="-18"/>
                <a:cs typeface="Cambay" charset="-18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Pisanje pozitivnih izjava o sebi.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Identificiranje prednosti i nedostataka (misli, vjerovanja, ponašanja ili izbora koje imamo u donošenju odluka).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Zapisivanje prednosti/nedostataka (misli, vjerovanja, ponašanja, izbora).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1300" dirty="0">
                <a:latin typeface="Cambay" charset="-18"/>
                <a:cs typeface="Cambay" charset="-18"/>
              </a:rPr>
              <a:t>Rad na hijerarhiji situacija izbjegavanja.</a:t>
            </a:r>
          </a:p>
          <a:p>
            <a:pPr marL="342900" indent="-342900"/>
            <a:r>
              <a:rPr lang="hr-HR" sz="1300" dirty="0">
                <a:latin typeface="Cambay" charset="-18"/>
                <a:cs typeface="Cambay" charset="-18"/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714348" y="3571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Aktivnosti u tijeku terapije</a:t>
            </a:r>
            <a:endParaRPr/>
          </a:p>
        </p:txBody>
      </p:sp>
      <p:sp>
        <p:nvSpPr>
          <p:cNvPr id="596" name="Google Shape;596;p60"/>
          <p:cNvSpPr txBox="1"/>
          <p:nvPr/>
        </p:nvSpPr>
        <p:spPr>
          <a:xfrm>
            <a:off x="107504" y="1454320"/>
            <a:ext cx="4536504" cy="73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 T pomaže klijentu da izgradi osjećaj otpornosti i </a:t>
            </a:r>
            <a:r>
              <a:rPr lang="hr-HR" sz="1600" i="1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blagostanja: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</a:pPr>
            <a:endParaRPr lang="hr-HR" dirty="0">
              <a:solidFill>
                <a:schemeClr val="accent4">
                  <a:lumMod val="50000"/>
                </a:schemeClr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pic>
        <p:nvPicPr>
          <p:cNvPr id="7" name="Google Shape;601;p61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 rot="-487125">
            <a:off x="1129109" y="128992"/>
            <a:ext cx="877613" cy="877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0;p61">
            <a:hlinkClick r:id="" action="ppaction://noaction"/>
          </p:cNvPr>
          <p:cNvSpPr txBox="1">
            <a:spLocks/>
          </p:cNvSpPr>
          <p:nvPr/>
        </p:nvSpPr>
        <p:spPr>
          <a:xfrm>
            <a:off x="1105322" y="371998"/>
            <a:ext cx="8940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0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erif Text" charset="0"/>
                <a:sym typeface="Arial"/>
              </a:rPr>
              <a:t>2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DM Serif Text" charset="0"/>
              <a:sym typeface="Arial"/>
            </a:endParaRPr>
          </a:p>
        </p:txBody>
      </p:sp>
      <p:sp>
        <p:nvSpPr>
          <p:cNvPr id="6" name="Google Shape;592;p60"/>
          <p:cNvSpPr txBox="1">
            <a:spLocks/>
          </p:cNvSpPr>
          <p:nvPr/>
        </p:nvSpPr>
        <p:spPr>
          <a:xfrm>
            <a:off x="362810" y="94842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DM Serif Text"/>
                <a:ea typeface="DM Serif Text"/>
                <a:cs typeface="DM Serif Text"/>
                <a:sym typeface="DM Serif Text"/>
              </a:rPr>
              <a:t>Jačanje psihološke otpornosti 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000100" y="285734"/>
            <a:ext cx="6429420" cy="714380"/>
          </a:xfrm>
          <a:prstGeom prst="rect">
            <a:avLst/>
          </a:prstGeom>
          <a:solidFill>
            <a:srgbClr val="F5F0E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0" name="Google Shape;1119;p83"/>
          <p:cNvGrpSpPr/>
          <p:nvPr/>
        </p:nvGrpSpPr>
        <p:grpSpPr>
          <a:xfrm>
            <a:off x="6277350" y="1053040"/>
            <a:ext cx="2993703" cy="4218928"/>
            <a:chOff x="4190675" y="3025400"/>
            <a:chExt cx="1274350" cy="1795900"/>
          </a:xfrm>
        </p:grpSpPr>
        <p:sp>
          <p:nvSpPr>
            <p:cNvPr id="11" name="Google Shape;1120;p83"/>
            <p:cNvSpPr/>
            <p:nvPr/>
          </p:nvSpPr>
          <p:spPr>
            <a:xfrm>
              <a:off x="4190675" y="3025400"/>
              <a:ext cx="497300" cy="1795900"/>
            </a:xfrm>
            <a:custGeom>
              <a:avLst/>
              <a:gdLst/>
              <a:ahLst/>
              <a:cxnLst/>
              <a:rect l="l" t="t" r="r" b="b"/>
              <a:pathLst>
                <a:path w="19892" h="71836" extrusionOk="0">
                  <a:moveTo>
                    <a:pt x="16318" y="0"/>
                  </a:moveTo>
                  <a:cubicBezTo>
                    <a:pt x="15644" y="408"/>
                    <a:pt x="14107" y="1348"/>
                    <a:pt x="13449" y="1756"/>
                  </a:cubicBezTo>
                  <a:cubicBezTo>
                    <a:pt x="11427" y="2838"/>
                    <a:pt x="10173" y="4859"/>
                    <a:pt x="9248" y="6897"/>
                  </a:cubicBezTo>
                  <a:cubicBezTo>
                    <a:pt x="8606" y="8214"/>
                    <a:pt x="7383" y="9389"/>
                    <a:pt x="7321" y="10925"/>
                  </a:cubicBezTo>
                  <a:cubicBezTo>
                    <a:pt x="7321" y="11678"/>
                    <a:pt x="7462" y="12415"/>
                    <a:pt x="7524" y="13167"/>
                  </a:cubicBezTo>
                  <a:cubicBezTo>
                    <a:pt x="7554" y="13496"/>
                    <a:pt x="7584" y="13882"/>
                    <a:pt x="7464" y="14189"/>
                  </a:cubicBezTo>
                  <a:lnTo>
                    <a:pt x="7464" y="14189"/>
                  </a:lnTo>
                  <a:cubicBezTo>
                    <a:pt x="6658" y="14020"/>
                    <a:pt x="5941" y="13531"/>
                    <a:pt x="5299" y="13041"/>
                  </a:cubicBezTo>
                  <a:cubicBezTo>
                    <a:pt x="5280" y="13037"/>
                    <a:pt x="5261" y="13034"/>
                    <a:pt x="5242" y="13034"/>
                  </a:cubicBezTo>
                  <a:cubicBezTo>
                    <a:pt x="5194" y="13034"/>
                    <a:pt x="5148" y="13053"/>
                    <a:pt x="5126" y="13120"/>
                  </a:cubicBezTo>
                  <a:cubicBezTo>
                    <a:pt x="5110" y="13198"/>
                    <a:pt x="5126" y="13198"/>
                    <a:pt x="5142" y="13245"/>
                  </a:cubicBezTo>
                  <a:cubicBezTo>
                    <a:pt x="5220" y="13433"/>
                    <a:pt x="5330" y="13606"/>
                    <a:pt x="5455" y="13763"/>
                  </a:cubicBezTo>
                  <a:cubicBezTo>
                    <a:pt x="5867" y="14248"/>
                    <a:pt x="6445" y="14568"/>
                    <a:pt x="7034" y="14774"/>
                  </a:cubicBezTo>
                  <a:lnTo>
                    <a:pt x="7034" y="14774"/>
                  </a:lnTo>
                  <a:cubicBezTo>
                    <a:pt x="6519" y="15302"/>
                    <a:pt x="5925" y="15762"/>
                    <a:pt x="5330" y="16208"/>
                  </a:cubicBezTo>
                  <a:cubicBezTo>
                    <a:pt x="4060" y="17148"/>
                    <a:pt x="2697" y="17979"/>
                    <a:pt x="1270" y="18653"/>
                  </a:cubicBezTo>
                  <a:cubicBezTo>
                    <a:pt x="314" y="18998"/>
                    <a:pt x="1" y="19656"/>
                    <a:pt x="204" y="20628"/>
                  </a:cubicBezTo>
                  <a:cubicBezTo>
                    <a:pt x="361" y="21427"/>
                    <a:pt x="894" y="22086"/>
                    <a:pt x="1380" y="22713"/>
                  </a:cubicBezTo>
                  <a:cubicBezTo>
                    <a:pt x="1678" y="23167"/>
                    <a:pt x="2242" y="23606"/>
                    <a:pt x="1929" y="24170"/>
                  </a:cubicBezTo>
                  <a:cubicBezTo>
                    <a:pt x="439" y="26380"/>
                    <a:pt x="487" y="26396"/>
                    <a:pt x="2509" y="28136"/>
                  </a:cubicBezTo>
                  <a:cubicBezTo>
                    <a:pt x="2638" y="28265"/>
                    <a:pt x="2793" y="28394"/>
                    <a:pt x="2878" y="28535"/>
                  </a:cubicBezTo>
                  <a:lnTo>
                    <a:pt x="2878" y="28535"/>
                  </a:lnTo>
                  <a:cubicBezTo>
                    <a:pt x="2197" y="28663"/>
                    <a:pt x="1400" y="28504"/>
                    <a:pt x="769" y="28904"/>
                  </a:cubicBezTo>
                  <a:cubicBezTo>
                    <a:pt x="189" y="29296"/>
                    <a:pt x="204" y="30205"/>
                    <a:pt x="659" y="30675"/>
                  </a:cubicBezTo>
                  <a:cubicBezTo>
                    <a:pt x="910" y="30957"/>
                    <a:pt x="1192" y="31224"/>
                    <a:pt x="1270" y="31600"/>
                  </a:cubicBezTo>
                  <a:cubicBezTo>
                    <a:pt x="1286" y="32148"/>
                    <a:pt x="863" y="32650"/>
                    <a:pt x="690" y="33183"/>
                  </a:cubicBezTo>
                  <a:cubicBezTo>
                    <a:pt x="377" y="33935"/>
                    <a:pt x="251" y="34782"/>
                    <a:pt x="455" y="35597"/>
                  </a:cubicBezTo>
                  <a:cubicBezTo>
                    <a:pt x="894" y="37227"/>
                    <a:pt x="2603" y="38152"/>
                    <a:pt x="4201" y="38277"/>
                  </a:cubicBezTo>
                  <a:cubicBezTo>
                    <a:pt x="6129" y="38371"/>
                    <a:pt x="10894" y="38324"/>
                    <a:pt x="12227" y="39578"/>
                  </a:cubicBezTo>
                  <a:cubicBezTo>
                    <a:pt x="13512" y="41099"/>
                    <a:pt x="13496" y="43277"/>
                    <a:pt x="14060" y="45127"/>
                  </a:cubicBezTo>
                  <a:cubicBezTo>
                    <a:pt x="14499" y="46475"/>
                    <a:pt x="15455" y="48136"/>
                    <a:pt x="16098" y="49422"/>
                  </a:cubicBezTo>
                  <a:cubicBezTo>
                    <a:pt x="16945" y="51208"/>
                    <a:pt x="17916" y="52964"/>
                    <a:pt x="18841" y="54704"/>
                  </a:cubicBezTo>
                  <a:cubicBezTo>
                    <a:pt x="19233" y="55394"/>
                    <a:pt x="19531" y="56099"/>
                    <a:pt x="19531" y="56914"/>
                  </a:cubicBezTo>
                  <a:cubicBezTo>
                    <a:pt x="19609" y="58105"/>
                    <a:pt x="19594" y="59281"/>
                    <a:pt x="19688" y="60472"/>
                  </a:cubicBezTo>
                  <a:cubicBezTo>
                    <a:pt x="19766" y="61256"/>
                    <a:pt x="19625" y="62039"/>
                    <a:pt x="19327" y="62776"/>
                  </a:cubicBezTo>
                  <a:cubicBezTo>
                    <a:pt x="19045" y="63513"/>
                    <a:pt x="18606" y="64187"/>
                    <a:pt x="18387" y="64955"/>
                  </a:cubicBezTo>
                  <a:cubicBezTo>
                    <a:pt x="17713" y="67149"/>
                    <a:pt x="17180" y="69657"/>
                    <a:pt x="16490" y="71836"/>
                  </a:cubicBezTo>
                  <a:cubicBezTo>
                    <a:pt x="17195" y="69657"/>
                    <a:pt x="17760" y="67165"/>
                    <a:pt x="18449" y="64971"/>
                  </a:cubicBezTo>
                  <a:cubicBezTo>
                    <a:pt x="18684" y="64218"/>
                    <a:pt x="19139" y="63560"/>
                    <a:pt x="19421" y="62807"/>
                  </a:cubicBezTo>
                  <a:cubicBezTo>
                    <a:pt x="19719" y="62071"/>
                    <a:pt x="19891" y="61271"/>
                    <a:pt x="19813" y="60472"/>
                  </a:cubicBezTo>
                  <a:cubicBezTo>
                    <a:pt x="19656" y="58889"/>
                    <a:pt x="19876" y="57259"/>
                    <a:pt x="19484" y="55707"/>
                  </a:cubicBezTo>
                  <a:cubicBezTo>
                    <a:pt x="18872" y="54265"/>
                    <a:pt x="17995" y="52886"/>
                    <a:pt x="17305" y="51475"/>
                  </a:cubicBezTo>
                  <a:cubicBezTo>
                    <a:pt x="16694" y="50284"/>
                    <a:pt x="15785" y="48434"/>
                    <a:pt x="15173" y="47227"/>
                  </a:cubicBezTo>
                  <a:cubicBezTo>
                    <a:pt x="14640" y="46161"/>
                    <a:pt x="14155" y="45095"/>
                    <a:pt x="13966" y="43920"/>
                  </a:cubicBezTo>
                  <a:cubicBezTo>
                    <a:pt x="13622" y="42384"/>
                    <a:pt x="13449" y="40675"/>
                    <a:pt x="12368" y="39437"/>
                  </a:cubicBezTo>
                  <a:cubicBezTo>
                    <a:pt x="11459" y="38606"/>
                    <a:pt x="10126" y="38544"/>
                    <a:pt x="8966" y="38340"/>
                  </a:cubicBezTo>
                  <a:cubicBezTo>
                    <a:pt x="7399" y="38136"/>
                    <a:pt x="5800" y="38073"/>
                    <a:pt x="4217" y="38026"/>
                  </a:cubicBezTo>
                  <a:cubicBezTo>
                    <a:pt x="3449" y="37979"/>
                    <a:pt x="2697" y="37729"/>
                    <a:pt x="2054" y="37305"/>
                  </a:cubicBezTo>
                  <a:cubicBezTo>
                    <a:pt x="63" y="35989"/>
                    <a:pt x="455" y="34029"/>
                    <a:pt x="1411" y="32196"/>
                  </a:cubicBezTo>
                  <a:cubicBezTo>
                    <a:pt x="1615" y="31788"/>
                    <a:pt x="1537" y="31302"/>
                    <a:pt x="1239" y="30957"/>
                  </a:cubicBezTo>
                  <a:cubicBezTo>
                    <a:pt x="988" y="30628"/>
                    <a:pt x="659" y="30393"/>
                    <a:pt x="596" y="30048"/>
                  </a:cubicBezTo>
                  <a:cubicBezTo>
                    <a:pt x="314" y="28700"/>
                    <a:pt x="2007" y="28873"/>
                    <a:pt x="2885" y="28794"/>
                  </a:cubicBezTo>
                  <a:cubicBezTo>
                    <a:pt x="3480" y="28669"/>
                    <a:pt x="2869" y="28152"/>
                    <a:pt x="2650" y="27963"/>
                  </a:cubicBezTo>
                  <a:lnTo>
                    <a:pt x="2211" y="27572"/>
                  </a:lnTo>
                  <a:cubicBezTo>
                    <a:pt x="424" y="26130"/>
                    <a:pt x="1145" y="25894"/>
                    <a:pt x="2117" y="24264"/>
                  </a:cubicBezTo>
                  <a:cubicBezTo>
                    <a:pt x="2211" y="24076"/>
                    <a:pt x="2289" y="23825"/>
                    <a:pt x="2211" y="23622"/>
                  </a:cubicBezTo>
                  <a:cubicBezTo>
                    <a:pt x="2132" y="23402"/>
                    <a:pt x="2023" y="23230"/>
                    <a:pt x="1913" y="23073"/>
                  </a:cubicBezTo>
                  <a:cubicBezTo>
                    <a:pt x="1349" y="22274"/>
                    <a:pt x="596" y="21537"/>
                    <a:pt x="408" y="20581"/>
                  </a:cubicBezTo>
                  <a:cubicBezTo>
                    <a:pt x="220" y="19672"/>
                    <a:pt x="487" y="19154"/>
                    <a:pt x="1364" y="18825"/>
                  </a:cubicBezTo>
                  <a:cubicBezTo>
                    <a:pt x="3527" y="17744"/>
                    <a:pt x="5643" y="16443"/>
                    <a:pt x="7336" y="14703"/>
                  </a:cubicBezTo>
                  <a:cubicBezTo>
                    <a:pt x="6537" y="14452"/>
                    <a:pt x="5706" y="14029"/>
                    <a:pt x="5330" y="13261"/>
                  </a:cubicBezTo>
                  <a:lnTo>
                    <a:pt x="5329" y="13258"/>
                  </a:lnTo>
                  <a:lnTo>
                    <a:pt x="5329" y="13258"/>
                  </a:lnTo>
                  <a:cubicBezTo>
                    <a:pt x="5969" y="13752"/>
                    <a:pt x="6695" y="14192"/>
                    <a:pt x="7509" y="14342"/>
                  </a:cubicBezTo>
                  <a:lnTo>
                    <a:pt x="7556" y="14358"/>
                  </a:lnTo>
                  <a:lnTo>
                    <a:pt x="7587" y="14295"/>
                  </a:lnTo>
                  <a:cubicBezTo>
                    <a:pt x="7744" y="13919"/>
                    <a:pt x="7697" y="13543"/>
                    <a:pt x="7681" y="13151"/>
                  </a:cubicBezTo>
                  <a:cubicBezTo>
                    <a:pt x="7618" y="12415"/>
                    <a:pt x="7462" y="11678"/>
                    <a:pt x="7446" y="10925"/>
                  </a:cubicBezTo>
                  <a:cubicBezTo>
                    <a:pt x="7524" y="9421"/>
                    <a:pt x="8731" y="8245"/>
                    <a:pt x="9343" y="6929"/>
                  </a:cubicBezTo>
                  <a:cubicBezTo>
                    <a:pt x="10236" y="4907"/>
                    <a:pt x="11459" y="2885"/>
                    <a:pt x="13465" y="1787"/>
                  </a:cubicBezTo>
                  <a:cubicBezTo>
                    <a:pt x="14107" y="1380"/>
                    <a:pt x="15644" y="424"/>
                    <a:pt x="1631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21;p83"/>
            <p:cNvSpPr/>
            <p:nvPr/>
          </p:nvSpPr>
          <p:spPr>
            <a:xfrm>
              <a:off x="5155825" y="4178625"/>
              <a:ext cx="309200" cy="466350"/>
            </a:xfrm>
            <a:custGeom>
              <a:avLst/>
              <a:gdLst/>
              <a:ahLst/>
              <a:cxnLst/>
              <a:rect l="l" t="t" r="r" b="b"/>
              <a:pathLst>
                <a:path w="12368" h="18654" extrusionOk="0">
                  <a:moveTo>
                    <a:pt x="0" y="1"/>
                  </a:moveTo>
                  <a:lnTo>
                    <a:pt x="0" y="1"/>
                  </a:lnTo>
                  <a:cubicBezTo>
                    <a:pt x="1051" y="2101"/>
                    <a:pt x="2148" y="4202"/>
                    <a:pt x="3606" y="6067"/>
                  </a:cubicBezTo>
                  <a:cubicBezTo>
                    <a:pt x="4546" y="7117"/>
                    <a:pt x="5502" y="8105"/>
                    <a:pt x="6349" y="9249"/>
                  </a:cubicBezTo>
                  <a:cubicBezTo>
                    <a:pt x="8606" y="12196"/>
                    <a:pt x="10612" y="15362"/>
                    <a:pt x="12368" y="18653"/>
                  </a:cubicBezTo>
                  <a:cubicBezTo>
                    <a:pt x="10784" y="15268"/>
                    <a:pt x="8794" y="12070"/>
                    <a:pt x="6552" y="9092"/>
                  </a:cubicBezTo>
                  <a:cubicBezTo>
                    <a:pt x="5722" y="7964"/>
                    <a:pt x="4718" y="6945"/>
                    <a:pt x="3778" y="5926"/>
                  </a:cubicBezTo>
                  <a:cubicBezTo>
                    <a:pt x="2320" y="4139"/>
                    <a:pt x="1192" y="1960"/>
                    <a:pt x="32" y="48"/>
                  </a:cubicBezTo>
                  <a:lnTo>
                    <a:pt x="32" y="48"/>
                  </a:lnTo>
                  <a:cubicBezTo>
                    <a:pt x="142" y="111"/>
                    <a:pt x="345" y="220"/>
                    <a:pt x="455" y="314"/>
                  </a:cubicBezTo>
                  <a:cubicBezTo>
                    <a:pt x="345" y="220"/>
                    <a:pt x="126" y="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Google Shape;112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805" y="508661"/>
            <a:ext cx="2501200" cy="20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24;p83"/>
          <p:cNvPicPr preferRelativeResize="0"/>
          <p:nvPr/>
        </p:nvPicPr>
        <p:blipFill rotWithShape="1">
          <a:blip r:embed="rId5">
            <a:alphaModFix amt="69000"/>
          </a:blip>
          <a:srcRect/>
          <a:stretch/>
        </p:blipFill>
        <p:spPr>
          <a:xfrm rot="-487138">
            <a:off x="6395199" y="2811032"/>
            <a:ext cx="663984" cy="6640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83E75B-76AD-1F69-6B45-48CA36D59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19601"/>
              </p:ext>
            </p:extLst>
          </p:nvPr>
        </p:nvGraphicFramePr>
        <p:xfrm>
          <a:off x="1383059" y="1928808"/>
          <a:ext cx="4378206" cy="2966720"/>
        </p:xfrm>
        <a:graphic>
          <a:graphicData uri="http://schemas.openxmlformats.org/drawingml/2006/table">
            <a:tbl>
              <a:tblPr firstRow="1" bandRow="1">
                <a:tableStyleId>{E9AF9A83-74DA-444A-9866-3ED482057CC4}</a:tableStyleId>
              </a:tblPr>
              <a:tblGrid>
                <a:gridCol w="4378206">
                  <a:extLst>
                    <a:ext uri="{9D8B030D-6E8A-4147-A177-3AD203B41FA5}">
                      <a16:colId xmlns:a16="http://schemas.microsoft.com/office/drawing/2014/main" val="2617839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Stvaranje odnosa s drugima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929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Smanjenje izbjegavajućih ponašanja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041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Održavanje optimizma vezano za budućnost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054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Prihvaćanje onoga što ne može promijeniti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704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Rad na ciljevima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052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Modifikacija katastrofičnog mišljenja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400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Jačanje pozitivnih BV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2895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CB69">
                            <a:lumMod val="75000"/>
                          </a:srgbClr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hr-HR" sz="16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Self</a:t>
                      </a:r>
                      <a:r>
                        <a:rPr kumimoji="0" lang="hr-HR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ay"/>
                          <a:ea typeface="Cambay"/>
                          <a:cs typeface="Cambay"/>
                          <a:sym typeface="Cambay"/>
                        </a:rPr>
                        <a:t>-care </a:t>
                      </a:r>
                      <a:endParaRPr kumimoji="0" lang="hr-H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217826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BB1D1A2-A134-0194-1DEF-03DDFB054222}"/>
              </a:ext>
            </a:extLst>
          </p:cNvPr>
          <p:cNvSpPr/>
          <p:nvPr/>
        </p:nvSpPr>
        <p:spPr>
          <a:xfrm>
            <a:off x="4524786" y="1487607"/>
            <a:ext cx="1213766" cy="7143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latin typeface="DM Serif Text" pitchFamily="2" charset="0"/>
              </a:rPr>
              <a:t>Osobe od povjerenja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78C1A3-56DB-7AEE-8BB4-9890C252A096}"/>
              </a:ext>
            </a:extLst>
          </p:cNvPr>
          <p:cNvSpPr/>
          <p:nvPr/>
        </p:nvSpPr>
        <p:spPr>
          <a:xfrm>
            <a:off x="5455792" y="1797793"/>
            <a:ext cx="821558" cy="5727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>
                <a:solidFill>
                  <a:schemeClr val="tx1"/>
                </a:solidFill>
                <a:latin typeface="DM Serif Text" pitchFamily="2" charset="0"/>
              </a:rPr>
              <a:t>Grupe</a:t>
            </a:r>
            <a:endParaRPr lang="en-US" sz="110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A2BC44-1D9C-E87A-18C1-113FD20A4203}"/>
              </a:ext>
            </a:extLst>
          </p:cNvPr>
          <p:cNvSpPr/>
          <p:nvPr/>
        </p:nvSpPr>
        <p:spPr>
          <a:xfrm>
            <a:off x="3909427" y="4309970"/>
            <a:ext cx="1213766" cy="7143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latin typeface="DM Serif Text" pitchFamily="2" charset="0"/>
              </a:rPr>
              <a:t>Briga o tijelu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AC940E-8CE1-493E-9285-C29DE84BC424}"/>
              </a:ext>
            </a:extLst>
          </p:cNvPr>
          <p:cNvSpPr/>
          <p:nvPr/>
        </p:nvSpPr>
        <p:spPr>
          <a:xfrm>
            <a:off x="4936277" y="4379809"/>
            <a:ext cx="1698935" cy="7143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latin typeface="DM Serif Text" pitchFamily="2" charset="0"/>
              </a:rPr>
              <a:t>Izbjegavanje negativnih načina suočavanja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9219B2-7B28-BDB2-6795-979E502E068F}"/>
              </a:ext>
            </a:extLst>
          </p:cNvPr>
          <p:cNvSpPr/>
          <p:nvPr/>
        </p:nvSpPr>
        <p:spPr>
          <a:xfrm>
            <a:off x="5599424" y="2476054"/>
            <a:ext cx="2182668" cy="64522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>
                <a:solidFill>
                  <a:schemeClr val="tx1"/>
                </a:solidFill>
                <a:latin typeface="DM Serif Text" pitchFamily="2" charset="0"/>
              </a:rPr>
              <a:t>Pomaganje drugima, volontiranje – osjećaj svrhe, ispunjenosti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21864C-EB7F-7D59-85FD-B2E69DDDC288}"/>
              </a:ext>
            </a:extLst>
          </p:cNvPr>
          <p:cNvSpPr/>
          <p:nvPr/>
        </p:nvSpPr>
        <p:spPr>
          <a:xfrm>
            <a:off x="5532243" y="3601448"/>
            <a:ext cx="1698934" cy="7143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latin typeface="DM Serif Text" pitchFamily="2" charset="0"/>
              </a:rPr>
              <a:t>Prepoznavanje najčešćih situacija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7E61C0-C1D6-8FEB-1036-1CCE4A0A9B08}"/>
              </a:ext>
            </a:extLst>
          </p:cNvPr>
          <p:cNvSpPr/>
          <p:nvPr/>
        </p:nvSpPr>
        <p:spPr>
          <a:xfrm>
            <a:off x="6967941" y="3601448"/>
            <a:ext cx="1819475" cy="7143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latin typeface="DM Serif Text" pitchFamily="2" charset="0"/>
              </a:rPr>
              <a:t>Promjena vlastite interpretacije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D66873-BA10-D555-EAD0-5C301C9D2CBB}"/>
              </a:ext>
            </a:extLst>
          </p:cNvPr>
          <p:cNvSpPr/>
          <p:nvPr/>
        </p:nvSpPr>
        <p:spPr>
          <a:xfrm>
            <a:off x="4790146" y="3270755"/>
            <a:ext cx="975397" cy="48154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latin typeface="DM Serif Text" pitchFamily="2" charset="0"/>
              </a:rPr>
              <a:t>Tehnike RP</a:t>
            </a:r>
            <a:endParaRPr lang="en-US" sz="1050" dirty="0">
              <a:solidFill>
                <a:schemeClr val="tx1"/>
              </a:solidFill>
              <a:latin typeface="DM Serif Tex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tel Watercolor Mental Health Clinic by Slidesgo">
  <a:themeElements>
    <a:clrScheme name="Simple Light">
      <a:dk1>
        <a:srgbClr val="000000"/>
      </a:dk1>
      <a:lt1>
        <a:srgbClr val="F5F0EC"/>
      </a:lt1>
      <a:dk2>
        <a:srgbClr val="659DA9"/>
      </a:dk2>
      <a:lt2>
        <a:srgbClr val="EDCB69"/>
      </a:lt2>
      <a:accent1>
        <a:srgbClr val="385A9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2547</Words>
  <Application>Microsoft Office PowerPoint</Application>
  <PresentationFormat>On-screen Show (16:9)</PresentationFormat>
  <Paragraphs>232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Cambay</vt:lpstr>
      <vt:lpstr>DM Serif Text</vt:lpstr>
      <vt:lpstr>Pastel Watercolor Mental Health Clinic by Slidesgo</vt:lpstr>
      <vt:lpstr>Završavanje terapije i prevencija povrata simptoma</vt:lpstr>
      <vt:lpstr>Prisjetimo se…</vt:lpstr>
      <vt:lpstr>Prisjetimo se…</vt:lpstr>
      <vt:lpstr>Aktivnosti u prvoj seansi </vt:lpstr>
      <vt:lpstr>PowerPoint Presentation</vt:lpstr>
      <vt:lpstr>PowerPoint Presentation</vt:lpstr>
      <vt:lpstr>Aktivnosti u tijeku terapije</vt:lpstr>
      <vt:lpstr>Aktivnosti u tijeku terapije</vt:lpstr>
      <vt:lpstr>Aktivnosti u tijeku terapije</vt:lpstr>
      <vt:lpstr>Aktivnosti u tijeku terapije</vt:lpstr>
      <vt:lpstr>Aktivnosti u tijeku terapije</vt:lpstr>
      <vt:lpstr>Aktivnosti neposredno pred završetak terapije</vt:lpstr>
      <vt:lpstr>PowerPoint Presentation</vt:lpstr>
      <vt:lpstr>PowerPoint Presentation</vt:lpstr>
      <vt:lpstr>PowerPoint Presentation</vt:lpstr>
      <vt:lpstr>Aktivnosti neposredno pred završetak terapije</vt:lpstr>
      <vt:lpstr>Aktivnosti neposredno pred završetak terapije</vt:lpstr>
      <vt:lpstr>PowerPoint Presentation</vt:lpstr>
      <vt:lpstr>Aktivnosti neposredno pred završetak terapije</vt:lpstr>
      <vt:lpstr>Dodatne seanse</vt:lpstr>
      <vt:lpstr>Dodatne seanse</vt:lpstr>
      <vt:lpstr>Zaključno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Završavanje terapije i prevencija povrata simptoma</dc:title>
  <dc:creator>Josipa Srzentic</dc:creator>
  <cp:lastModifiedBy>Sandra Anđelić</cp:lastModifiedBy>
  <cp:revision>43</cp:revision>
  <cp:lastPrinted>2024-03-01T12:50:00Z</cp:lastPrinted>
  <dcterms:modified xsi:type="dcterms:W3CDTF">2024-03-11T11:05:35Z</dcterms:modified>
</cp:coreProperties>
</file>