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0"/>
  </p:notesMasterIdLst>
  <p:sldIdLst>
    <p:sldId id="256" r:id="rId2"/>
    <p:sldId id="257" r:id="rId3"/>
    <p:sldId id="258" r:id="rId4"/>
    <p:sldId id="259" r:id="rId5"/>
    <p:sldId id="260" r:id="rId6"/>
    <p:sldId id="261" r:id="rId7"/>
    <p:sldId id="262" r:id="rId8"/>
    <p:sldId id="264" r:id="rId9"/>
    <p:sldId id="265" r:id="rId10"/>
    <p:sldId id="266" r:id="rId11"/>
    <p:sldId id="268" r:id="rId12"/>
    <p:sldId id="269" r:id="rId13"/>
    <p:sldId id="270" r:id="rId14"/>
    <p:sldId id="274" r:id="rId15"/>
    <p:sldId id="267" r:id="rId16"/>
    <p:sldId id="271" r:id="rId17"/>
    <p:sldId id="272" r:id="rId18"/>
    <p:sldId id="273" r:id="rId19"/>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146" autoAdjust="0"/>
  </p:normalViewPr>
  <p:slideViewPr>
    <p:cSldViewPr snapToGrid="0">
      <p:cViewPr varScale="1">
        <p:scale>
          <a:sx n="68" d="100"/>
          <a:sy n="68" d="100"/>
        </p:scale>
        <p:origin x="12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0FFF2-A338-4EAD-9F58-A3E934847389}" type="datetimeFigureOut">
              <a:rPr lang="hr-HR" smtClean="0"/>
              <a:t>1.6.2024.</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A4488-8F98-47D8-8A83-FDB9960CC1C5}" type="slidenum">
              <a:rPr lang="hr-HR" smtClean="0"/>
              <a:t>‹#›</a:t>
            </a:fld>
            <a:endParaRPr lang="hr-HR"/>
          </a:p>
        </p:txBody>
      </p:sp>
    </p:spTree>
    <p:extLst>
      <p:ext uri="{BB962C8B-B14F-4D97-AF65-F5344CB8AC3E}">
        <p14:creationId xmlns:p14="http://schemas.microsoft.com/office/powerpoint/2010/main" val="131406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dirty="0"/>
              <a:t>svi članovi negiraju nasilne postupke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dirty="0"/>
              <a:t>tata se do sada informirao u školi o djetetu u svih 6. razreda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dirty="0"/>
              <a:t>Majka kozmetičarka 35 godina, tata policajac 44 godine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dirty="0"/>
              <a:t>Majka inicirala razvod, opisuje muža lijenim i dosadnim, navodno je imala više afera. Majka imala iskustvo agresivnog tate koji ju je tukao kada je bila mala, emocionalno je hladna, ali postavlja pravila i daje posljedice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hr-HR" dirty="0"/>
              <a:t>Tata pak nije imao tatu ni očinsku figuru tijekom odrastanja, emocionalno topao, ali ne postavlja pravila, a daje nagrade kad treba i kada ne treba</a:t>
            </a:r>
          </a:p>
        </p:txBody>
      </p:sp>
      <p:sp>
        <p:nvSpPr>
          <p:cNvPr id="4" name="Rezervirano mjesto broja slajda 3"/>
          <p:cNvSpPr>
            <a:spLocks noGrp="1"/>
          </p:cNvSpPr>
          <p:nvPr>
            <p:ph type="sldNum" sz="quarter" idx="5"/>
          </p:nvPr>
        </p:nvSpPr>
        <p:spPr/>
        <p:txBody>
          <a:bodyPr/>
          <a:lstStyle/>
          <a:p>
            <a:fld id="{E41A4488-8F98-47D8-8A83-FDB9960CC1C5}" type="slidenum">
              <a:rPr lang="hr-HR" smtClean="0"/>
              <a:t>2</a:t>
            </a:fld>
            <a:endParaRPr lang="hr-HR"/>
          </a:p>
        </p:txBody>
      </p:sp>
    </p:spTree>
    <p:extLst>
      <p:ext uri="{BB962C8B-B14F-4D97-AF65-F5344CB8AC3E}">
        <p14:creationId xmlns:p14="http://schemas.microsoft.com/office/powerpoint/2010/main" val="57269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-STALNA USMJERENOST NA DRUGE, DRUGI SU UVIJEK UZROK NJEGOVIM NEPRIMJERENIM REAKCIJAMA!</a:t>
            </a:r>
          </a:p>
          <a:p>
            <a:r>
              <a:rPr lang="hr-HR" dirty="0"/>
              <a:t>NEPRIMJERENI ODNOSI S VRŠNJACIMA – gleda ih s visoka, postavlja se kao vođa, podrugljiv, nagurava kada ima priliku, verbalne uvrede, osveta, izbirljiv, lako izolira/ignorira onoga koji mu se ne dopada</a:t>
            </a:r>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-krenulo već u odbacivanje od strane vršnjaka, boje se njegovih reakcija pa su ga počeli ignorirati, izbjegavati</a:t>
            </a:r>
          </a:p>
          <a:p>
            <a:endParaRPr lang="hr-HR" dirty="0"/>
          </a:p>
          <a:p>
            <a:r>
              <a:rPr lang="hr-HR" dirty="0"/>
              <a:t>MANJAK KONTROLE – kada nema kontrolu nad situacijom odmah ulazi u raspravu- verbalno je visoki prosječan (WISC) i manipulativan te na drzak/prkosan način odgovara. Viče, ne daje priliku drugima da govore, kada je samo s djecom viče, psuje i nagurava se, uzima stvari na silu. Kada je u školi tada spretno prigovara i viče „zašto bi to radili”, „niste rekli da ćemo to tako”, „opet ste me stavili s njime sjedit, fuj, ne želim s njime”, „ne želim da idemo tamo na izlet”, „lijepo sam vam rekao da će bit problema ne stavite li to kako sam vam rekao”, „ja to neću”, nagurava učenika ispred sebe sa klupom</a:t>
            </a:r>
          </a:p>
        </p:txBody>
      </p:sp>
      <p:sp>
        <p:nvSpPr>
          <p:cNvPr id="4" name="Rezervirano mjesto broja slajda 3"/>
          <p:cNvSpPr>
            <a:spLocks noGrp="1"/>
          </p:cNvSpPr>
          <p:nvPr>
            <p:ph type="sldNum" sz="quarter" idx="5"/>
          </p:nvPr>
        </p:nvSpPr>
        <p:spPr/>
        <p:txBody>
          <a:bodyPr/>
          <a:lstStyle/>
          <a:p>
            <a:fld id="{E41A4488-8F98-47D8-8A83-FDB9960CC1C5}" type="slidenum">
              <a:rPr lang="hr-HR" smtClean="0"/>
              <a:t>3</a:t>
            </a:fld>
            <a:endParaRPr lang="hr-HR"/>
          </a:p>
        </p:txBody>
      </p:sp>
    </p:spTree>
    <p:extLst>
      <p:ext uri="{BB962C8B-B14F-4D97-AF65-F5344CB8AC3E}">
        <p14:creationId xmlns:p14="http://schemas.microsoft.com/office/powerpoint/2010/main" val="18057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 Navedena djevojčica iz razreda bila mu je prijateljica, povremeno je bilo nesuglasica, ali su ih rješavali (i roditelji su bili prijatelji). Roditelji dječaka opisuju djevojčicu kako joj fali „socijalne inteligencije”-ona je izrazito uspješna u školi, na raznim natjecanjima, ali jako usmjerena na sebe i svoje potrebe, „provokativna žrtva”. Dječakovi roditelji su u procesu razvoda, a od tada su se poremetili i odnosi s roditeljima od djevojčice. Od tada, zadnja 2 mjeseca su učestalija agresivna ponašanja prema njoj (dobacivanja, uvrede, ponižavanje)</a:t>
            </a:r>
          </a:p>
        </p:txBody>
      </p:sp>
      <p:sp>
        <p:nvSpPr>
          <p:cNvPr id="4" name="Rezervirano mjesto broja slajda 3"/>
          <p:cNvSpPr>
            <a:spLocks noGrp="1"/>
          </p:cNvSpPr>
          <p:nvPr>
            <p:ph type="sldNum" sz="quarter" idx="5"/>
          </p:nvPr>
        </p:nvSpPr>
        <p:spPr/>
        <p:txBody>
          <a:bodyPr/>
          <a:lstStyle/>
          <a:p>
            <a:fld id="{E41A4488-8F98-47D8-8A83-FDB9960CC1C5}" type="slidenum">
              <a:rPr lang="hr-HR" smtClean="0"/>
              <a:t>4</a:t>
            </a:fld>
            <a:endParaRPr lang="hr-HR"/>
          </a:p>
        </p:txBody>
      </p:sp>
    </p:spTree>
    <p:extLst>
      <p:ext uri="{BB962C8B-B14F-4D97-AF65-F5344CB8AC3E}">
        <p14:creationId xmlns:p14="http://schemas.microsoft.com/office/powerpoint/2010/main" val="2640128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Ima manjak uvida u vlastito ponašanje i ne uči na vlastitim pogreškama, usprkos posljedicama koje je u školi imao. Boji se posljedica na geografiji, odnosno ukoliko će ometat ili vrijeđat kolege-učitelj će ga ispitat i dobit će jedinicu, a na jedinicu će mama reagirat. Otac je redovito dolazio u školu na informacije. Mama do sada nije bila upoznata od strane oca sa svim agresivnim ponašanjima u školi, pa nije imao posljedica radi istih („tata ga je štitio”)</a:t>
            </a:r>
          </a:p>
        </p:txBody>
      </p:sp>
      <p:sp>
        <p:nvSpPr>
          <p:cNvPr id="4" name="Rezervirano mjesto broja slajda 3"/>
          <p:cNvSpPr>
            <a:spLocks noGrp="1"/>
          </p:cNvSpPr>
          <p:nvPr>
            <p:ph type="sldNum" sz="quarter" idx="5"/>
          </p:nvPr>
        </p:nvSpPr>
        <p:spPr/>
        <p:txBody>
          <a:bodyPr/>
          <a:lstStyle/>
          <a:p>
            <a:fld id="{E41A4488-8F98-47D8-8A83-FDB9960CC1C5}" type="slidenum">
              <a:rPr lang="hr-HR" smtClean="0"/>
              <a:t>6</a:t>
            </a:fld>
            <a:endParaRPr lang="hr-HR"/>
          </a:p>
        </p:txBody>
      </p:sp>
    </p:spTree>
    <p:extLst>
      <p:ext uri="{BB962C8B-B14F-4D97-AF65-F5344CB8AC3E}">
        <p14:creationId xmlns:p14="http://schemas.microsoft.com/office/powerpoint/2010/main" val="409992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 Često odgovara „nije fer”, uspoređuje se s drugima, sklon manipulativnim ponašanjima („e pa niste me trebali stavit kraj njega sjedit”, „ja sam rekao da će bit problema”, „pa ona sama to tražila” „a kako je Lukas mogao </a:t>
            </a:r>
            <a:r>
              <a:rPr lang="hr-HR" dirty="0" err="1"/>
              <a:t>prostačit</a:t>
            </a:r>
            <a:r>
              <a:rPr lang="hr-HR" dirty="0"/>
              <a:t>, a učiteljica mu ništa nije rekla, a ja sam odmah kriv”, „pa ona i je Srpkinja, i što ima govorit po srpski u školi”)</a:t>
            </a:r>
          </a:p>
        </p:txBody>
      </p:sp>
      <p:sp>
        <p:nvSpPr>
          <p:cNvPr id="4" name="Rezervirano mjesto broja slajda 3"/>
          <p:cNvSpPr>
            <a:spLocks noGrp="1"/>
          </p:cNvSpPr>
          <p:nvPr>
            <p:ph type="sldNum" sz="quarter" idx="5"/>
          </p:nvPr>
        </p:nvSpPr>
        <p:spPr/>
        <p:txBody>
          <a:bodyPr/>
          <a:lstStyle/>
          <a:p>
            <a:fld id="{E41A4488-8F98-47D8-8A83-FDB9960CC1C5}" type="slidenum">
              <a:rPr lang="hr-HR" smtClean="0"/>
              <a:t>7</a:t>
            </a:fld>
            <a:endParaRPr lang="hr-HR"/>
          </a:p>
        </p:txBody>
      </p:sp>
    </p:spTree>
    <p:extLst>
      <p:ext uri="{BB962C8B-B14F-4D97-AF65-F5344CB8AC3E}">
        <p14:creationId xmlns:p14="http://schemas.microsoft.com/office/powerpoint/2010/main" val="364923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Jako voli biti u društvu, pogotovo voli sportske igre i pravila u sportu je jako usvojio i njih slijedi bez pogovora. U grupi dječaka bit će najglasniji i borben, pokušat će se nametnut kao vođa, pritom točno zna kome se može postavljat kao vođa, a kome ne.</a:t>
            </a:r>
          </a:p>
          <a:p>
            <a:r>
              <a:rPr lang="hr-HR" dirty="0"/>
              <a:t>Jako je povezan sa sestrom, zaštitnički nastrojen prema njoj. Iako je i ona temperamentnija, prema njoj nema agresivnih ponašanja navodno.</a:t>
            </a:r>
          </a:p>
        </p:txBody>
      </p:sp>
      <p:sp>
        <p:nvSpPr>
          <p:cNvPr id="4" name="Rezervirano mjesto broja slajda 3"/>
          <p:cNvSpPr>
            <a:spLocks noGrp="1"/>
          </p:cNvSpPr>
          <p:nvPr>
            <p:ph type="sldNum" sz="quarter" idx="5"/>
          </p:nvPr>
        </p:nvSpPr>
        <p:spPr/>
        <p:txBody>
          <a:bodyPr/>
          <a:lstStyle/>
          <a:p>
            <a:fld id="{E41A4488-8F98-47D8-8A83-FDB9960CC1C5}" type="slidenum">
              <a:rPr lang="hr-HR" smtClean="0"/>
              <a:t>8</a:t>
            </a:fld>
            <a:endParaRPr lang="hr-HR"/>
          </a:p>
        </p:txBody>
      </p:sp>
    </p:spTree>
    <p:extLst>
      <p:ext uri="{BB962C8B-B14F-4D97-AF65-F5344CB8AC3E}">
        <p14:creationId xmlns:p14="http://schemas.microsoft.com/office/powerpoint/2010/main" val="808842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Doma nema nikad strukture, s obzirom da majka kao privatna kozmetičarka ima varijabilno radno vrijeme, 8-20h pa su unutar tog perioda uvijek drukčije raspoređeni termini klijentima, tata ima rad i noćim smjenama kao policajac. Jako neuredno radno vrijeme, zna se poklopiti da oba nisu doma.</a:t>
            </a:r>
          </a:p>
          <a:p>
            <a:endParaRPr lang="hr-HR" dirty="0"/>
          </a:p>
        </p:txBody>
      </p:sp>
      <p:sp>
        <p:nvSpPr>
          <p:cNvPr id="4" name="Rezervirano mjesto broja slajda 3"/>
          <p:cNvSpPr>
            <a:spLocks noGrp="1"/>
          </p:cNvSpPr>
          <p:nvPr>
            <p:ph type="sldNum" sz="quarter" idx="5"/>
          </p:nvPr>
        </p:nvSpPr>
        <p:spPr/>
        <p:txBody>
          <a:bodyPr/>
          <a:lstStyle/>
          <a:p>
            <a:fld id="{E41A4488-8F98-47D8-8A83-FDB9960CC1C5}" type="slidenum">
              <a:rPr lang="hr-HR" smtClean="0"/>
              <a:t>9</a:t>
            </a:fld>
            <a:endParaRPr lang="hr-HR"/>
          </a:p>
        </p:txBody>
      </p:sp>
    </p:spTree>
    <p:extLst>
      <p:ext uri="{BB962C8B-B14F-4D97-AF65-F5344CB8AC3E}">
        <p14:creationId xmlns:p14="http://schemas.microsoft.com/office/powerpoint/2010/main" val="38791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E61D64D-9896-486F-B72C-BD40CE19672F}" type="slidenum">
              <a:rPr lang="hr-HR" smtClean="0"/>
              <a:t>11</a:t>
            </a:fld>
            <a:endParaRPr lang="hr-HR"/>
          </a:p>
        </p:txBody>
      </p:sp>
    </p:spTree>
    <p:extLst>
      <p:ext uri="{BB962C8B-B14F-4D97-AF65-F5344CB8AC3E}">
        <p14:creationId xmlns:p14="http://schemas.microsoft.com/office/powerpoint/2010/main" val="325237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-jako teško izražava svoje osjećaje, odgovor na svako ponašanje je „</a:t>
            </a:r>
            <a:r>
              <a:rPr lang="hr-HR" dirty="0" err="1"/>
              <a:t>snervala</a:t>
            </a:r>
            <a:r>
              <a:rPr lang="hr-HR" dirty="0"/>
              <a:t> me”.  Uopće ne vidi problem u vlastitim ponašanjima, kada bi ga se stavilo u cipele učiteljice on navodi kako on nikad ne bi uzeo petarde koje nisu njegove, rigidan i nefleksibilan u mišljenju drugačijem od njegovog</a:t>
            </a:r>
          </a:p>
        </p:txBody>
      </p:sp>
      <p:sp>
        <p:nvSpPr>
          <p:cNvPr id="4" name="Rezervirano mjesto broja slajda 3"/>
          <p:cNvSpPr>
            <a:spLocks noGrp="1"/>
          </p:cNvSpPr>
          <p:nvPr>
            <p:ph type="sldNum" sz="quarter" idx="5"/>
          </p:nvPr>
        </p:nvSpPr>
        <p:spPr/>
        <p:txBody>
          <a:bodyPr/>
          <a:lstStyle/>
          <a:p>
            <a:fld id="{E41A4488-8F98-47D8-8A83-FDB9960CC1C5}" type="slidenum">
              <a:rPr lang="hr-HR" smtClean="0"/>
              <a:t>12</a:t>
            </a:fld>
            <a:endParaRPr lang="hr-HR"/>
          </a:p>
        </p:txBody>
      </p:sp>
    </p:spTree>
    <p:extLst>
      <p:ext uri="{BB962C8B-B14F-4D97-AF65-F5344CB8AC3E}">
        <p14:creationId xmlns:p14="http://schemas.microsoft.com/office/powerpoint/2010/main" val="156946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6/1/2024</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09552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6/1/2024</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669581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6/1/2024</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86106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6/1/2024</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16912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6/1/2024</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63088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6/1/2024</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59654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6/1/2024</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72371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6/1/2024</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83758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6/1/2024</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18612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6/1/2024</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910348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6/1/2024</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92459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6/1/2024</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2345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297213-B630-4CFA-8FE1-099659C5D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ink and blue acrylic paint">
            <a:extLst>
              <a:ext uri="{FF2B5EF4-FFF2-40B4-BE49-F238E27FC236}">
                <a16:creationId xmlns:a16="http://schemas.microsoft.com/office/drawing/2014/main" id="{E801D233-E441-9D3C-B965-04AC7DA79D62}"/>
              </a:ext>
            </a:extLst>
          </p:cNvPr>
          <p:cNvPicPr>
            <a:picLocks noChangeAspect="1"/>
          </p:cNvPicPr>
          <p:nvPr/>
        </p:nvPicPr>
        <p:blipFill rotWithShape="1">
          <a:blip r:embed="rId2"/>
          <a:srcRect t="4261" b="14512"/>
          <a:stretch/>
        </p:blipFill>
        <p:spPr>
          <a:xfrm>
            <a:off x="1" y="10"/>
            <a:ext cx="12191999" cy="6857990"/>
          </a:xfrm>
          <a:prstGeom prst="rect">
            <a:avLst/>
          </a:prstGeom>
        </p:spPr>
      </p:pic>
      <p:sp>
        <p:nvSpPr>
          <p:cNvPr id="11" name="Rectangle 10">
            <a:extLst>
              <a:ext uri="{FF2B5EF4-FFF2-40B4-BE49-F238E27FC236}">
                <a16:creationId xmlns:a16="http://schemas.microsoft.com/office/drawing/2014/main" id="{13F26D5C-77E9-4A8D-95F0-1635BAD12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781" y="-257784"/>
            <a:ext cx="6857999" cy="7373570"/>
          </a:xfrm>
          <a:prstGeom prst="rect">
            <a:avLst/>
          </a:prstGeom>
          <a:gradFill flip="none" rotWithShape="1">
            <a:gsLst>
              <a:gs pos="3000">
                <a:srgbClr val="000000">
                  <a:alpha val="0"/>
                </a:srgbClr>
              </a:gs>
              <a:gs pos="73000">
                <a:srgbClr val="000000">
                  <a:alpha val="48000"/>
                </a:srgbClr>
              </a:gs>
              <a:gs pos="100000">
                <a:srgbClr val="000000">
                  <a:alpha val="58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1841563A-DD3F-43B2-9942-0AA781A0EF41}"/>
              </a:ext>
            </a:extLst>
          </p:cNvPr>
          <p:cNvSpPr>
            <a:spLocks noGrp="1"/>
          </p:cNvSpPr>
          <p:nvPr>
            <p:ph type="ctrTitle"/>
          </p:nvPr>
        </p:nvSpPr>
        <p:spPr>
          <a:xfrm>
            <a:off x="548640" y="952500"/>
            <a:ext cx="3543966" cy="3893582"/>
          </a:xfrm>
        </p:spPr>
        <p:txBody>
          <a:bodyPr>
            <a:normAutofit/>
          </a:bodyPr>
          <a:lstStyle/>
          <a:p>
            <a:r>
              <a:rPr lang="hr-HR">
                <a:solidFill>
                  <a:srgbClr val="FFFFFF"/>
                </a:solidFill>
              </a:rPr>
              <a:t>BKT Agresivnosti </a:t>
            </a:r>
            <a:r>
              <a:rPr lang="hr-HR" dirty="0">
                <a:solidFill>
                  <a:srgbClr val="FFFFFF"/>
                </a:solidFill>
              </a:rPr>
              <a:t>kod djeteta</a:t>
            </a:r>
            <a:br>
              <a:rPr lang="hr-HR" dirty="0">
                <a:solidFill>
                  <a:srgbClr val="FFFFFF"/>
                </a:solidFill>
              </a:rPr>
            </a:br>
            <a:br>
              <a:rPr lang="hr-HR" dirty="0">
                <a:solidFill>
                  <a:srgbClr val="FFFFFF"/>
                </a:solidFill>
              </a:rPr>
            </a:br>
            <a:br>
              <a:rPr lang="hr-HR" dirty="0">
                <a:solidFill>
                  <a:srgbClr val="FFFFFF"/>
                </a:solidFill>
              </a:rPr>
            </a:br>
            <a:r>
              <a:rPr lang="hr-HR" sz="3000" dirty="0">
                <a:solidFill>
                  <a:srgbClr val="FFFFFF"/>
                </a:solidFill>
              </a:rPr>
              <a:t>PRIKAZ SLUČAJA</a:t>
            </a:r>
            <a:r>
              <a:rPr lang="hr-HR" dirty="0">
                <a:solidFill>
                  <a:srgbClr val="FFFFFF"/>
                </a:solidFill>
              </a:rPr>
              <a:t> </a:t>
            </a:r>
          </a:p>
        </p:txBody>
      </p:sp>
      <p:sp>
        <p:nvSpPr>
          <p:cNvPr id="3" name="Podnaslov 2">
            <a:extLst>
              <a:ext uri="{FF2B5EF4-FFF2-40B4-BE49-F238E27FC236}">
                <a16:creationId xmlns:a16="http://schemas.microsoft.com/office/drawing/2014/main" id="{699DE06A-3834-4D98-B6BC-BBE5D7B75E4C}"/>
              </a:ext>
            </a:extLst>
          </p:cNvPr>
          <p:cNvSpPr>
            <a:spLocks noGrp="1"/>
          </p:cNvSpPr>
          <p:nvPr>
            <p:ph type="subTitle" idx="1"/>
          </p:nvPr>
        </p:nvSpPr>
        <p:spPr>
          <a:xfrm>
            <a:off x="567186" y="4846083"/>
            <a:ext cx="5024722" cy="1211818"/>
          </a:xfrm>
        </p:spPr>
        <p:txBody>
          <a:bodyPr anchor="b">
            <a:normAutofit/>
          </a:bodyPr>
          <a:lstStyle/>
          <a:p>
            <a:r>
              <a:rPr lang="hr-HR" dirty="0">
                <a:solidFill>
                  <a:srgbClr val="FFFFFF"/>
                </a:solidFill>
              </a:rPr>
              <a:t>Darija Janković</a:t>
            </a:r>
          </a:p>
        </p:txBody>
      </p:sp>
      <p:cxnSp>
        <p:nvCxnSpPr>
          <p:cNvPr id="13" name="Straight Connector 12">
            <a:extLst>
              <a:ext uri="{FF2B5EF4-FFF2-40B4-BE49-F238E27FC236}">
                <a16:creationId xmlns:a16="http://schemas.microsoft.com/office/drawing/2014/main" id="{0632DC5A-0728-490F-8655-6B43778270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78719"/>
            <a:ext cx="10905066"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BB1F6D-CF9C-422D-9324-C46415BB9D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467" y="6309695"/>
            <a:ext cx="10905066"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755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453D706-5632-4DFE-84FE-5F2997A83F35}"/>
              </a:ext>
            </a:extLst>
          </p:cNvPr>
          <p:cNvSpPr>
            <a:spLocks noGrp="1"/>
          </p:cNvSpPr>
          <p:nvPr>
            <p:ph idx="1"/>
          </p:nvPr>
        </p:nvSpPr>
        <p:spPr>
          <a:xfrm>
            <a:off x="548641" y="754144"/>
            <a:ext cx="3071252" cy="5363852"/>
          </a:xfrm>
        </p:spPr>
        <p:txBody>
          <a:bodyPr/>
          <a:lstStyle/>
          <a:p>
            <a:pPr marL="0" indent="0">
              <a:buNone/>
            </a:pPr>
            <a:r>
              <a:rPr lang="hr-HR" dirty="0"/>
              <a:t>IZBJEGAVANJA</a:t>
            </a:r>
          </a:p>
          <a:p>
            <a:pPr>
              <a:buFontTx/>
              <a:buChar char="-"/>
            </a:pPr>
            <a:r>
              <a:rPr lang="hr-HR" dirty="0"/>
              <a:t>Praćenje nastave</a:t>
            </a:r>
          </a:p>
          <a:p>
            <a:pPr>
              <a:buFontTx/>
              <a:buChar char="-"/>
            </a:pPr>
            <a:r>
              <a:rPr lang="hr-HR" dirty="0"/>
              <a:t>Poslušnost autoritetu</a:t>
            </a:r>
          </a:p>
          <a:p>
            <a:pPr>
              <a:buFontTx/>
              <a:buChar char="-"/>
            </a:pPr>
            <a:r>
              <a:rPr lang="hr-HR" dirty="0"/>
              <a:t>Uvažavanje različitosti</a:t>
            </a:r>
          </a:p>
          <a:p>
            <a:pPr>
              <a:buFontTx/>
              <a:buChar char="-"/>
            </a:pPr>
            <a:r>
              <a:rPr lang="hr-HR" dirty="0"/>
              <a:t>Preuzimanje odgovornosti za vlastita ponašanja</a:t>
            </a:r>
          </a:p>
          <a:p>
            <a:pPr>
              <a:buFontTx/>
              <a:buChar char="-"/>
            </a:pPr>
            <a:endParaRPr lang="hr-HR" dirty="0"/>
          </a:p>
        </p:txBody>
      </p:sp>
      <p:sp>
        <p:nvSpPr>
          <p:cNvPr id="4" name="TekstniOkvir 3">
            <a:extLst>
              <a:ext uri="{FF2B5EF4-FFF2-40B4-BE49-F238E27FC236}">
                <a16:creationId xmlns:a16="http://schemas.microsoft.com/office/drawing/2014/main" id="{8BF9A6AF-BA4F-4E36-A6EA-DDE75C92E417}"/>
              </a:ext>
            </a:extLst>
          </p:cNvPr>
          <p:cNvSpPr txBox="1"/>
          <p:nvPr/>
        </p:nvSpPr>
        <p:spPr>
          <a:xfrm>
            <a:off x="6334812" y="1074656"/>
            <a:ext cx="5165889" cy="1200329"/>
          </a:xfrm>
          <a:prstGeom prst="rect">
            <a:avLst/>
          </a:prstGeom>
          <a:noFill/>
        </p:spPr>
        <p:txBody>
          <a:bodyPr wrap="square" rtlCol="0">
            <a:spAutoFit/>
          </a:bodyPr>
          <a:lstStyle/>
          <a:p>
            <a:r>
              <a:rPr lang="hr-HR" dirty="0"/>
              <a:t>SUOČAVANJA</a:t>
            </a:r>
          </a:p>
          <a:p>
            <a:pPr marL="285750" indent="-285750">
              <a:buFontTx/>
              <a:buChar char="-"/>
            </a:pPr>
            <a:r>
              <a:rPr lang="hr-HR" dirty="0"/>
              <a:t>Trening rukometa</a:t>
            </a:r>
          </a:p>
          <a:p>
            <a:pPr marL="285750" indent="-285750">
              <a:buFontTx/>
              <a:buChar char="-"/>
            </a:pPr>
            <a:r>
              <a:rPr lang="hr-HR" dirty="0"/>
              <a:t>Čuvanje mlađe sestre</a:t>
            </a:r>
          </a:p>
          <a:p>
            <a:pPr marL="285750" indent="-285750">
              <a:buFontTx/>
              <a:buChar char="-"/>
            </a:pPr>
            <a:r>
              <a:rPr lang="hr-HR" dirty="0"/>
              <a:t>Nogomet u slobodno vrijeme</a:t>
            </a:r>
          </a:p>
        </p:txBody>
      </p:sp>
      <p:pic>
        <p:nvPicPr>
          <p:cNvPr id="5" name="Slika 4">
            <a:extLst>
              <a:ext uri="{FF2B5EF4-FFF2-40B4-BE49-F238E27FC236}">
                <a16:creationId xmlns:a16="http://schemas.microsoft.com/office/drawing/2014/main" id="{4C56BC9D-D182-42F7-B5FA-F6E0030FA48D}"/>
              </a:ext>
            </a:extLst>
          </p:cNvPr>
          <p:cNvPicPr>
            <a:picLocks noChangeAspect="1"/>
          </p:cNvPicPr>
          <p:nvPr/>
        </p:nvPicPr>
        <p:blipFill>
          <a:blip r:embed="rId2"/>
          <a:stretch>
            <a:fillRect/>
          </a:stretch>
        </p:blipFill>
        <p:spPr>
          <a:xfrm>
            <a:off x="7677888" y="2959994"/>
            <a:ext cx="3158002" cy="3158002"/>
          </a:xfrm>
          <a:prstGeom prst="rect">
            <a:avLst/>
          </a:prstGeom>
        </p:spPr>
      </p:pic>
    </p:spTree>
    <p:extLst>
      <p:ext uri="{BB962C8B-B14F-4D97-AF65-F5344CB8AC3E}">
        <p14:creationId xmlns:p14="http://schemas.microsoft.com/office/powerpoint/2010/main" val="3843268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597841" y="63252"/>
            <a:ext cx="10820400" cy="710003"/>
          </a:xfrm>
          <a:prstGeom prst="rect">
            <a:avLst/>
          </a:prstGeom>
        </p:spPr>
        <p:txBody>
          <a:bodyPr lIns="0" tIns="0" rIns="0" bIns="0" rtlCol="0" anchor="t">
            <a:spAutoFit/>
          </a:bodyPr>
          <a:lstStyle/>
          <a:p>
            <a:pPr algn="ctr">
              <a:lnSpc>
                <a:spcPts val="5920"/>
              </a:lnSpc>
              <a:spcBef>
                <a:spcPct val="0"/>
              </a:spcBef>
            </a:pPr>
            <a:r>
              <a:rPr lang="en-US" sz="3850" b="1" dirty="0">
                <a:solidFill>
                  <a:srgbClr val="273384"/>
                </a:solidFill>
                <a:ea typeface="Eczar Bold"/>
              </a:rPr>
              <a:t>﻿</a:t>
            </a:r>
            <a:r>
              <a:rPr lang="hr-HR" sz="4000" b="1" dirty="0">
                <a:solidFill>
                  <a:schemeClr val="accent1"/>
                </a:solidFill>
                <a:latin typeface="+mj-lt"/>
                <a:ea typeface="+mj-ea"/>
                <a:cs typeface="+mj-cs"/>
              </a:rPr>
              <a:t>Kognitivna</a:t>
            </a:r>
            <a:r>
              <a:rPr lang="hr-HR" sz="4000" b="1" dirty="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rPr>
              <a:t> </a:t>
            </a:r>
            <a:r>
              <a:rPr lang="hr-HR" sz="4000" b="1" dirty="0">
                <a:solidFill>
                  <a:schemeClr val="accent1"/>
                </a:solidFill>
                <a:latin typeface="+mj-lt"/>
                <a:ea typeface="+mj-ea"/>
                <a:cs typeface="+mj-cs"/>
              </a:rPr>
              <a:t>konceptualizacija</a:t>
            </a:r>
            <a:endParaRPr lang="en-US" sz="4000" b="1" dirty="0">
              <a:solidFill>
                <a:schemeClr val="accent1"/>
              </a:solidFill>
              <a:latin typeface="+mj-lt"/>
              <a:ea typeface="+mj-ea"/>
              <a:cs typeface="+mj-cs"/>
            </a:endParaRPr>
          </a:p>
        </p:txBody>
      </p:sp>
      <p:sp>
        <p:nvSpPr>
          <p:cNvPr id="30" name="Rectangle 6">
            <a:extLst>
              <a:ext uri="{FF2B5EF4-FFF2-40B4-BE49-F238E27FC236}">
                <a16:creationId xmlns:a16="http://schemas.microsoft.com/office/drawing/2014/main" id="{BF99C9FF-9A63-3D80-9F68-870896A82A4A}"/>
              </a:ext>
            </a:extLst>
          </p:cNvPr>
          <p:cNvSpPr/>
          <p:nvPr/>
        </p:nvSpPr>
        <p:spPr>
          <a:xfrm>
            <a:off x="1307154" y="929443"/>
            <a:ext cx="7970295" cy="594437"/>
          </a:xfrm>
          <a:prstGeom prst="rect">
            <a:avLst/>
          </a:prstGeom>
          <a:solidFill>
            <a:schemeClr val="bg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hr-HR" sz="2133" b="1" dirty="0">
                <a:solidFill>
                  <a:srgbClr val="002060"/>
                </a:solidFill>
                <a:latin typeface="Raleway"/>
              </a:rPr>
              <a:t>Relevantni (rani) podaci</a:t>
            </a:r>
          </a:p>
          <a:p>
            <a:pPr algn="ctr"/>
            <a:r>
              <a:rPr lang="hr-HR" sz="1600" dirty="0">
                <a:solidFill>
                  <a:srgbClr val="002060"/>
                </a:solidFill>
                <a:latin typeface="Raleway"/>
              </a:rPr>
              <a:t>Autoritarna </a:t>
            </a:r>
            <a:r>
              <a:rPr lang="hr-HR" sz="1600" dirty="0" err="1">
                <a:solidFill>
                  <a:srgbClr val="002060"/>
                </a:solidFill>
                <a:latin typeface="Raleway"/>
              </a:rPr>
              <a:t>majka+popustljiv</a:t>
            </a:r>
            <a:r>
              <a:rPr lang="hr-HR" sz="1600" dirty="0">
                <a:solidFill>
                  <a:srgbClr val="002060"/>
                </a:solidFill>
                <a:latin typeface="Raleway"/>
              </a:rPr>
              <a:t> tata. Psihomotorni nemir, zamor, pad koncentracije</a:t>
            </a:r>
          </a:p>
        </p:txBody>
      </p:sp>
      <p:sp>
        <p:nvSpPr>
          <p:cNvPr id="31" name="Rectangle 8">
            <a:extLst>
              <a:ext uri="{FF2B5EF4-FFF2-40B4-BE49-F238E27FC236}">
                <a16:creationId xmlns:a16="http://schemas.microsoft.com/office/drawing/2014/main" id="{85522165-1C4B-6F42-C2FF-BF4DCBBE7302}"/>
              </a:ext>
            </a:extLst>
          </p:cNvPr>
          <p:cNvSpPr/>
          <p:nvPr/>
        </p:nvSpPr>
        <p:spPr>
          <a:xfrm>
            <a:off x="2053229" y="1641522"/>
            <a:ext cx="8085541" cy="775267"/>
          </a:xfrm>
          <a:prstGeom prst="rect">
            <a:avLst/>
          </a:prstGeom>
          <a:solidFill>
            <a:schemeClr val="bg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hr-HR" sz="1867" b="1" dirty="0">
                <a:solidFill>
                  <a:srgbClr val="002060"/>
                </a:solidFill>
                <a:latin typeface="Raleway"/>
              </a:rPr>
              <a:t>Bazična vjerovanja</a:t>
            </a:r>
          </a:p>
          <a:p>
            <a:pPr algn="ctr"/>
            <a:r>
              <a:rPr lang="hr-HR" sz="1700" i="1" dirty="0">
                <a:solidFill>
                  <a:srgbClr val="002060"/>
                </a:solidFill>
                <a:latin typeface="Raleway"/>
              </a:rPr>
              <a:t>Ja sam ok. Drugi su glupi i dosadni. Drugi provociraju. Svijet je nepravedno mjesto.</a:t>
            </a:r>
          </a:p>
        </p:txBody>
      </p:sp>
      <p:sp>
        <p:nvSpPr>
          <p:cNvPr id="32" name="Rectangle 9">
            <a:extLst>
              <a:ext uri="{FF2B5EF4-FFF2-40B4-BE49-F238E27FC236}">
                <a16:creationId xmlns:a16="http://schemas.microsoft.com/office/drawing/2014/main" id="{1C76667E-CE76-C2D9-BC15-1D223FDD7FD0}"/>
              </a:ext>
            </a:extLst>
          </p:cNvPr>
          <p:cNvSpPr/>
          <p:nvPr/>
        </p:nvSpPr>
        <p:spPr>
          <a:xfrm>
            <a:off x="1907651" y="2478232"/>
            <a:ext cx="8085539" cy="1024324"/>
          </a:xfrm>
          <a:prstGeom prst="rect">
            <a:avLst/>
          </a:prstGeom>
          <a:solidFill>
            <a:schemeClr val="bg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hr-HR" sz="1733" b="1" dirty="0">
                <a:solidFill>
                  <a:srgbClr val="002060"/>
                </a:solidFill>
                <a:latin typeface="Raleway"/>
              </a:rPr>
              <a:t>Posredujuća vjerovanja</a:t>
            </a:r>
          </a:p>
          <a:p>
            <a:pPr algn="ctr"/>
            <a:r>
              <a:rPr lang="hr-HR" sz="1600" b="1" i="1" dirty="0">
                <a:solidFill>
                  <a:srgbClr val="002060"/>
                </a:solidFill>
                <a:latin typeface="Raleway"/>
              </a:rPr>
              <a:t>Dugi ljudi se ponašaju prijeteće, moram se zaštititi.</a:t>
            </a:r>
          </a:p>
          <a:p>
            <a:pPr algn="ctr"/>
            <a:r>
              <a:rPr lang="hr-HR" sz="1600" i="1" dirty="0">
                <a:solidFill>
                  <a:srgbClr val="002060"/>
                </a:solidFill>
                <a:latin typeface="Raleway"/>
              </a:rPr>
              <a:t>Nema osjećaj krivnje, već vidi da ga je netko izazvao/provocirao. </a:t>
            </a:r>
          </a:p>
        </p:txBody>
      </p:sp>
      <p:sp>
        <p:nvSpPr>
          <p:cNvPr id="33" name="Rectangle 1">
            <a:extLst>
              <a:ext uri="{FF2B5EF4-FFF2-40B4-BE49-F238E27FC236}">
                <a16:creationId xmlns:a16="http://schemas.microsoft.com/office/drawing/2014/main" id="{15121F06-F94A-99E8-3831-4B7BBD8183AE}"/>
              </a:ext>
            </a:extLst>
          </p:cNvPr>
          <p:cNvSpPr/>
          <p:nvPr/>
        </p:nvSpPr>
        <p:spPr>
          <a:xfrm>
            <a:off x="4188344" y="3534781"/>
            <a:ext cx="2759883" cy="1592219"/>
          </a:xfrm>
          <a:prstGeom prst="rect">
            <a:avLst/>
          </a:prstGeom>
          <a:solidFill>
            <a:schemeClr val="bg1"/>
          </a:solidFill>
          <a:ln>
            <a:solidFill>
              <a:schemeClr val="accent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hr-HR" sz="1467" dirty="0">
                <a:solidFill>
                  <a:srgbClr val="002060"/>
                </a:solidFill>
              </a:rPr>
              <a:t>NAM</a:t>
            </a:r>
            <a:r>
              <a:rPr lang="hr-HR" sz="1467" dirty="0">
                <a:solidFill>
                  <a:schemeClr val="accent1">
                    <a:lumMod val="75000"/>
                  </a:schemeClr>
                </a:solidFill>
              </a:rPr>
              <a:t> </a:t>
            </a:r>
          </a:p>
          <a:p>
            <a:pPr algn="ctr"/>
            <a:r>
              <a:rPr lang="hr-HR" sz="1450" dirty="0">
                <a:solidFill>
                  <a:schemeClr val="accent1">
                    <a:lumMod val="50000"/>
                  </a:schemeClr>
                </a:solidFill>
              </a:rPr>
              <a:t>Dosadno je. Nepravedno je. Ona glumi posebnu, samo ona je različita. Pa kriva je učiteljica jer me stavila sjedit s njom.</a:t>
            </a:r>
            <a:endParaRPr lang="hr-HR" sz="1450" dirty="0">
              <a:solidFill>
                <a:schemeClr val="accent1">
                  <a:lumMod val="75000"/>
                </a:schemeClr>
              </a:solidFill>
            </a:endParaRPr>
          </a:p>
        </p:txBody>
      </p:sp>
      <p:sp>
        <p:nvSpPr>
          <p:cNvPr id="34" name="Rectangle 2">
            <a:extLst>
              <a:ext uri="{FF2B5EF4-FFF2-40B4-BE49-F238E27FC236}">
                <a16:creationId xmlns:a16="http://schemas.microsoft.com/office/drawing/2014/main" id="{7D93955C-B05E-5850-E015-63EF16E97E7B}"/>
              </a:ext>
            </a:extLst>
          </p:cNvPr>
          <p:cNvSpPr/>
          <p:nvPr/>
        </p:nvSpPr>
        <p:spPr>
          <a:xfrm>
            <a:off x="357877" y="3472372"/>
            <a:ext cx="1898555" cy="831049"/>
          </a:xfrm>
          <a:prstGeom prst="rect">
            <a:avLst/>
          </a:prstGeom>
          <a:solidFill>
            <a:schemeClr val="bg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hr-HR" sz="1333" b="1" dirty="0">
                <a:solidFill>
                  <a:srgbClr val="002060"/>
                </a:solidFill>
              </a:rPr>
              <a:t>Emocionalni simptomi</a:t>
            </a:r>
          </a:p>
          <a:p>
            <a:pPr algn="ctr"/>
            <a:r>
              <a:rPr lang="hr-HR" sz="1333" dirty="0">
                <a:solidFill>
                  <a:schemeClr val="accent1">
                    <a:lumMod val="50000"/>
                  </a:schemeClr>
                </a:solidFill>
              </a:rPr>
              <a:t>Ljutnja</a:t>
            </a:r>
            <a:r>
              <a:rPr lang="hr-HR" sz="1333" dirty="0">
                <a:solidFill>
                  <a:schemeClr val="accent1">
                    <a:lumMod val="75000"/>
                  </a:schemeClr>
                </a:solidFill>
              </a:rPr>
              <a:t>,</a:t>
            </a:r>
          </a:p>
          <a:p>
            <a:pPr algn="ctr"/>
            <a:r>
              <a:rPr lang="hr-HR" sz="1300" dirty="0">
                <a:solidFill>
                  <a:schemeClr val="accent1">
                    <a:lumMod val="75000"/>
                  </a:schemeClr>
                </a:solidFill>
              </a:rPr>
              <a:t>Dosada, emocionalno nezreo</a:t>
            </a:r>
            <a:endParaRPr lang="hr-HR" dirty="0"/>
          </a:p>
        </p:txBody>
      </p:sp>
      <p:sp>
        <p:nvSpPr>
          <p:cNvPr id="35" name="Rectangle 3">
            <a:extLst>
              <a:ext uri="{FF2B5EF4-FFF2-40B4-BE49-F238E27FC236}">
                <a16:creationId xmlns:a16="http://schemas.microsoft.com/office/drawing/2014/main" id="{1D3296F2-0FBA-7B3B-EF6B-1CBC52662EDB}"/>
              </a:ext>
            </a:extLst>
          </p:cNvPr>
          <p:cNvSpPr/>
          <p:nvPr/>
        </p:nvSpPr>
        <p:spPr>
          <a:xfrm>
            <a:off x="526869" y="5127000"/>
            <a:ext cx="2438400" cy="1094135"/>
          </a:xfrm>
          <a:prstGeom prst="rect">
            <a:avLst/>
          </a:prstGeom>
          <a:solidFill>
            <a:schemeClr val="bg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hr-HR" sz="1333" b="1" dirty="0">
                <a:solidFill>
                  <a:srgbClr val="002060"/>
                </a:solidFill>
              </a:rPr>
              <a:t>Motivacijski simptomi</a:t>
            </a:r>
          </a:p>
          <a:p>
            <a:pPr algn="ctr"/>
            <a:r>
              <a:rPr lang="hr-HR" sz="1300" dirty="0">
                <a:solidFill>
                  <a:schemeClr val="accent1">
                    <a:lumMod val="75000"/>
                  </a:schemeClr>
                </a:solidFill>
              </a:rPr>
              <a:t>Nema uvid u posljedice vlastitog ponašanja, stav da se drugi trebaju promijeniti/drugi su krivi</a:t>
            </a:r>
            <a:endParaRPr lang="hr-HR" sz="1333" dirty="0">
              <a:solidFill>
                <a:schemeClr val="accent1">
                  <a:lumMod val="75000"/>
                </a:schemeClr>
              </a:solidFill>
            </a:endParaRPr>
          </a:p>
          <a:p>
            <a:pPr algn="ctr"/>
            <a:endParaRPr lang="hr-HR" sz="1333" dirty="0">
              <a:solidFill>
                <a:schemeClr val="accent1">
                  <a:lumMod val="75000"/>
                </a:schemeClr>
              </a:solidFill>
            </a:endParaRPr>
          </a:p>
        </p:txBody>
      </p:sp>
      <p:sp>
        <p:nvSpPr>
          <p:cNvPr id="36" name="Rectangle 4">
            <a:extLst>
              <a:ext uri="{FF2B5EF4-FFF2-40B4-BE49-F238E27FC236}">
                <a16:creationId xmlns:a16="http://schemas.microsoft.com/office/drawing/2014/main" id="{44990005-2752-2FC2-200C-5B39AA96C12B}"/>
              </a:ext>
            </a:extLst>
          </p:cNvPr>
          <p:cNvSpPr/>
          <p:nvPr/>
        </p:nvSpPr>
        <p:spPr>
          <a:xfrm>
            <a:off x="4349085" y="5579938"/>
            <a:ext cx="2438400" cy="1094135"/>
          </a:xfrm>
          <a:prstGeom prst="rect">
            <a:avLst/>
          </a:prstGeom>
          <a:solidFill>
            <a:schemeClr val="bg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hr-HR" sz="1333" b="1" dirty="0">
                <a:solidFill>
                  <a:srgbClr val="002060"/>
                </a:solidFill>
              </a:rPr>
              <a:t>Kognitivni simptomi</a:t>
            </a:r>
          </a:p>
          <a:p>
            <a:pPr algn="ctr"/>
            <a:r>
              <a:rPr lang="hr-HR" sz="1333" dirty="0">
                <a:solidFill>
                  <a:schemeClr val="accent1">
                    <a:lumMod val="75000"/>
                  </a:schemeClr>
                </a:solidFill>
              </a:rPr>
              <a:t>Poteškoće koncentracije, nema empatije, netolerantan</a:t>
            </a:r>
          </a:p>
          <a:p>
            <a:pPr algn="ctr"/>
            <a:endParaRPr lang="hr-HR" sz="1333" dirty="0">
              <a:solidFill>
                <a:schemeClr val="accent1">
                  <a:lumMod val="75000"/>
                </a:schemeClr>
              </a:solidFill>
            </a:endParaRPr>
          </a:p>
        </p:txBody>
      </p:sp>
      <p:sp>
        <p:nvSpPr>
          <p:cNvPr id="37" name="Rectangle 5">
            <a:extLst>
              <a:ext uri="{FF2B5EF4-FFF2-40B4-BE49-F238E27FC236}">
                <a16:creationId xmlns:a16="http://schemas.microsoft.com/office/drawing/2014/main" id="{EDE19AEB-8A7E-74B9-42F9-ACA3D6989C04}"/>
              </a:ext>
            </a:extLst>
          </p:cNvPr>
          <p:cNvSpPr/>
          <p:nvPr/>
        </p:nvSpPr>
        <p:spPr>
          <a:xfrm>
            <a:off x="7864140" y="5093864"/>
            <a:ext cx="2438400" cy="1434103"/>
          </a:xfrm>
          <a:prstGeom prst="rect">
            <a:avLst/>
          </a:prstGeom>
          <a:solidFill>
            <a:schemeClr val="bg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hr-HR" sz="1333" b="1" dirty="0">
                <a:solidFill>
                  <a:srgbClr val="002060"/>
                </a:solidFill>
              </a:rPr>
              <a:t>Ponašajni simptomi</a:t>
            </a:r>
          </a:p>
          <a:p>
            <a:pPr algn="ctr"/>
            <a:r>
              <a:rPr lang="hr-HR" sz="1300" dirty="0">
                <a:solidFill>
                  <a:schemeClr val="accent1">
                    <a:lumMod val="75000"/>
                  </a:schemeClr>
                </a:solidFill>
              </a:rPr>
              <a:t>Impulzivan, nasilan, manipulativan</a:t>
            </a:r>
          </a:p>
          <a:p>
            <a:pPr algn="ctr"/>
            <a:endParaRPr lang="hr-HR" sz="1300" dirty="0">
              <a:solidFill>
                <a:schemeClr val="accent1">
                  <a:lumMod val="75000"/>
                </a:schemeClr>
              </a:solidFill>
            </a:endParaRPr>
          </a:p>
        </p:txBody>
      </p:sp>
      <p:sp>
        <p:nvSpPr>
          <p:cNvPr id="38" name="Rectangle 7">
            <a:extLst>
              <a:ext uri="{FF2B5EF4-FFF2-40B4-BE49-F238E27FC236}">
                <a16:creationId xmlns:a16="http://schemas.microsoft.com/office/drawing/2014/main" id="{09E98FCF-ABFE-42D7-D994-8267F5E0102F}"/>
              </a:ext>
            </a:extLst>
          </p:cNvPr>
          <p:cNvSpPr/>
          <p:nvPr/>
        </p:nvSpPr>
        <p:spPr>
          <a:xfrm>
            <a:off x="7909634" y="3730009"/>
            <a:ext cx="2438400" cy="1094135"/>
          </a:xfrm>
          <a:prstGeom prst="rect">
            <a:avLst/>
          </a:prstGeom>
          <a:solidFill>
            <a:schemeClr val="bg1"/>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r>
              <a:rPr lang="hr-HR" sz="1333" b="1" dirty="0">
                <a:solidFill>
                  <a:srgbClr val="002060"/>
                </a:solidFill>
              </a:rPr>
              <a:t>Fiziološki simptomi</a:t>
            </a:r>
          </a:p>
          <a:p>
            <a:pPr algn="ctr"/>
            <a:r>
              <a:rPr lang="hr-HR" sz="1300" dirty="0" err="1">
                <a:solidFill>
                  <a:schemeClr val="accent1">
                    <a:lumMod val="50000"/>
                  </a:schemeClr>
                </a:solidFill>
              </a:rPr>
              <a:t>Uzlupano</a:t>
            </a:r>
            <a:r>
              <a:rPr lang="hr-HR" sz="1300" dirty="0">
                <a:solidFill>
                  <a:schemeClr val="accent1">
                    <a:lumMod val="50000"/>
                  </a:schemeClr>
                </a:solidFill>
              </a:rPr>
              <a:t> srce, napetost u rukama, crvenilo u licu</a:t>
            </a:r>
            <a:endParaRPr lang="hr-HR" sz="1333" dirty="0">
              <a:solidFill>
                <a:schemeClr val="accent1">
                  <a:lumMod val="75000"/>
                </a:schemeClr>
              </a:solidFill>
            </a:endParaRPr>
          </a:p>
          <a:p>
            <a:pPr algn="ctr"/>
            <a:endParaRPr lang="hr-HR" sz="1300" dirty="0">
              <a:solidFill>
                <a:schemeClr val="accent1">
                  <a:lumMod val="50000"/>
                </a:schemeClr>
              </a:solidFill>
            </a:endParaRPr>
          </a:p>
        </p:txBody>
      </p:sp>
      <p:cxnSp>
        <p:nvCxnSpPr>
          <p:cNvPr id="39" name="Straight Arrow Connector 16">
            <a:extLst>
              <a:ext uri="{FF2B5EF4-FFF2-40B4-BE49-F238E27FC236}">
                <a16:creationId xmlns:a16="http://schemas.microsoft.com/office/drawing/2014/main" id="{A53F9E17-C665-2420-B60D-20DDA5B4447B}"/>
              </a:ext>
            </a:extLst>
          </p:cNvPr>
          <p:cNvCxnSpPr/>
          <p:nvPr/>
        </p:nvCxnSpPr>
        <p:spPr>
          <a:xfrm flipH="1">
            <a:off x="2402004" y="3816259"/>
            <a:ext cx="1455761" cy="308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8">
            <a:extLst>
              <a:ext uri="{FF2B5EF4-FFF2-40B4-BE49-F238E27FC236}">
                <a16:creationId xmlns:a16="http://schemas.microsoft.com/office/drawing/2014/main" id="{30395B2B-38F5-EC60-2030-97107821B590}"/>
              </a:ext>
            </a:extLst>
          </p:cNvPr>
          <p:cNvCxnSpPr/>
          <p:nvPr/>
        </p:nvCxnSpPr>
        <p:spPr>
          <a:xfrm flipH="1">
            <a:off x="3164341" y="4477973"/>
            <a:ext cx="824931" cy="649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20">
            <a:extLst>
              <a:ext uri="{FF2B5EF4-FFF2-40B4-BE49-F238E27FC236}">
                <a16:creationId xmlns:a16="http://schemas.microsoft.com/office/drawing/2014/main" id="{B8F293B8-9871-207B-F0B4-758BFADC7E38}"/>
              </a:ext>
            </a:extLst>
          </p:cNvPr>
          <p:cNvCxnSpPr/>
          <p:nvPr/>
        </p:nvCxnSpPr>
        <p:spPr>
          <a:xfrm>
            <a:off x="5568285" y="4979120"/>
            <a:ext cx="0" cy="445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22">
            <a:extLst>
              <a:ext uri="{FF2B5EF4-FFF2-40B4-BE49-F238E27FC236}">
                <a16:creationId xmlns:a16="http://schemas.microsoft.com/office/drawing/2014/main" id="{3BAB1463-D70A-00CC-2D99-1429BFFD30BE}"/>
              </a:ext>
            </a:extLst>
          </p:cNvPr>
          <p:cNvCxnSpPr/>
          <p:nvPr/>
        </p:nvCxnSpPr>
        <p:spPr>
          <a:xfrm>
            <a:off x="7030113" y="4124658"/>
            <a:ext cx="752144" cy="2900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24">
            <a:extLst>
              <a:ext uri="{FF2B5EF4-FFF2-40B4-BE49-F238E27FC236}">
                <a16:creationId xmlns:a16="http://schemas.microsoft.com/office/drawing/2014/main" id="{124C3B4A-7401-66E2-7DEF-A14EF98181A6}"/>
              </a:ext>
            </a:extLst>
          </p:cNvPr>
          <p:cNvCxnSpPr/>
          <p:nvPr/>
        </p:nvCxnSpPr>
        <p:spPr>
          <a:xfrm>
            <a:off x="6993718" y="4414672"/>
            <a:ext cx="879521" cy="771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6919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592531CB-8523-4787-8972-304B61EE047E}"/>
              </a:ext>
            </a:extLst>
          </p:cNvPr>
          <p:cNvSpPr>
            <a:spLocks noGrp="1"/>
          </p:cNvSpPr>
          <p:nvPr>
            <p:ph idx="1"/>
          </p:nvPr>
        </p:nvSpPr>
        <p:spPr>
          <a:xfrm>
            <a:off x="548641" y="1121790"/>
            <a:ext cx="10995660" cy="4936110"/>
          </a:xfrm>
        </p:spPr>
        <p:txBody>
          <a:bodyPr/>
          <a:lstStyle/>
          <a:p>
            <a:r>
              <a:rPr lang="hr-HR" dirty="0"/>
              <a:t>SITUACIJA: Razrednica je zaplijenila petarde drugom dječaku iz razreda</a:t>
            </a:r>
          </a:p>
          <a:p>
            <a:r>
              <a:rPr lang="hr-HR" dirty="0"/>
              <a:t>AM: „pa ne smije ona uzet petarde, nisu njezine”, „to je kao krađa, trebala bi ih vratit odmah”, „pa ne bi ih pucali u školi”</a:t>
            </a:r>
            <a:endParaRPr lang="hr-HR" i="1" cap="none" dirty="0"/>
          </a:p>
          <a:p>
            <a:r>
              <a:rPr lang="hr-HR" dirty="0"/>
              <a:t>EMOCIJE: </a:t>
            </a:r>
            <a:r>
              <a:rPr lang="hr-HR" cap="none" dirty="0"/>
              <a:t>ljutnja</a:t>
            </a:r>
            <a:endParaRPr lang="hr-HR" dirty="0"/>
          </a:p>
          <a:p>
            <a:r>
              <a:rPr lang="hr-HR" dirty="0"/>
              <a:t>FIZIOLOGIJA: </a:t>
            </a:r>
            <a:r>
              <a:rPr lang="hr-HR" dirty="0" err="1"/>
              <a:t>uzlupano</a:t>
            </a:r>
            <a:r>
              <a:rPr lang="hr-HR" dirty="0"/>
              <a:t> srce, </a:t>
            </a:r>
            <a:r>
              <a:rPr lang="hr-HR" cap="none" dirty="0"/>
              <a:t>crvenilo, napetost u rukama</a:t>
            </a:r>
            <a:endParaRPr lang="hr-HR" dirty="0"/>
          </a:p>
          <a:p>
            <a:r>
              <a:rPr lang="hr-HR" dirty="0"/>
              <a:t>PONAŠANJE: namjerno ulazi u kabinet razrednice kada nikog nema u kabinetu i uzima petarde</a:t>
            </a:r>
            <a:endParaRPr lang="hr-HR" cap="none" dirty="0"/>
          </a:p>
          <a:p>
            <a:endParaRPr lang="hr-HR" dirty="0"/>
          </a:p>
        </p:txBody>
      </p:sp>
    </p:spTree>
    <p:extLst>
      <p:ext uri="{BB962C8B-B14F-4D97-AF65-F5344CB8AC3E}">
        <p14:creationId xmlns:p14="http://schemas.microsoft.com/office/powerpoint/2010/main" val="311529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B92BE8BD-FE4C-4AA9-90F9-DBFD36CB573D}"/>
              </a:ext>
            </a:extLst>
          </p:cNvPr>
          <p:cNvSpPr>
            <a:spLocks noGrp="1"/>
          </p:cNvSpPr>
          <p:nvPr>
            <p:ph idx="1"/>
          </p:nvPr>
        </p:nvSpPr>
        <p:spPr>
          <a:xfrm>
            <a:off x="548641" y="923827"/>
            <a:ext cx="10995660" cy="5134073"/>
          </a:xfrm>
        </p:spPr>
        <p:txBody>
          <a:bodyPr/>
          <a:lstStyle/>
          <a:p>
            <a:r>
              <a:rPr lang="hr-HR" dirty="0"/>
              <a:t>SITUACIJA: djevojčica s kojom sjedi ga upozorava da neka ne ometa nastavu</a:t>
            </a:r>
          </a:p>
          <a:p>
            <a:r>
              <a:rPr lang="hr-HR" dirty="0"/>
              <a:t>AM: dosadna si, ne glumi posebnu, samo je ona različita</a:t>
            </a:r>
            <a:endParaRPr lang="hr-HR" i="1" cap="none" dirty="0"/>
          </a:p>
          <a:p>
            <a:r>
              <a:rPr lang="hr-HR" dirty="0"/>
              <a:t>EMOCIJE: ljutnja, bijes</a:t>
            </a:r>
          </a:p>
          <a:p>
            <a:r>
              <a:rPr lang="hr-HR" dirty="0"/>
              <a:t>FIZIOLOGIJA: ubrzan rad srca</a:t>
            </a:r>
          </a:p>
          <a:p>
            <a:r>
              <a:rPr lang="hr-HR" dirty="0"/>
              <a:t>PONAŠANJE: verbalna agresija („debela, puši mi”)</a:t>
            </a:r>
          </a:p>
        </p:txBody>
      </p:sp>
      <p:pic>
        <p:nvPicPr>
          <p:cNvPr id="5" name="Slika 4" descr="Slika na kojoj se prikazuje dječak, crtić, ukrasni isječci, ilustracija&#10;&#10;Opis je automatski generiran">
            <a:extLst>
              <a:ext uri="{FF2B5EF4-FFF2-40B4-BE49-F238E27FC236}">
                <a16:creationId xmlns:a16="http://schemas.microsoft.com/office/drawing/2014/main" id="{6C7A5E51-CACB-42E0-9BC1-AC51088F3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970" y="2899303"/>
            <a:ext cx="3158597" cy="3158597"/>
          </a:xfrm>
          <a:prstGeom prst="rect">
            <a:avLst/>
          </a:prstGeom>
        </p:spPr>
      </p:pic>
    </p:spTree>
    <p:extLst>
      <p:ext uri="{BB962C8B-B14F-4D97-AF65-F5344CB8AC3E}">
        <p14:creationId xmlns:p14="http://schemas.microsoft.com/office/powerpoint/2010/main" val="84515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E85B19EB-BC4E-4A3B-AFEE-D39D264203F8}"/>
              </a:ext>
            </a:extLst>
          </p:cNvPr>
          <p:cNvSpPr>
            <a:spLocks noGrp="1"/>
          </p:cNvSpPr>
          <p:nvPr>
            <p:ph idx="1"/>
          </p:nvPr>
        </p:nvSpPr>
        <p:spPr>
          <a:xfrm>
            <a:off x="548641" y="989814"/>
            <a:ext cx="10995660" cy="5068086"/>
          </a:xfrm>
        </p:spPr>
        <p:txBody>
          <a:bodyPr/>
          <a:lstStyle/>
          <a:p>
            <a:r>
              <a:rPr lang="hr-HR" dirty="0"/>
              <a:t>SITUACIJA: djevojčica primjećuje da mu je nastavnik priznao bod viška, upoznaje nastavnika s njegovom pogreškom, uslijed čega mu je nastavnik smanjio ocjenu iz ispita</a:t>
            </a:r>
          </a:p>
          <a:p>
            <a:r>
              <a:rPr lang="hr-HR" dirty="0"/>
              <a:t>AM: koštala me petice, nisi mogla prešutjeti, ti nisi moja prijateljica više, </a:t>
            </a:r>
            <a:r>
              <a:rPr lang="hr-HR" u="sng" dirty="0"/>
              <a:t>zbog tebe</a:t>
            </a:r>
            <a:r>
              <a:rPr lang="hr-HR" dirty="0"/>
              <a:t> neću imat zaključenu peticu</a:t>
            </a:r>
            <a:endParaRPr lang="hr-HR" i="1" cap="none" dirty="0"/>
          </a:p>
          <a:p>
            <a:r>
              <a:rPr lang="hr-HR" dirty="0"/>
              <a:t>EMOCIJE: ljutnja, bijes</a:t>
            </a:r>
          </a:p>
          <a:p>
            <a:r>
              <a:rPr lang="hr-HR" dirty="0"/>
              <a:t>FIZIOLOGIJA: ubrzan rad srca</a:t>
            </a:r>
          </a:p>
          <a:p>
            <a:r>
              <a:rPr lang="hr-HR" dirty="0"/>
              <a:t>PONAŠANJE: prijetnja da će joj se radi ovoga osvetit (što i napravi, višekratno)</a:t>
            </a:r>
          </a:p>
          <a:p>
            <a:endParaRPr lang="hr-HR" dirty="0"/>
          </a:p>
        </p:txBody>
      </p:sp>
      <p:pic>
        <p:nvPicPr>
          <p:cNvPr id="5" name="Slika 4" descr="Slika na kojoj se prikazuje skeč, crtež, jednostavni crteži s par linija, ilustracija&#10;&#10;Opis je automatski generiran">
            <a:extLst>
              <a:ext uri="{FF2B5EF4-FFF2-40B4-BE49-F238E27FC236}">
                <a16:creationId xmlns:a16="http://schemas.microsoft.com/office/drawing/2014/main" id="{8F9222D5-3FEB-4778-B9AA-24320FD02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865" y="3714750"/>
            <a:ext cx="1952625" cy="2343150"/>
          </a:xfrm>
          <a:prstGeom prst="rect">
            <a:avLst/>
          </a:prstGeom>
        </p:spPr>
      </p:pic>
    </p:spTree>
    <p:extLst>
      <p:ext uri="{BB962C8B-B14F-4D97-AF65-F5344CB8AC3E}">
        <p14:creationId xmlns:p14="http://schemas.microsoft.com/office/powerpoint/2010/main" val="226836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7ACEBD-5F3C-41AB-9188-632910F9BAA6}"/>
              </a:ext>
            </a:extLst>
          </p:cNvPr>
          <p:cNvSpPr>
            <a:spLocks noGrp="1"/>
          </p:cNvSpPr>
          <p:nvPr>
            <p:ph type="title"/>
          </p:nvPr>
        </p:nvSpPr>
        <p:spPr/>
        <p:txBody>
          <a:bodyPr/>
          <a:lstStyle/>
          <a:p>
            <a:r>
              <a:rPr lang="hr-HR" dirty="0"/>
              <a:t>Indikacije za BKT</a:t>
            </a:r>
          </a:p>
        </p:txBody>
      </p:sp>
      <p:sp>
        <p:nvSpPr>
          <p:cNvPr id="3" name="Rezervirano mjesto sadržaja 2">
            <a:extLst>
              <a:ext uri="{FF2B5EF4-FFF2-40B4-BE49-F238E27FC236}">
                <a16:creationId xmlns:a16="http://schemas.microsoft.com/office/drawing/2014/main" id="{A1E2482F-2DEC-4732-92DD-73CF72429197}"/>
              </a:ext>
            </a:extLst>
          </p:cNvPr>
          <p:cNvSpPr>
            <a:spLocks noGrp="1"/>
          </p:cNvSpPr>
          <p:nvPr>
            <p:ph idx="1"/>
          </p:nvPr>
        </p:nvSpPr>
        <p:spPr/>
        <p:txBody>
          <a:bodyPr/>
          <a:lstStyle/>
          <a:p>
            <a:r>
              <a:rPr lang="hr-HR" dirty="0"/>
              <a:t>Prosječne kognitivne sposobnosti</a:t>
            </a:r>
          </a:p>
          <a:p>
            <a:r>
              <a:rPr lang="hr-HR" dirty="0"/>
              <a:t>Podatci iz literature</a:t>
            </a:r>
          </a:p>
        </p:txBody>
      </p:sp>
      <p:pic>
        <p:nvPicPr>
          <p:cNvPr id="5" name="Slika 4">
            <a:extLst>
              <a:ext uri="{FF2B5EF4-FFF2-40B4-BE49-F238E27FC236}">
                <a16:creationId xmlns:a16="http://schemas.microsoft.com/office/drawing/2014/main" id="{4A4FB636-2C9A-4B59-B4E9-E2AE8B5D19EC}"/>
              </a:ext>
            </a:extLst>
          </p:cNvPr>
          <p:cNvPicPr>
            <a:picLocks noChangeAspect="1"/>
          </p:cNvPicPr>
          <p:nvPr/>
        </p:nvPicPr>
        <p:blipFill>
          <a:blip r:embed="rId2"/>
          <a:stretch>
            <a:fillRect/>
          </a:stretch>
        </p:blipFill>
        <p:spPr>
          <a:xfrm>
            <a:off x="5245582" y="3561778"/>
            <a:ext cx="5809992" cy="2127688"/>
          </a:xfrm>
          <a:prstGeom prst="rect">
            <a:avLst/>
          </a:prstGeom>
        </p:spPr>
      </p:pic>
    </p:spTree>
    <p:extLst>
      <p:ext uri="{BB962C8B-B14F-4D97-AF65-F5344CB8AC3E}">
        <p14:creationId xmlns:p14="http://schemas.microsoft.com/office/powerpoint/2010/main" val="293854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BDD2E3-B791-418B-AC97-56A3E2313A08}"/>
              </a:ext>
            </a:extLst>
          </p:cNvPr>
          <p:cNvSpPr>
            <a:spLocks noGrp="1"/>
          </p:cNvSpPr>
          <p:nvPr>
            <p:ph type="title"/>
          </p:nvPr>
        </p:nvSpPr>
        <p:spPr/>
        <p:txBody>
          <a:bodyPr/>
          <a:lstStyle/>
          <a:p>
            <a:r>
              <a:rPr lang="hr-HR" dirty="0"/>
              <a:t>Ciljevi</a:t>
            </a:r>
          </a:p>
        </p:txBody>
      </p:sp>
      <p:sp>
        <p:nvSpPr>
          <p:cNvPr id="3" name="Rezervirano mjesto sadržaja 2">
            <a:extLst>
              <a:ext uri="{FF2B5EF4-FFF2-40B4-BE49-F238E27FC236}">
                <a16:creationId xmlns:a16="http://schemas.microsoft.com/office/drawing/2014/main" id="{99BDB3CB-225C-4DC0-AB12-40818F1C3E26}"/>
              </a:ext>
            </a:extLst>
          </p:cNvPr>
          <p:cNvSpPr>
            <a:spLocks noGrp="1"/>
          </p:cNvSpPr>
          <p:nvPr>
            <p:ph idx="1"/>
          </p:nvPr>
        </p:nvSpPr>
        <p:spPr/>
        <p:txBody>
          <a:bodyPr/>
          <a:lstStyle/>
          <a:p>
            <a:r>
              <a:rPr lang="hr-HR" dirty="0"/>
              <a:t>Moći otpratiti nastavu 45 minuta bez ometanja.</a:t>
            </a:r>
          </a:p>
          <a:p>
            <a:r>
              <a:rPr lang="hr-HR" dirty="0"/>
              <a:t>Primijetit kad ljutnja raste i maknuti se iz takve situacije.</a:t>
            </a:r>
          </a:p>
          <a:p>
            <a:r>
              <a:rPr lang="hr-HR" dirty="0"/>
              <a:t>U trenucima percepcije da ga netko provocira, odabrati nenasilan oblik rješavanja problema</a:t>
            </a:r>
          </a:p>
          <a:p>
            <a:endParaRPr lang="hr-HR" dirty="0"/>
          </a:p>
        </p:txBody>
      </p:sp>
    </p:spTree>
    <p:extLst>
      <p:ext uri="{BB962C8B-B14F-4D97-AF65-F5344CB8AC3E}">
        <p14:creationId xmlns:p14="http://schemas.microsoft.com/office/powerpoint/2010/main" val="2997202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8C2BCC-73C8-46B2-B4EE-3CD3925A2E39}"/>
              </a:ext>
            </a:extLst>
          </p:cNvPr>
          <p:cNvSpPr>
            <a:spLocks noGrp="1"/>
          </p:cNvSpPr>
          <p:nvPr>
            <p:ph type="title"/>
          </p:nvPr>
        </p:nvSpPr>
        <p:spPr/>
        <p:txBody>
          <a:bodyPr/>
          <a:lstStyle/>
          <a:p>
            <a:r>
              <a:rPr lang="hr-HR" dirty="0"/>
              <a:t>Tehnike</a:t>
            </a:r>
          </a:p>
        </p:txBody>
      </p:sp>
      <p:sp>
        <p:nvSpPr>
          <p:cNvPr id="3" name="Rezervirano mjesto sadržaja 2">
            <a:extLst>
              <a:ext uri="{FF2B5EF4-FFF2-40B4-BE49-F238E27FC236}">
                <a16:creationId xmlns:a16="http://schemas.microsoft.com/office/drawing/2014/main" id="{B8EC0F7E-D4DB-43D1-931D-01CD3EBB1F6D}"/>
              </a:ext>
            </a:extLst>
          </p:cNvPr>
          <p:cNvSpPr>
            <a:spLocks noGrp="1"/>
          </p:cNvSpPr>
          <p:nvPr>
            <p:ph idx="1"/>
          </p:nvPr>
        </p:nvSpPr>
        <p:spPr/>
        <p:txBody>
          <a:bodyPr>
            <a:normAutofit lnSpcReduction="10000"/>
          </a:bodyPr>
          <a:lstStyle/>
          <a:p>
            <a:r>
              <a:rPr lang="hr-HR" dirty="0" err="1"/>
              <a:t>Psihoedukacija</a:t>
            </a:r>
            <a:endParaRPr lang="hr-HR" dirty="0"/>
          </a:p>
          <a:p>
            <a:r>
              <a:rPr lang="hr-HR" dirty="0"/>
              <a:t>Tehnike relaksacije</a:t>
            </a:r>
          </a:p>
          <a:p>
            <a:r>
              <a:rPr lang="hr-HR" dirty="0"/>
              <a:t>Funkcionalna analiza ponašanja</a:t>
            </a:r>
          </a:p>
          <a:p>
            <a:r>
              <a:rPr lang="hr-HR" dirty="0"/>
              <a:t>Trening socijalnih vještina</a:t>
            </a:r>
          </a:p>
          <a:p>
            <a:r>
              <a:rPr lang="hr-HR" dirty="0"/>
              <a:t>Vještine rješavanja problema</a:t>
            </a:r>
          </a:p>
          <a:p>
            <a:r>
              <a:rPr lang="hr-HR" dirty="0"/>
              <a:t>Prepoznavanje podražaja koji izazivaju ljutnju - regulacija emocija, samokontrola-unutarnji govor</a:t>
            </a:r>
          </a:p>
          <a:p>
            <a:r>
              <a:rPr lang="hr-HR" dirty="0"/>
              <a:t>Kognitivna </a:t>
            </a:r>
            <a:r>
              <a:rPr lang="hr-HR" dirty="0" err="1"/>
              <a:t>restrukturacija</a:t>
            </a:r>
            <a:endParaRPr lang="hr-HR" dirty="0"/>
          </a:p>
          <a:p>
            <a:r>
              <a:rPr lang="hr-HR" dirty="0"/>
              <a:t>„Stavljanje u tuđe cipele”, „semafor”, „oduzimanje po 7 od 100”</a:t>
            </a:r>
          </a:p>
        </p:txBody>
      </p:sp>
    </p:spTree>
    <p:extLst>
      <p:ext uri="{BB962C8B-B14F-4D97-AF65-F5344CB8AC3E}">
        <p14:creationId xmlns:p14="http://schemas.microsoft.com/office/powerpoint/2010/main" val="147268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DC34D5-EA44-4352-8FB4-CCC0EEA554A2}"/>
              </a:ext>
            </a:extLst>
          </p:cNvPr>
          <p:cNvSpPr>
            <a:spLocks noGrp="1"/>
          </p:cNvSpPr>
          <p:nvPr>
            <p:ph type="title"/>
          </p:nvPr>
        </p:nvSpPr>
        <p:spPr>
          <a:xfrm>
            <a:off x="598170" y="1481554"/>
            <a:ext cx="10995659" cy="3394781"/>
          </a:xfrm>
        </p:spPr>
        <p:txBody>
          <a:bodyPr>
            <a:normAutofit/>
          </a:bodyPr>
          <a:lstStyle/>
          <a:p>
            <a:pPr algn="ctr"/>
            <a:r>
              <a:rPr lang="hr-HR" sz="5000" dirty="0"/>
              <a:t>Hvala na pažnji </a:t>
            </a:r>
            <a:r>
              <a:rPr lang="hr-HR" sz="5000" dirty="0">
                <a:sym typeface="Wingdings" panose="05000000000000000000" pitchFamily="2" charset="2"/>
              </a:rPr>
              <a:t></a:t>
            </a:r>
            <a:endParaRPr lang="hr-HR" sz="5000" dirty="0"/>
          </a:p>
        </p:txBody>
      </p:sp>
      <p:pic>
        <p:nvPicPr>
          <p:cNvPr id="5" name="Rezervirano mjesto sadržaja 4">
            <a:extLst>
              <a:ext uri="{FF2B5EF4-FFF2-40B4-BE49-F238E27FC236}">
                <a16:creationId xmlns:a16="http://schemas.microsoft.com/office/drawing/2014/main" id="{74412932-583C-4C66-BDE6-E62CC3AD10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628" y="2198158"/>
            <a:ext cx="4029075" cy="4029075"/>
          </a:xfrm>
        </p:spPr>
      </p:pic>
    </p:spTree>
    <p:extLst>
      <p:ext uri="{BB962C8B-B14F-4D97-AF65-F5344CB8AC3E}">
        <p14:creationId xmlns:p14="http://schemas.microsoft.com/office/powerpoint/2010/main" val="293556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B578AA-CB24-4086-AB3B-B57B1FD1C2AB}"/>
              </a:ext>
            </a:extLst>
          </p:cNvPr>
          <p:cNvSpPr>
            <a:spLocks noGrp="1"/>
          </p:cNvSpPr>
          <p:nvPr>
            <p:ph type="title"/>
          </p:nvPr>
        </p:nvSpPr>
        <p:spPr/>
        <p:txBody>
          <a:bodyPr/>
          <a:lstStyle/>
          <a:p>
            <a:r>
              <a:rPr lang="hr-HR" dirty="0"/>
              <a:t>Demografski podatci</a:t>
            </a:r>
          </a:p>
        </p:txBody>
      </p:sp>
      <p:sp>
        <p:nvSpPr>
          <p:cNvPr id="3" name="Rezervirano mjesto sadržaja 2">
            <a:extLst>
              <a:ext uri="{FF2B5EF4-FFF2-40B4-BE49-F238E27FC236}">
                <a16:creationId xmlns:a16="http://schemas.microsoft.com/office/drawing/2014/main" id="{DD9687B8-3A72-4EC1-90D0-2641C5137572}"/>
              </a:ext>
            </a:extLst>
          </p:cNvPr>
          <p:cNvSpPr>
            <a:spLocks noGrp="1"/>
          </p:cNvSpPr>
          <p:nvPr>
            <p:ph idx="1"/>
          </p:nvPr>
        </p:nvSpPr>
        <p:spPr/>
        <p:txBody>
          <a:bodyPr/>
          <a:lstStyle/>
          <a:p>
            <a:r>
              <a:rPr lang="hr-HR" dirty="0"/>
              <a:t>12-godišnji dječak</a:t>
            </a:r>
          </a:p>
          <a:p>
            <a:r>
              <a:rPr lang="hr-HR" dirty="0"/>
              <a:t>Živi s majkom, ocem i mlađom sestrom (4 g.) </a:t>
            </a:r>
          </a:p>
          <a:p>
            <a:r>
              <a:rPr lang="hr-HR" dirty="0"/>
              <a:t>Razvod roditelja u tijeku </a:t>
            </a:r>
          </a:p>
          <a:p>
            <a:r>
              <a:rPr lang="hr-HR" dirty="0"/>
              <a:t>Oba roditelja zaposlena </a:t>
            </a:r>
          </a:p>
          <a:p>
            <a:r>
              <a:rPr lang="hr-HR" dirty="0"/>
              <a:t>Od 5. razreda školuje se po redovnom programu uz individualizirane postupke (poremećaji aktivnosti i pažnje)</a:t>
            </a:r>
          </a:p>
          <a:p>
            <a:r>
              <a:rPr lang="hr-HR" dirty="0"/>
              <a:t>Školski uspjeh odličan od 1. do 5. razreda</a:t>
            </a:r>
          </a:p>
        </p:txBody>
      </p:sp>
    </p:spTree>
    <p:extLst>
      <p:ext uri="{BB962C8B-B14F-4D97-AF65-F5344CB8AC3E}">
        <p14:creationId xmlns:p14="http://schemas.microsoft.com/office/powerpoint/2010/main" val="401551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B3AC35-A11B-4186-936F-B6E812A81D42}"/>
              </a:ext>
            </a:extLst>
          </p:cNvPr>
          <p:cNvSpPr>
            <a:spLocks noGrp="1"/>
          </p:cNvSpPr>
          <p:nvPr>
            <p:ph type="title"/>
          </p:nvPr>
        </p:nvSpPr>
        <p:spPr/>
        <p:txBody>
          <a:bodyPr/>
          <a:lstStyle/>
          <a:p>
            <a:r>
              <a:rPr lang="hr-HR" dirty="0"/>
              <a:t>Razlog dolaska/ popis problema</a:t>
            </a:r>
          </a:p>
        </p:txBody>
      </p:sp>
      <p:sp>
        <p:nvSpPr>
          <p:cNvPr id="3" name="Rezervirano mjesto sadržaja 2">
            <a:extLst>
              <a:ext uri="{FF2B5EF4-FFF2-40B4-BE49-F238E27FC236}">
                <a16:creationId xmlns:a16="http://schemas.microsoft.com/office/drawing/2014/main" id="{49C2D1D4-A9B7-46EE-93B8-8A5B2E047D5C}"/>
              </a:ext>
            </a:extLst>
          </p:cNvPr>
          <p:cNvSpPr>
            <a:spLocks noGrp="1"/>
          </p:cNvSpPr>
          <p:nvPr>
            <p:ph idx="1"/>
          </p:nvPr>
        </p:nvSpPr>
        <p:spPr/>
        <p:txBody>
          <a:bodyPr>
            <a:normAutofit/>
          </a:bodyPr>
          <a:lstStyle/>
          <a:p>
            <a:r>
              <a:rPr lang="hr-HR" dirty="0"/>
              <a:t>Izostanak empatije i razumijevanja za druge</a:t>
            </a:r>
          </a:p>
          <a:p>
            <a:r>
              <a:rPr lang="hr-HR" dirty="0"/>
              <a:t>Impulzivne reakcije („što na umu to na drumu”), okrivljavanje drugih</a:t>
            </a:r>
          </a:p>
          <a:p>
            <a:r>
              <a:rPr lang="hr-HR" dirty="0"/>
              <a:t>Opetovano kršenje pravila i suprotstavljanje zahtjevima odraslih</a:t>
            </a:r>
          </a:p>
          <a:p>
            <a:r>
              <a:rPr lang="hr-HR" dirty="0"/>
              <a:t>Netolerantan prema vršnjacima, osvetoljubiv</a:t>
            </a:r>
          </a:p>
          <a:p>
            <a:r>
              <a:rPr lang="hr-HR" dirty="0"/>
              <a:t>Neprimjereni odnosi sa vršnjacima</a:t>
            </a:r>
          </a:p>
          <a:p>
            <a:r>
              <a:rPr lang="hr-HR" dirty="0"/>
              <a:t>Manjak samokontrole</a:t>
            </a:r>
          </a:p>
          <a:p>
            <a:r>
              <a:rPr lang="hr-HR" dirty="0"/>
              <a:t>Ometanje nastave </a:t>
            </a:r>
          </a:p>
          <a:p>
            <a:r>
              <a:rPr lang="hr-HR" dirty="0"/>
              <a:t>Nerazvijene socijalne i komunikacijske vještine</a:t>
            </a:r>
          </a:p>
          <a:p>
            <a:endParaRPr lang="hr-HR" dirty="0"/>
          </a:p>
        </p:txBody>
      </p:sp>
      <p:pic>
        <p:nvPicPr>
          <p:cNvPr id="5" name="Slika 4" descr="Slika na kojoj se prikazuje Animacija, Crtić, crtić, ukrasni isječci&#10;&#10;Opis je automatski generiran">
            <a:extLst>
              <a:ext uri="{FF2B5EF4-FFF2-40B4-BE49-F238E27FC236}">
                <a16:creationId xmlns:a16="http://schemas.microsoft.com/office/drawing/2014/main" id="{746AF474-476C-418D-BE42-372E65B545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5135" y="3646311"/>
            <a:ext cx="5806865" cy="2562578"/>
          </a:xfrm>
          <a:prstGeom prst="rect">
            <a:avLst/>
          </a:prstGeom>
        </p:spPr>
      </p:pic>
    </p:spTree>
    <p:extLst>
      <p:ext uri="{BB962C8B-B14F-4D97-AF65-F5344CB8AC3E}">
        <p14:creationId xmlns:p14="http://schemas.microsoft.com/office/powerpoint/2010/main" val="2435939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976B06-C2AD-4638-B185-CBB7D1FB5D14}"/>
              </a:ext>
            </a:extLst>
          </p:cNvPr>
          <p:cNvSpPr>
            <a:spLocks noGrp="1"/>
          </p:cNvSpPr>
          <p:nvPr>
            <p:ph type="title"/>
          </p:nvPr>
        </p:nvSpPr>
        <p:spPr/>
        <p:txBody>
          <a:bodyPr/>
          <a:lstStyle/>
          <a:p>
            <a:r>
              <a:rPr lang="hr-HR" dirty="0"/>
              <a:t>Razvoj problema</a:t>
            </a:r>
          </a:p>
        </p:txBody>
      </p:sp>
      <p:sp>
        <p:nvSpPr>
          <p:cNvPr id="3" name="Rezervirano mjesto sadržaja 2">
            <a:extLst>
              <a:ext uri="{FF2B5EF4-FFF2-40B4-BE49-F238E27FC236}">
                <a16:creationId xmlns:a16="http://schemas.microsoft.com/office/drawing/2014/main" id="{CD0EE0BD-4E55-4257-9364-3424EAFA8495}"/>
              </a:ext>
            </a:extLst>
          </p:cNvPr>
          <p:cNvSpPr>
            <a:spLocks noGrp="1"/>
          </p:cNvSpPr>
          <p:nvPr>
            <p:ph idx="1"/>
          </p:nvPr>
        </p:nvSpPr>
        <p:spPr>
          <a:xfrm>
            <a:off x="548639" y="2005521"/>
            <a:ext cx="10995660" cy="4029074"/>
          </a:xfrm>
        </p:spPr>
        <p:txBody>
          <a:bodyPr>
            <a:normAutofit fontScale="85000" lnSpcReduction="20000"/>
          </a:bodyPr>
          <a:lstStyle/>
          <a:p>
            <a:r>
              <a:rPr lang="hr-HR" dirty="0"/>
              <a:t>Prvi razred nemiran, psihomotoran nemir</a:t>
            </a:r>
          </a:p>
          <a:p>
            <a:r>
              <a:rPr lang="hr-HR" dirty="0"/>
              <a:t>Povremena neočekivana neprimjerena ponašanja prema prijateljima</a:t>
            </a:r>
          </a:p>
          <a:p>
            <a:r>
              <a:rPr lang="hr-HR" dirty="0"/>
              <a:t>Ukor u trećem razredu</a:t>
            </a:r>
          </a:p>
          <a:p>
            <a:r>
              <a:rPr lang="hr-HR" dirty="0"/>
              <a:t>U petom razredu dvije opomene radi ometanja nastave i nepoštivanja autoriteta – obrada – Rješenje o primjerenom obliku školovanja</a:t>
            </a:r>
          </a:p>
          <a:p>
            <a:r>
              <a:rPr lang="hr-HR" dirty="0"/>
              <a:t>Ukor u šestom razredu – delinkventno ponašanje</a:t>
            </a:r>
          </a:p>
          <a:p>
            <a:r>
              <a:rPr lang="hr-HR" dirty="0"/>
              <a:t>Vrijeme pred ekranima</a:t>
            </a:r>
          </a:p>
          <a:p>
            <a:r>
              <a:rPr lang="hr-HR" dirty="0"/>
              <a:t>Neusklađeni roditeljski stilovi</a:t>
            </a:r>
          </a:p>
          <a:p>
            <a:r>
              <a:rPr lang="hr-HR" dirty="0"/>
              <a:t>Česta agresivna ponašanja usmjerena prema djevojčici iz razreda u zadnja 2 mjeseca, prema drugima povremeno</a:t>
            </a:r>
          </a:p>
          <a:p>
            <a:r>
              <a:rPr lang="hr-HR" dirty="0"/>
              <a:t>Razvod roditelja</a:t>
            </a:r>
          </a:p>
        </p:txBody>
      </p:sp>
    </p:spTree>
    <p:extLst>
      <p:ext uri="{BB962C8B-B14F-4D97-AF65-F5344CB8AC3E}">
        <p14:creationId xmlns:p14="http://schemas.microsoft.com/office/powerpoint/2010/main" val="227073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AA261D7F-DD83-417F-8B22-E03A816C8E58}"/>
              </a:ext>
            </a:extLst>
          </p:cNvPr>
          <p:cNvSpPr>
            <a:spLocks noGrp="1"/>
          </p:cNvSpPr>
          <p:nvPr>
            <p:ph idx="1"/>
          </p:nvPr>
        </p:nvSpPr>
        <p:spPr>
          <a:xfrm>
            <a:off x="548641" y="905522"/>
            <a:ext cx="5141945" cy="5046956"/>
          </a:xfrm>
        </p:spPr>
        <p:txBody>
          <a:bodyPr/>
          <a:lstStyle/>
          <a:p>
            <a:endParaRPr lang="hr-HR" dirty="0"/>
          </a:p>
        </p:txBody>
      </p:sp>
      <p:sp>
        <p:nvSpPr>
          <p:cNvPr id="6" name="TekstniOkvir 5">
            <a:extLst>
              <a:ext uri="{FF2B5EF4-FFF2-40B4-BE49-F238E27FC236}">
                <a16:creationId xmlns:a16="http://schemas.microsoft.com/office/drawing/2014/main" id="{BC503198-30DA-4814-87A1-B7757C768528}"/>
              </a:ext>
            </a:extLst>
          </p:cNvPr>
          <p:cNvSpPr txBox="1"/>
          <p:nvPr/>
        </p:nvSpPr>
        <p:spPr>
          <a:xfrm>
            <a:off x="914400" y="1136342"/>
            <a:ext cx="5069150" cy="3693319"/>
          </a:xfrm>
          <a:prstGeom prst="rect">
            <a:avLst/>
          </a:prstGeom>
          <a:noFill/>
        </p:spPr>
        <p:txBody>
          <a:bodyPr wrap="square" rtlCol="0">
            <a:spAutoFit/>
          </a:bodyPr>
          <a:lstStyle/>
          <a:p>
            <a:r>
              <a:rPr lang="hr-HR" dirty="0"/>
              <a:t>PREDISPONIRAJUĆI FAKTORI</a:t>
            </a:r>
          </a:p>
          <a:p>
            <a:endParaRPr lang="hr-HR" dirty="0"/>
          </a:p>
          <a:p>
            <a:pPr marL="285750" indent="-285750">
              <a:buFontTx/>
              <a:buChar char="-"/>
            </a:pPr>
            <a:r>
              <a:rPr lang="hr-HR" dirty="0"/>
              <a:t>nedostatak pravila i strukture, autoritarna majka i popustljiv, zaštitnički tata</a:t>
            </a:r>
          </a:p>
          <a:p>
            <a:pPr marL="285750" indent="-285750">
              <a:buFontTx/>
              <a:buChar char="-"/>
            </a:pPr>
            <a:r>
              <a:rPr lang="hr-HR" dirty="0"/>
              <a:t>vrijeme pred ekranima, sadržaj koji pregledava</a:t>
            </a:r>
          </a:p>
          <a:p>
            <a:pPr marL="285750" indent="-285750">
              <a:buFontTx/>
              <a:buChar char="-"/>
            </a:pPr>
            <a:r>
              <a:rPr lang="hr-HR" dirty="0"/>
              <a:t>online nastava dvije godine</a:t>
            </a:r>
          </a:p>
          <a:p>
            <a:pPr marL="285750" indent="-285750">
              <a:buFontTx/>
              <a:buChar char="-"/>
            </a:pPr>
            <a:r>
              <a:rPr lang="hr-HR" dirty="0"/>
              <a:t>potreba da ima kontrolu nad svakom situacijom</a:t>
            </a:r>
          </a:p>
          <a:p>
            <a:pPr marL="285750" indent="-285750">
              <a:buFontTx/>
              <a:buChar char="-"/>
            </a:pPr>
            <a:r>
              <a:rPr lang="hr-HR" dirty="0"/>
              <a:t>razmažen</a:t>
            </a:r>
          </a:p>
          <a:p>
            <a:pPr marL="285750" indent="-285750">
              <a:buFontTx/>
              <a:buChar char="-"/>
            </a:pPr>
            <a:endParaRPr lang="hr-HR" dirty="0"/>
          </a:p>
          <a:p>
            <a:pPr marL="285750" indent="-285750">
              <a:buFontTx/>
              <a:buChar char="-"/>
            </a:pPr>
            <a:endParaRPr lang="hr-HR" dirty="0"/>
          </a:p>
          <a:p>
            <a:pPr marL="285750" indent="-285750">
              <a:buFontTx/>
              <a:buChar char="-"/>
            </a:pPr>
            <a:endParaRPr lang="hr-HR" dirty="0"/>
          </a:p>
        </p:txBody>
      </p:sp>
      <p:sp>
        <p:nvSpPr>
          <p:cNvPr id="7" name="TekstniOkvir 6">
            <a:extLst>
              <a:ext uri="{FF2B5EF4-FFF2-40B4-BE49-F238E27FC236}">
                <a16:creationId xmlns:a16="http://schemas.microsoft.com/office/drawing/2014/main" id="{C54B11B7-3181-41C9-A393-D5C53C00431D}"/>
              </a:ext>
            </a:extLst>
          </p:cNvPr>
          <p:cNvSpPr txBox="1"/>
          <p:nvPr/>
        </p:nvSpPr>
        <p:spPr>
          <a:xfrm>
            <a:off x="6096000" y="905522"/>
            <a:ext cx="5418338" cy="2585323"/>
          </a:xfrm>
          <a:prstGeom prst="rect">
            <a:avLst/>
          </a:prstGeom>
          <a:noFill/>
        </p:spPr>
        <p:txBody>
          <a:bodyPr wrap="square" rtlCol="0">
            <a:spAutoFit/>
          </a:bodyPr>
          <a:lstStyle/>
          <a:p>
            <a:r>
              <a:rPr lang="hr-HR" dirty="0"/>
              <a:t>PRECIPITIRAJUĆI FAKTORI</a:t>
            </a:r>
          </a:p>
          <a:p>
            <a:endParaRPr lang="hr-HR" dirty="0"/>
          </a:p>
          <a:p>
            <a:pPr marL="285750" indent="-285750">
              <a:buFontTx/>
              <a:buChar char="-"/>
            </a:pPr>
            <a:r>
              <a:rPr lang="hr-HR" dirty="0"/>
              <a:t>razvod roditelja</a:t>
            </a:r>
          </a:p>
          <a:p>
            <a:pPr marL="285750" indent="-285750">
              <a:buFontTx/>
              <a:buChar char="-"/>
            </a:pPr>
            <a:r>
              <a:rPr lang="hr-HR" dirty="0"/>
              <a:t>percepcija doživljene nepravde</a:t>
            </a:r>
          </a:p>
          <a:p>
            <a:pPr marL="285750" indent="-285750">
              <a:buFontTx/>
              <a:buChar char="-"/>
            </a:pPr>
            <a:r>
              <a:rPr lang="hr-HR" dirty="0"/>
              <a:t>odbijanje od strane vršnjaka </a:t>
            </a:r>
          </a:p>
          <a:p>
            <a:pPr marL="285750" indent="-285750">
              <a:buFontTx/>
              <a:buChar char="-"/>
            </a:pPr>
            <a:r>
              <a:rPr lang="hr-HR" dirty="0"/>
              <a:t>potreba da ispravlja „nepravde” nanesene sebi i drugima</a:t>
            </a:r>
          </a:p>
          <a:p>
            <a:pPr marL="285750" indent="-285750">
              <a:buFontTx/>
              <a:buChar char="-"/>
            </a:pPr>
            <a:r>
              <a:rPr lang="hr-HR" dirty="0"/>
              <a:t>percepcija da je netko dosadan, drugačiji</a:t>
            </a:r>
          </a:p>
          <a:p>
            <a:pPr marL="285750" indent="-285750">
              <a:buFontTx/>
              <a:buChar char="-"/>
            </a:pPr>
            <a:endParaRPr lang="hr-HR" dirty="0"/>
          </a:p>
        </p:txBody>
      </p:sp>
      <p:pic>
        <p:nvPicPr>
          <p:cNvPr id="8" name="Slika 7">
            <a:extLst>
              <a:ext uri="{FF2B5EF4-FFF2-40B4-BE49-F238E27FC236}">
                <a16:creationId xmlns:a16="http://schemas.microsoft.com/office/drawing/2014/main" id="{3795DF9F-8D30-4F57-8E5E-7CAB923D7558}"/>
              </a:ext>
            </a:extLst>
          </p:cNvPr>
          <p:cNvPicPr>
            <a:picLocks noChangeAspect="1"/>
          </p:cNvPicPr>
          <p:nvPr/>
        </p:nvPicPr>
        <p:blipFill>
          <a:blip r:embed="rId2"/>
          <a:stretch>
            <a:fillRect/>
          </a:stretch>
        </p:blipFill>
        <p:spPr>
          <a:xfrm>
            <a:off x="9320614" y="3656079"/>
            <a:ext cx="1956986" cy="2347163"/>
          </a:xfrm>
          <a:prstGeom prst="rect">
            <a:avLst/>
          </a:prstGeom>
        </p:spPr>
      </p:pic>
    </p:spTree>
    <p:extLst>
      <p:ext uri="{BB962C8B-B14F-4D97-AF65-F5344CB8AC3E}">
        <p14:creationId xmlns:p14="http://schemas.microsoft.com/office/powerpoint/2010/main" val="36317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EE941D-FB1D-4E5E-B769-3E34DCD3C638}"/>
              </a:ext>
            </a:extLst>
          </p:cNvPr>
          <p:cNvSpPr>
            <a:spLocks noGrp="1"/>
          </p:cNvSpPr>
          <p:nvPr>
            <p:ph type="title"/>
          </p:nvPr>
        </p:nvSpPr>
        <p:spPr/>
        <p:txBody>
          <a:bodyPr/>
          <a:lstStyle/>
          <a:p>
            <a:r>
              <a:rPr lang="hr-HR" dirty="0"/>
              <a:t>Detaljan opis problema</a:t>
            </a:r>
          </a:p>
        </p:txBody>
      </p:sp>
      <p:sp>
        <p:nvSpPr>
          <p:cNvPr id="3" name="Rezervirano mjesto sadržaja 2">
            <a:extLst>
              <a:ext uri="{FF2B5EF4-FFF2-40B4-BE49-F238E27FC236}">
                <a16:creationId xmlns:a16="http://schemas.microsoft.com/office/drawing/2014/main" id="{32B3C9CE-22EA-4C7B-8E42-F2EC30C32AAE}"/>
              </a:ext>
            </a:extLst>
          </p:cNvPr>
          <p:cNvSpPr>
            <a:spLocks noGrp="1"/>
          </p:cNvSpPr>
          <p:nvPr>
            <p:ph idx="1"/>
          </p:nvPr>
        </p:nvSpPr>
        <p:spPr>
          <a:xfrm>
            <a:off x="548641" y="1512712"/>
            <a:ext cx="10995660" cy="4775200"/>
          </a:xfrm>
        </p:spPr>
        <p:txBody>
          <a:bodyPr>
            <a:normAutofit fontScale="85000" lnSpcReduction="10000"/>
          </a:bodyPr>
          <a:lstStyle/>
          <a:p>
            <a:r>
              <a:rPr lang="hr-HR" dirty="0"/>
              <a:t>Ometanje nastavnog sata (upadanje u riječ nastavniku i učenicima „to je gej”, „di si kuharice”, „to je onaj </a:t>
            </a:r>
            <a:r>
              <a:rPr lang="hr-HR" dirty="0" err="1"/>
              <a:t>kidara</a:t>
            </a:r>
            <a:r>
              <a:rPr lang="hr-HR" dirty="0"/>
              <a:t>” propitkuje postavljena pravila, žvače papir i pljuje kuglice po drugim učenicima)</a:t>
            </a:r>
          </a:p>
          <a:p>
            <a:r>
              <a:rPr lang="hr-HR" dirty="0"/>
              <a:t>Suprotstavljanje autoritetu („ovo je glupo, dosadno”, „zašto bi ja to morao tako”, „pa pod odmorom sam udarao loptu”, „ništa nije zapisao cijeli sat”) </a:t>
            </a:r>
          </a:p>
          <a:p>
            <a:r>
              <a:rPr lang="hr-HR" dirty="0"/>
              <a:t>Problemi u ponašanju (ponavlja ponašanje radi kojeg je dobio ukor-neovlašten ulazak u kabinet učiteljice i otuđuje stvari)</a:t>
            </a:r>
          </a:p>
          <a:p>
            <a:r>
              <a:rPr lang="hr-HR" dirty="0"/>
              <a:t>Agresivna ponašanja usmjerena prema vršnjacima (uvrede „spremačice”, „sisa”, „</a:t>
            </a:r>
            <a:r>
              <a:rPr lang="hr-HR" dirty="0" err="1"/>
              <a:t>luzerice</a:t>
            </a:r>
            <a:r>
              <a:rPr lang="hr-HR" dirty="0"/>
              <a:t>”, nametanje vodstva – on odluči izbaciti dječaka iz grupe jer slabije igra igru, ponižavajući komentari - djevojčica priča s dječakom a on se izruguje „</a:t>
            </a:r>
            <a:r>
              <a:rPr lang="hr-HR" dirty="0" err="1"/>
              <a:t>uuuuuuu</a:t>
            </a:r>
            <a:r>
              <a:rPr lang="hr-HR" dirty="0"/>
              <a:t>”, nedostatak socijalnih vještina – gurne djevojčicu jer je u busu sjela na mjesto koje je on htio „prvi”, uvrede na nacionalnoj osnovi „vrati se odakle si došla”, neprimjerene reakcije „prljavom krpom za ploču gađa djevojčicu u lice”, osveta, „zbog nje sam dobio 4, sama je to izazvala”)</a:t>
            </a:r>
          </a:p>
          <a:p>
            <a:r>
              <a:rPr lang="hr-HR" dirty="0"/>
              <a:t>Ima perioda kad je bez agresije –  kada se situacije odvijaju kako njemu odgovaraju, agresije navodno nikad nema na treninzima ni turnirima iz rukometa, niti na satu geografije gdje je učitelj „strog”</a:t>
            </a:r>
          </a:p>
        </p:txBody>
      </p:sp>
    </p:spTree>
    <p:extLst>
      <p:ext uri="{BB962C8B-B14F-4D97-AF65-F5344CB8AC3E}">
        <p14:creationId xmlns:p14="http://schemas.microsoft.com/office/powerpoint/2010/main" val="1256276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095C69F-D714-4BAD-91C4-C8B0989D9784}"/>
              </a:ext>
            </a:extLst>
          </p:cNvPr>
          <p:cNvSpPr>
            <a:spLocks noGrp="1"/>
          </p:cNvSpPr>
          <p:nvPr>
            <p:ph idx="1"/>
          </p:nvPr>
        </p:nvSpPr>
        <p:spPr>
          <a:xfrm>
            <a:off x="598170" y="1317626"/>
            <a:ext cx="10995660" cy="4029074"/>
          </a:xfrm>
        </p:spPr>
        <p:txBody>
          <a:bodyPr/>
          <a:lstStyle/>
          <a:p>
            <a:r>
              <a:rPr lang="hr-HR" dirty="0"/>
              <a:t>Kada povrijedi nekog – „on je prvi počeo”, a za posljedice je „kriv” onaj tko ih daje ili radi onog koji se „tužakao”, a ne on koji je pogriješio, prebacuje odgovornost na druge</a:t>
            </a:r>
          </a:p>
          <a:p>
            <a:r>
              <a:rPr lang="hr-HR" dirty="0"/>
              <a:t>Ne priznaje vlastite pogreške nikada, uvijek opravdava agresiju „on je zaslužio”, „nisam ja”; bira agresiju za rješavanje problema</a:t>
            </a:r>
          </a:p>
          <a:p>
            <a:r>
              <a:rPr lang="hr-HR" dirty="0"/>
              <a:t>Vjeruje da agresijom postiže cilj, da agresijom uspostavlja natrag ono što je pravedno. </a:t>
            </a:r>
          </a:p>
        </p:txBody>
      </p:sp>
      <p:pic>
        <p:nvPicPr>
          <p:cNvPr id="4" name="Slika 3">
            <a:extLst>
              <a:ext uri="{FF2B5EF4-FFF2-40B4-BE49-F238E27FC236}">
                <a16:creationId xmlns:a16="http://schemas.microsoft.com/office/drawing/2014/main" id="{10C63416-4142-4E22-BEFF-EC5BE54D4A4C}"/>
              </a:ext>
            </a:extLst>
          </p:cNvPr>
          <p:cNvPicPr>
            <a:picLocks noChangeAspect="1"/>
          </p:cNvPicPr>
          <p:nvPr/>
        </p:nvPicPr>
        <p:blipFill>
          <a:blip r:embed="rId3"/>
          <a:stretch>
            <a:fillRect/>
          </a:stretch>
        </p:blipFill>
        <p:spPr>
          <a:xfrm>
            <a:off x="2728159" y="4176889"/>
            <a:ext cx="5809992" cy="2127956"/>
          </a:xfrm>
          <a:prstGeom prst="rect">
            <a:avLst/>
          </a:prstGeom>
        </p:spPr>
      </p:pic>
    </p:spTree>
    <p:extLst>
      <p:ext uri="{BB962C8B-B14F-4D97-AF65-F5344CB8AC3E}">
        <p14:creationId xmlns:p14="http://schemas.microsoft.com/office/powerpoint/2010/main" val="4100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lvl="0"/>
            <a:r>
              <a:rPr lang="hr-HR" dirty="0"/>
              <a:t>Kontekst i modelirajuće varijable</a:t>
            </a:r>
          </a:p>
        </p:txBody>
      </p:sp>
      <p:sp>
        <p:nvSpPr>
          <p:cNvPr id="3" name="Rezervirano mjesto sadržaja 2"/>
          <p:cNvSpPr>
            <a:spLocks noGrp="1"/>
          </p:cNvSpPr>
          <p:nvPr>
            <p:ph sz="half" idx="1"/>
          </p:nvPr>
        </p:nvSpPr>
        <p:spPr>
          <a:xfrm>
            <a:off x="1472184" y="2194560"/>
            <a:ext cx="4082914" cy="3977640"/>
          </a:xfrm>
        </p:spPr>
        <p:txBody>
          <a:bodyPr/>
          <a:lstStyle/>
          <a:p>
            <a:pPr lvl="0"/>
            <a:r>
              <a:rPr lang="hr-HR" dirty="0"/>
              <a:t>Nesigurnost, kada nije po njegovom</a:t>
            </a:r>
          </a:p>
          <a:p>
            <a:pPr lvl="0"/>
            <a:r>
              <a:rPr lang="hr-HR" dirty="0"/>
              <a:t>Manja strukturiranost nastavnog sata</a:t>
            </a:r>
          </a:p>
          <a:p>
            <a:pPr lvl="0"/>
            <a:r>
              <a:rPr lang="hr-HR" dirty="0"/>
              <a:t>Okruženost vršnjacima </a:t>
            </a:r>
          </a:p>
          <a:p>
            <a:pPr lvl="0"/>
            <a:r>
              <a:rPr lang="hr-HR" dirty="0"/>
              <a:t>Postavljanje pravila/zahtjeva koji mu se ne sviđaju</a:t>
            </a:r>
            <a:endParaRPr lang="en-US" dirty="0"/>
          </a:p>
          <a:p>
            <a:endParaRPr lang="hr-HR" dirty="0"/>
          </a:p>
        </p:txBody>
      </p:sp>
      <p:sp>
        <p:nvSpPr>
          <p:cNvPr id="5" name="Rezervirano mjesto sadržaja 4"/>
          <p:cNvSpPr>
            <a:spLocks noGrp="1"/>
          </p:cNvSpPr>
          <p:nvPr>
            <p:ph sz="half" idx="2"/>
          </p:nvPr>
        </p:nvSpPr>
        <p:spPr>
          <a:xfrm>
            <a:off x="6613453" y="2194560"/>
            <a:ext cx="4688531" cy="3977640"/>
          </a:xfrm>
        </p:spPr>
        <p:txBody>
          <a:bodyPr vert="horz" lIns="91440" tIns="45720" rIns="91440" bIns="45720" rtlCol="0" anchor="t">
            <a:normAutofit/>
          </a:bodyPr>
          <a:lstStyle/>
          <a:p>
            <a:r>
              <a:rPr lang="hr-HR" dirty="0"/>
              <a:t>Treninzi (rukomet)</a:t>
            </a:r>
          </a:p>
          <a:p>
            <a:r>
              <a:rPr lang="hr-HR" dirty="0"/>
              <a:t>Nogomet s prijateljima u slobodno vrijeme</a:t>
            </a:r>
          </a:p>
          <a:p>
            <a:r>
              <a:rPr lang="hr-HR" dirty="0"/>
              <a:t>Druženje sa sestrom</a:t>
            </a:r>
          </a:p>
        </p:txBody>
      </p:sp>
      <p:sp>
        <p:nvSpPr>
          <p:cNvPr id="4" name="Arrow: Down 3">
            <a:extLst>
              <a:ext uri="{FF2B5EF4-FFF2-40B4-BE49-F238E27FC236}">
                <a16:creationId xmlns:a16="http://schemas.microsoft.com/office/drawing/2014/main" id="{01144A28-BE8D-3321-D38B-65E8CE0A6E4E}"/>
              </a:ext>
            </a:extLst>
          </p:cNvPr>
          <p:cNvSpPr/>
          <p:nvPr/>
        </p:nvSpPr>
        <p:spPr>
          <a:xfrm rot="10800000">
            <a:off x="786268" y="2461845"/>
            <a:ext cx="562707" cy="120747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Arrow: Down 5">
            <a:extLst>
              <a:ext uri="{FF2B5EF4-FFF2-40B4-BE49-F238E27FC236}">
                <a16:creationId xmlns:a16="http://schemas.microsoft.com/office/drawing/2014/main" id="{AC0D0DAF-FBB5-4F9B-FE41-5714727121DB}"/>
              </a:ext>
            </a:extLst>
          </p:cNvPr>
          <p:cNvSpPr/>
          <p:nvPr/>
        </p:nvSpPr>
        <p:spPr>
          <a:xfrm>
            <a:off x="5985802" y="2461845"/>
            <a:ext cx="562707" cy="120747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86887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hr-HR" dirty="0" err="1"/>
              <a:t>Podržavajuće</a:t>
            </a:r>
            <a:r>
              <a:rPr lang="hr-HR" dirty="0"/>
              <a:t> okolnosti</a:t>
            </a:r>
          </a:p>
        </p:txBody>
      </p:sp>
      <p:sp>
        <p:nvSpPr>
          <p:cNvPr id="6" name="Rezervirano mjesto sadržaja 5"/>
          <p:cNvSpPr>
            <a:spLocks noGrp="1"/>
          </p:cNvSpPr>
          <p:nvPr>
            <p:ph idx="1"/>
          </p:nvPr>
        </p:nvSpPr>
        <p:spPr/>
        <p:txBody>
          <a:bodyPr vert="horz" lIns="91440" tIns="45720" rIns="91440" bIns="45720" rtlCol="0" anchor="t">
            <a:normAutofit/>
          </a:bodyPr>
          <a:lstStyle/>
          <a:p>
            <a:pPr>
              <a:lnSpc>
                <a:spcPts val="2699"/>
              </a:lnSpc>
              <a:spcBef>
                <a:spcPct val="0"/>
              </a:spcBef>
            </a:pPr>
            <a:r>
              <a:rPr lang="hr-HR" dirty="0"/>
              <a:t>Neusklađeni roditeljski stilovi</a:t>
            </a:r>
          </a:p>
          <a:p>
            <a:pPr>
              <a:lnSpc>
                <a:spcPts val="2699"/>
              </a:lnSpc>
              <a:spcBef>
                <a:spcPct val="0"/>
              </a:spcBef>
            </a:pPr>
            <a:r>
              <a:rPr lang="hr-HR" dirty="0"/>
              <a:t>Stav tate da su agresivna ponašanja posljedica prevelike konzumacije šećera</a:t>
            </a:r>
          </a:p>
          <a:p>
            <a:pPr>
              <a:lnSpc>
                <a:spcPts val="2699"/>
              </a:lnSpc>
              <a:spcBef>
                <a:spcPct val="0"/>
              </a:spcBef>
            </a:pPr>
            <a:r>
              <a:rPr lang="hr-HR" dirty="0"/>
              <a:t>Tata s porukom „moraš mi reći prije nego saznam iz škole, da te znam kako zaštititi”</a:t>
            </a:r>
          </a:p>
          <a:p>
            <a:pPr>
              <a:lnSpc>
                <a:spcPts val="2699"/>
              </a:lnSpc>
              <a:spcBef>
                <a:spcPct val="0"/>
              </a:spcBef>
            </a:pPr>
            <a:r>
              <a:rPr lang="hr-HR" dirty="0"/>
              <a:t>Emocionalno hladna majka, koja navodi kako je dijete previše pred ekranima jer mu tata to dozvoljava</a:t>
            </a:r>
          </a:p>
          <a:p>
            <a:pPr>
              <a:lnSpc>
                <a:spcPts val="2699"/>
              </a:lnSpc>
              <a:spcBef>
                <a:spcPct val="0"/>
              </a:spcBef>
            </a:pPr>
            <a:r>
              <a:rPr lang="hr-HR" dirty="0"/>
              <a:t>Drugi učenici u razredu koji imaju poteškoće u ponašanju</a:t>
            </a:r>
          </a:p>
          <a:p>
            <a:pPr>
              <a:lnSpc>
                <a:spcPts val="2699"/>
              </a:lnSpc>
              <a:spcBef>
                <a:spcPct val="0"/>
              </a:spcBef>
            </a:pPr>
            <a:r>
              <a:rPr lang="hr-HR" dirty="0"/>
              <a:t>Manjak socijalnih vještina (empatije, tolerancije, komunikacijskih vještina)</a:t>
            </a:r>
          </a:p>
          <a:p>
            <a:pPr>
              <a:lnSpc>
                <a:spcPts val="2699"/>
              </a:lnSpc>
              <a:spcBef>
                <a:spcPct val="0"/>
              </a:spcBef>
            </a:pPr>
            <a:r>
              <a:rPr lang="hr-HR" dirty="0"/>
              <a:t>Poteškoće pažnje</a:t>
            </a:r>
          </a:p>
          <a:p>
            <a:pPr>
              <a:lnSpc>
                <a:spcPts val="2699"/>
              </a:lnSpc>
              <a:spcBef>
                <a:spcPct val="0"/>
              </a:spcBef>
            </a:pPr>
            <a:r>
              <a:rPr lang="hr-HR" dirty="0"/>
              <a:t>Negativna vjerovanja o drugim ljudima</a:t>
            </a:r>
          </a:p>
          <a:p>
            <a:pPr>
              <a:lnSpc>
                <a:spcPts val="2699"/>
              </a:lnSpc>
              <a:spcBef>
                <a:spcPct val="0"/>
              </a:spcBef>
            </a:pPr>
            <a:r>
              <a:rPr lang="hr-HR" dirty="0"/>
              <a:t>Stroga pravila za druge ljude (npr. Drugi se moraju slagati s mojim mišljenjem)</a:t>
            </a:r>
          </a:p>
          <a:p>
            <a:pPr>
              <a:lnSpc>
                <a:spcPts val="2699"/>
              </a:lnSpc>
              <a:spcBef>
                <a:spcPct val="0"/>
              </a:spcBef>
            </a:pPr>
            <a:endParaRPr lang="hr-HR" dirty="0"/>
          </a:p>
          <a:p>
            <a:pPr marL="0" lvl="0" indent="0">
              <a:lnSpc>
                <a:spcPts val="2699"/>
              </a:lnSpc>
              <a:spcBef>
                <a:spcPct val="0"/>
              </a:spcBef>
              <a:buFont typeface="Arial" pitchFamily="34" charset="0"/>
              <a:buChar char="•"/>
            </a:pPr>
            <a:endParaRPr lang="en-US" sz="1999" spc="61" dirty="0">
              <a:solidFill>
                <a:srgbClr val="2B2B2B"/>
              </a:solidFill>
              <a:latin typeface="Quicksand Semi-Bold"/>
            </a:endParaRPr>
          </a:p>
          <a:p>
            <a:endParaRPr lang="hr-HR" dirty="0"/>
          </a:p>
        </p:txBody>
      </p:sp>
    </p:spTree>
    <p:extLst>
      <p:ext uri="{BB962C8B-B14F-4D97-AF65-F5344CB8AC3E}">
        <p14:creationId xmlns:p14="http://schemas.microsoft.com/office/powerpoint/2010/main" val="4162134605"/>
      </p:ext>
    </p:extLst>
  </p:cSld>
  <p:clrMapOvr>
    <a:masterClrMapping/>
  </p:clrMapOvr>
</p:sld>
</file>

<file path=ppt/theme/theme1.xml><?xml version="1.0" encoding="utf-8"?>
<a:theme xmlns:a="http://schemas.openxmlformats.org/drawingml/2006/main" name="TribuneVTI">
  <a:themeElements>
    <a:clrScheme name="AnalogousFromDarkSeedLeftStep">
      <a:dk1>
        <a:srgbClr val="000000"/>
      </a:dk1>
      <a:lt1>
        <a:srgbClr val="FFFFFF"/>
      </a:lt1>
      <a:dk2>
        <a:srgbClr val="311B26"/>
      </a:dk2>
      <a:lt2>
        <a:srgbClr val="F0F3F2"/>
      </a:lt2>
      <a:accent1>
        <a:srgbClr val="E42B83"/>
      </a:accent1>
      <a:accent2>
        <a:srgbClr val="D31ABE"/>
      </a:accent2>
      <a:accent3>
        <a:srgbClr val="AC2BE4"/>
      </a:accent3>
      <a:accent4>
        <a:srgbClr val="5829D5"/>
      </a:accent4>
      <a:accent5>
        <a:srgbClr val="2B45E4"/>
      </a:accent5>
      <a:accent6>
        <a:srgbClr val="1A81D3"/>
      </a:accent6>
      <a:hlink>
        <a:srgbClr val="433FBF"/>
      </a:hlink>
      <a:folHlink>
        <a:srgbClr val="7F7F7F"/>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1304</TotalTime>
  <Words>1888</Words>
  <Application>Microsoft Office PowerPoint</Application>
  <PresentationFormat>Široki zaslon</PresentationFormat>
  <Paragraphs>159</Paragraphs>
  <Slides>18</Slides>
  <Notes>9</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18</vt:i4>
      </vt:variant>
    </vt:vector>
  </HeadingPairs>
  <TitlesOfParts>
    <vt:vector size="25" baseType="lpstr">
      <vt:lpstr>Amasis MT Pro Medium</vt:lpstr>
      <vt:lpstr>Arial</vt:lpstr>
      <vt:lpstr>Calibri</vt:lpstr>
      <vt:lpstr>Quicksand Semi-Bold</vt:lpstr>
      <vt:lpstr>Raleway</vt:lpstr>
      <vt:lpstr>Univers Light</vt:lpstr>
      <vt:lpstr>TribuneVTI</vt:lpstr>
      <vt:lpstr>BKT Agresivnosti kod djeteta   PRIKAZ SLUČAJA </vt:lpstr>
      <vt:lpstr>Demografski podatci</vt:lpstr>
      <vt:lpstr>Razlog dolaska/ popis problema</vt:lpstr>
      <vt:lpstr>Razvoj problema</vt:lpstr>
      <vt:lpstr>PowerPoint prezentacija</vt:lpstr>
      <vt:lpstr>Detaljan opis problema</vt:lpstr>
      <vt:lpstr>PowerPoint prezentacija</vt:lpstr>
      <vt:lpstr>Kontekst i modelirajuće varijable</vt:lpstr>
      <vt:lpstr>Podržavajuće okolnosti</vt:lpstr>
      <vt:lpstr>PowerPoint prezentacija</vt:lpstr>
      <vt:lpstr>PowerPoint prezentacija</vt:lpstr>
      <vt:lpstr>PowerPoint prezentacija</vt:lpstr>
      <vt:lpstr>PowerPoint prezentacija</vt:lpstr>
      <vt:lpstr>PowerPoint prezentacija</vt:lpstr>
      <vt:lpstr>Indikacije za BKT</vt:lpstr>
      <vt:lpstr>Ciljevi</vt:lpstr>
      <vt:lpstr>Tehnike</vt:lpstr>
      <vt:lpstr>Hvala na pažnji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Agresivnost kod djeteta   PRIKAZ SLUČAJA</dc:title>
  <dc:creator>Darija Janković</dc:creator>
  <cp:lastModifiedBy>Darija Janković</cp:lastModifiedBy>
  <cp:revision>51</cp:revision>
  <dcterms:created xsi:type="dcterms:W3CDTF">2024-05-30T14:39:25Z</dcterms:created>
  <dcterms:modified xsi:type="dcterms:W3CDTF">2024-06-01T17:36:03Z</dcterms:modified>
</cp:coreProperties>
</file>