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6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32809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638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8117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4197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2919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3448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4432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4206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014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110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418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559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127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4061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812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809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436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377C3D-7BB2-4D23-9D10-616807B37D36}" type="datetimeFigureOut">
              <a:rPr lang="sr-Latn-CS" smtClean="0"/>
              <a:t>30.5.2024.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386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dirty="0" smtClean="0"/>
              <a:t>Terapijski odnos</a:t>
            </a:r>
            <a:br>
              <a:rPr lang="hr-HR" sz="4800" dirty="0" smtClean="0"/>
            </a:br>
            <a:r>
              <a:rPr lang="hr-HR" sz="4800" dirty="0" smtClean="0"/>
              <a:t>Razvijanje i korištenje terapijske suradnje</a:t>
            </a:r>
            <a:endParaRPr lang="hr-H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5776" y="4941168"/>
            <a:ext cx="5216624" cy="697632"/>
          </a:xfrm>
        </p:spPr>
        <p:txBody>
          <a:bodyPr/>
          <a:lstStyle/>
          <a:p>
            <a:r>
              <a:rPr lang="hr-HR" dirty="0" smtClean="0"/>
              <a:t>Ivana Ćosić Prpić, </a:t>
            </a:r>
            <a:r>
              <a:rPr lang="hr-HR" dirty="0" err="1" smtClean="0"/>
              <a:t>mag.psych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07704" y="194321"/>
            <a:ext cx="3024336" cy="13624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r-HR" sz="2000" dirty="0" err="1" smtClean="0">
                <a:solidFill>
                  <a:schemeClr val="tx1"/>
                </a:solidFill>
              </a:rPr>
              <a:t>Hubikot</a:t>
            </a:r>
            <a:endParaRPr lang="hr-HR" sz="2000" dirty="0" smtClean="0">
              <a:solidFill>
                <a:schemeClr val="tx1"/>
              </a:solidFill>
            </a:endParaRPr>
          </a:p>
          <a:p>
            <a:pPr algn="l"/>
            <a:r>
              <a:rPr lang="hr-HR" sz="2000" dirty="0" err="1" smtClean="0">
                <a:solidFill>
                  <a:schemeClr val="tx1"/>
                </a:solidFill>
              </a:rPr>
              <a:t>Prakitikum</a:t>
            </a:r>
            <a:r>
              <a:rPr lang="hr-HR" sz="2000" dirty="0" smtClean="0">
                <a:solidFill>
                  <a:schemeClr val="tx1"/>
                </a:solidFill>
              </a:rPr>
              <a:t> II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</a:rPr>
              <a:t>Radionica </a:t>
            </a:r>
            <a:r>
              <a:rPr lang="hr-HR" sz="2000" dirty="0" smtClean="0">
                <a:solidFill>
                  <a:schemeClr val="tx1"/>
                </a:solidFill>
              </a:rPr>
              <a:t>19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hr-HR" sz="2000" dirty="0" smtClean="0">
                <a:solidFill>
                  <a:schemeClr val="tx1"/>
                </a:solidFill>
              </a:rPr>
              <a:t>Rijeka</a:t>
            </a:r>
            <a:r>
              <a:rPr lang="hr-HR" sz="2000" dirty="0" smtClean="0">
                <a:solidFill>
                  <a:schemeClr val="tx1"/>
                </a:solidFill>
              </a:rPr>
              <a:t>, lipanj 2024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43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15615"/>
          </a:xfrm>
        </p:spPr>
        <p:txBody>
          <a:bodyPr>
            <a:noAutofit/>
          </a:bodyPr>
          <a:lstStyle/>
          <a:p>
            <a:r>
              <a:rPr lang="hr-HR" sz="2800" b="1" dirty="0"/>
              <a:t>Strategije za razvijanje terapijske suradnje </a:t>
            </a:r>
            <a:r>
              <a:rPr lang="hr-HR" sz="2800" b="1" dirty="0" smtClean="0"/>
              <a:t>3/5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060848"/>
            <a:ext cx="7704667" cy="4536504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Prilagođavanje terapijskog stila </a:t>
            </a:r>
            <a:r>
              <a:rPr lang="hr-HR" sz="2800" b="1" dirty="0" smtClean="0"/>
              <a:t>klijentu</a:t>
            </a:r>
            <a:endParaRPr lang="en-US" sz="2800" b="1" dirty="0" smtClean="0"/>
          </a:p>
          <a:p>
            <a:pPr lvl="1"/>
            <a:r>
              <a:rPr lang="en-US" sz="2400" dirty="0" err="1" smtClean="0"/>
              <a:t>Mogućnost</a:t>
            </a:r>
            <a:r>
              <a:rPr lang="en-US" sz="2400" dirty="0" smtClean="0"/>
              <a:t> </a:t>
            </a:r>
            <a:r>
              <a:rPr lang="en-US" sz="2400" dirty="0" err="1" smtClean="0"/>
              <a:t>otpora</a:t>
            </a:r>
            <a:r>
              <a:rPr lang="en-US" sz="2400" dirty="0" smtClean="0"/>
              <a:t> </a:t>
            </a:r>
            <a:r>
              <a:rPr lang="en-US" sz="2400" dirty="0" err="1" smtClean="0"/>
              <a:t>prema</a:t>
            </a:r>
            <a:r>
              <a:rPr lang="en-US" sz="2400" dirty="0" smtClean="0"/>
              <a:t> </a:t>
            </a:r>
            <a:r>
              <a:rPr lang="en-US" sz="2400" dirty="0" err="1" smtClean="0"/>
              <a:t>terapeutovom</a:t>
            </a:r>
            <a:r>
              <a:rPr lang="en-US" sz="2400" dirty="0" smtClean="0"/>
              <a:t> </a:t>
            </a:r>
            <a:r>
              <a:rPr lang="en-US" sz="2400" dirty="0" err="1" smtClean="0"/>
              <a:t>stilu</a:t>
            </a:r>
            <a:r>
              <a:rPr lang="en-US" sz="2400" dirty="0" smtClean="0"/>
              <a:t> </a:t>
            </a:r>
            <a:r>
              <a:rPr lang="en-US" sz="2400" dirty="0" err="1" smtClean="0"/>
              <a:t>rada</a:t>
            </a:r>
            <a:endParaRPr lang="en-US" sz="2400" dirty="0" smtClean="0"/>
          </a:p>
          <a:p>
            <a:pPr lvl="1"/>
            <a:r>
              <a:rPr lang="en-US" sz="2400" dirty="0" err="1" smtClean="0"/>
              <a:t>Pacijenti</a:t>
            </a:r>
            <a:r>
              <a:rPr lang="en-US" sz="2400" dirty="0" smtClean="0"/>
              <a:t> </a:t>
            </a:r>
            <a:r>
              <a:rPr lang="en-US" sz="2400" dirty="0" err="1" smtClean="0"/>
              <a:t>mogu</a:t>
            </a:r>
            <a:r>
              <a:rPr lang="en-US" sz="2400" dirty="0" smtClean="0"/>
              <a:t> u </a:t>
            </a:r>
            <a:r>
              <a:rPr lang="en-US" sz="2400" dirty="0" err="1" smtClean="0"/>
              <a:t>skladu</a:t>
            </a:r>
            <a:r>
              <a:rPr lang="en-US" sz="2400" dirty="0" smtClean="0"/>
              <a:t> s </a:t>
            </a:r>
            <a:r>
              <a:rPr lang="en-US" sz="2400" dirty="0" err="1" smtClean="0"/>
              <a:t>vlastitim</a:t>
            </a:r>
            <a:r>
              <a:rPr lang="en-US" sz="2400" dirty="0" smtClean="0"/>
              <a:t> </a:t>
            </a:r>
            <a:r>
              <a:rPr lang="en-US" sz="2400" dirty="0" err="1" smtClean="0"/>
              <a:t>crtama</a:t>
            </a:r>
            <a:r>
              <a:rPr lang="en-US" sz="2400" dirty="0" smtClean="0"/>
              <a:t> </a:t>
            </a:r>
            <a:r>
              <a:rPr lang="en-US" sz="2400" dirty="0" err="1" smtClean="0"/>
              <a:t>osobnosti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poteškoćama</a:t>
            </a:r>
            <a:r>
              <a:rPr lang="en-US" sz="2400" dirty="0" smtClean="0"/>
              <a:t> </a:t>
            </a:r>
            <a:r>
              <a:rPr lang="en-US" sz="2400" dirty="0" err="1" smtClean="0"/>
              <a:t>interpretirati</a:t>
            </a:r>
            <a:r>
              <a:rPr lang="en-US" sz="2400" dirty="0" smtClean="0"/>
              <a:t> </a:t>
            </a:r>
            <a:r>
              <a:rPr lang="en-US" sz="2400" dirty="0" err="1" smtClean="0"/>
              <a:t>intervencije</a:t>
            </a:r>
            <a:r>
              <a:rPr lang="en-US" sz="2400" dirty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</a:t>
            </a:r>
            <a:r>
              <a:rPr lang="en-US" sz="2400" dirty="0" err="1" smtClean="0"/>
              <a:t>većina</a:t>
            </a:r>
            <a:r>
              <a:rPr lang="en-US" sz="2400" dirty="0" smtClean="0"/>
              <a:t> </a:t>
            </a:r>
            <a:r>
              <a:rPr lang="en-US" sz="2400" dirty="0" err="1" smtClean="0"/>
              <a:t>pacijenata</a:t>
            </a:r>
            <a:r>
              <a:rPr lang="en-US" sz="2400" dirty="0" smtClean="0"/>
              <a:t> dobro </a:t>
            </a:r>
            <a:r>
              <a:rPr lang="en-US" sz="2400" dirty="0" err="1" smtClean="0"/>
              <a:t>prihvaća</a:t>
            </a:r>
            <a:endParaRPr lang="en-US" sz="2400" dirty="0" smtClean="0"/>
          </a:p>
          <a:p>
            <a:pPr lvl="2"/>
            <a:r>
              <a:rPr lang="en-US" sz="1800" dirty="0" err="1" smtClean="0"/>
              <a:t>Primjer</a:t>
            </a:r>
            <a:r>
              <a:rPr lang="en-US" sz="1800" dirty="0" smtClean="0"/>
              <a:t>: </a:t>
            </a:r>
            <a:r>
              <a:rPr lang="en-US" sz="1800" dirty="0" err="1" smtClean="0"/>
              <a:t>sumnjičavost</a:t>
            </a:r>
            <a:r>
              <a:rPr lang="en-US" sz="1800" dirty="0" smtClean="0"/>
              <a:t> </a:t>
            </a:r>
            <a:r>
              <a:rPr lang="en-US" sz="1800" dirty="0" err="1" smtClean="0"/>
              <a:t>paranoidnog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pacijenta</a:t>
            </a:r>
            <a:r>
              <a:rPr lang="en-US" sz="1800" dirty="0" smtClean="0"/>
              <a:t> </a:t>
            </a:r>
            <a:r>
              <a:rPr lang="en-US" sz="1800" dirty="0" err="1" smtClean="0"/>
              <a:t>prema</a:t>
            </a:r>
            <a:r>
              <a:rPr lang="en-US" sz="1800" dirty="0" smtClean="0"/>
              <a:t> </a:t>
            </a:r>
            <a:r>
              <a:rPr lang="en-US" sz="1800" dirty="0" err="1" smtClean="0"/>
              <a:t>terapeutovom</a:t>
            </a:r>
            <a:r>
              <a:rPr lang="en-US" sz="1800" dirty="0" smtClean="0"/>
              <a:t> </a:t>
            </a:r>
            <a:r>
              <a:rPr lang="en-US" sz="1800" dirty="0" err="1" smtClean="0"/>
              <a:t>iskazivanju</a:t>
            </a:r>
            <a:r>
              <a:rPr lang="en-US" sz="1800" dirty="0" smtClean="0"/>
              <a:t> </a:t>
            </a:r>
            <a:r>
              <a:rPr lang="en-US" sz="1800" dirty="0" err="1" smtClean="0"/>
              <a:t>brižnosti</a:t>
            </a:r>
            <a:r>
              <a:rPr lang="en-US" sz="1800" dirty="0" smtClean="0"/>
              <a:t> </a:t>
            </a:r>
            <a:r>
              <a:rPr lang="en-US" sz="1800" dirty="0" err="1" smtClean="0"/>
              <a:t>ili</a:t>
            </a:r>
            <a:r>
              <a:rPr lang="en-US" sz="1800" dirty="0" smtClean="0"/>
              <a:t> </a:t>
            </a:r>
            <a:r>
              <a:rPr lang="en-US" sz="1800" dirty="0" err="1" smtClean="0"/>
              <a:t>poterba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pacijenta</a:t>
            </a:r>
            <a:r>
              <a:rPr lang="en-US" sz="1800" dirty="0" smtClean="0"/>
              <a:t> s </a:t>
            </a:r>
            <a:r>
              <a:rPr lang="en-US" sz="1800" dirty="0" err="1" smtClean="0"/>
              <a:t>narcističnim</a:t>
            </a:r>
            <a:r>
              <a:rPr lang="en-US" sz="1800" dirty="0" smtClean="0"/>
              <a:t> </a:t>
            </a:r>
            <a:r>
              <a:rPr lang="en-US" sz="1800" dirty="0" err="1" smtClean="0"/>
              <a:t>poremećajem</a:t>
            </a:r>
            <a:r>
              <a:rPr lang="en-US" sz="1800" dirty="0" smtClean="0"/>
              <a:t> da mu </a:t>
            </a:r>
            <a:r>
              <a:rPr lang="en-US" sz="1800" dirty="0" err="1" smtClean="0"/>
              <a:t>terapeut</a:t>
            </a:r>
            <a:r>
              <a:rPr lang="en-US" sz="1800" dirty="0" smtClean="0"/>
              <a:t> </a:t>
            </a:r>
            <a:r>
              <a:rPr lang="en-US" sz="1800" dirty="0" err="1" smtClean="0"/>
              <a:t>iskazuje</a:t>
            </a:r>
            <a:r>
              <a:rPr lang="en-US" sz="1800" dirty="0" smtClean="0"/>
              <a:t> </a:t>
            </a:r>
            <a:r>
              <a:rPr lang="en-US" sz="1800" dirty="0" err="1" smtClean="0"/>
              <a:t>poštovanje</a:t>
            </a:r>
            <a:endParaRPr lang="en-US" sz="1800" dirty="0" smtClean="0"/>
          </a:p>
          <a:p>
            <a:pPr lvl="2"/>
            <a:r>
              <a:rPr lang="en-US" sz="2000" dirty="0" err="1" smtClean="0"/>
              <a:t>Važnost</a:t>
            </a:r>
            <a:r>
              <a:rPr lang="en-US" sz="2000" dirty="0" smtClean="0"/>
              <a:t> </a:t>
            </a:r>
            <a:r>
              <a:rPr lang="en-US" sz="2000" dirty="0" err="1" smtClean="0"/>
              <a:t>prepoznavanja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pacijentovih</a:t>
            </a:r>
            <a:r>
              <a:rPr lang="en-US" sz="2000" dirty="0" smtClean="0"/>
              <a:t> </a:t>
            </a:r>
            <a:r>
              <a:rPr lang="en-US" sz="2000" dirty="0" err="1" smtClean="0"/>
              <a:t>reakcija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prilagodbe</a:t>
            </a:r>
            <a:r>
              <a:rPr lang="en-US" sz="2000" dirty="0" smtClean="0"/>
              <a:t> </a:t>
            </a:r>
            <a:r>
              <a:rPr lang="en-US" sz="2000" dirty="0" err="1" smtClean="0"/>
              <a:t>terapijskog</a:t>
            </a:r>
            <a:r>
              <a:rPr lang="en-US" sz="2000" dirty="0" smtClean="0"/>
              <a:t> </a:t>
            </a:r>
            <a:r>
              <a:rPr lang="en-US" sz="2000" dirty="0" err="1" smtClean="0"/>
              <a:t>stila</a:t>
            </a:r>
            <a:r>
              <a:rPr lang="en-US" sz="2000" dirty="0" smtClean="0"/>
              <a:t> </a:t>
            </a:r>
            <a:r>
              <a:rPr lang="en-US" sz="2000" dirty="0" err="1" smtClean="0"/>
              <a:t>prema</a:t>
            </a:r>
            <a:r>
              <a:rPr lang="en-US" sz="2000" dirty="0" smtClean="0"/>
              <a:t> </a:t>
            </a:r>
            <a:r>
              <a:rPr lang="en-US" sz="2000" dirty="0" err="1" smtClean="0"/>
              <a:t>potrebma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pacijenta</a:t>
            </a:r>
            <a:r>
              <a:rPr lang="en-US" sz="2000" dirty="0" smtClean="0"/>
              <a:t>!</a:t>
            </a:r>
          </a:p>
          <a:p>
            <a:pPr lvl="1"/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3192194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43607"/>
          </a:xfrm>
        </p:spPr>
        <p:txBody>
          <a:bodyPr>
            <a:noAutofit/>
          </a:bodyPr>
          <a:lstStyle/>
          <a:p>
            <a:r>
              <a:rPr lang="hr-HR" sz="2800" b="1" dirty="0"/>
              <a:t>Strategije za razvijanje terapijske suradnje </a:t>
            </a:r>
            <a:r>
              <a:rPr lang="hr-HR" sz="2800" b="1" dirty="0" smtClean="0"/>
              <a:t>4/5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844824"/>
            <a:ext cx="7704667" cy="4154992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Ublažavanje </a:t>
            </a:r>
            <a:r>
              <a:rPr lang="hr-HR" sz="2800" b="1" dirty="0" smtClean="0"/>
              <a:t>nelagode</a:t>
            </a:r>
            <a:endParaRPr lang="en-US" sz="2800" b="1" dirty="0" smtClean="0"/>
          </a:p>
          <a:p>
            <a:pPr lvl="1"/>
            <a:r>
              <a:rPr lang="en-US" sz="2400" dirty="0" err="1" smtClean="0"/>
              <a:t>Terapijski</a:t>
            </a:r>
            <a:r>
              <a:rPr lang="en-US" sz="2400" dirty="0" smtClean="0"/>
              <a:t> </a:t>
            </a:r>
            <a:r>
              <a:rPr lang="en-US" sz="2400" dirty="0" err="1" smtClean="0"/>
              <a:t>odnos</a:t>
            </a:r>
            <a:r>
              <a:rPr lang="en-US" sz="2400" dirty="0" smtClean="0"/>
              <a:t> </a:t>
            </a:r>
            <a:r>
              <a:rPr lang="en-US" sz="2400" dirty="0" err="1" smtClean="0"/>
              <a:t>jača</a:t>
            </a:r>
            <a:r>
              <a:rPr lang="en-US" sz="2400" dirty="0" smtClean="0"/>
              <a:t> </a:t>
            </a:r>
            <a:r>
              <a:rPr lang="en-US" sz="2400" dirty="0" err="1" smtClean="0"/>
              <a:t>kroz</a:t>
            </a:r>
            <a:r>
              <a:rPr lang="en-US" sz="2400" dirty="0" smtClean="0"/>
              <a:t> </a:t>
            </a:r>
            <a:r>
              <a:rPr lang="en-US" sz="2400" dirty="0" err="1" smtClean="0"/>
              <a:t>rješavanje</a:t>
            </a:r>
            <a:r>
              <a:rPr lang="en-US" sz="2400" dirty="0" smtClean="0"/>
              <a:t> </a:t>
            </a:r>
            <a:r>
              <a:rPr lang="en-US" sz="2400" dirty="0" err="1" smtClean="0"/>
              <a:t>problema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poboljšanje</a:t>
            </a:r>
            <a:r>
              <a:rPr lang="en-US" sz="2400" dirty="0" smtClean="0"/>
              <a:t> </a:t>
            </a:r>
            <a:r>
              <a:rPr lang="en-US" sz="2400" dirty="0" err="1" smtClean="0"/>
              <a:t>raspoloženja</a:t>
            </a:r>
            <a:r>
              <a:rPr lang="en-US" sz="2400" dirty="0" smtClean="0"/>
              <a:t> </a:t>
            </a:r>
            <a:r>
              <a:rPr lang="en-US" sz="2400" dirty="0" err="1" smtClean="0"/>
              <a:t>pacijenta</a:t>
            </a:r>
            <a:endParaRPr lang="en-US" sz="2400" dirty="0" smtClean="0"/>
          </a:p>
          <a:p>
            <a:pPr lvl="1"/>
            <a:r>
              <a:rPr lang="en-US" sz="2400" dirty="0" err="1" smtClean="0"/>
              <a:t>Percipirana</a:t>
            </a:r>
            <a:r>
              <a:rPr lang="en-US" sz="2400" dirty="0" smtClean="0"/>
              <a:t> </a:t>
            </a:r>
            <a:r>
              <a:rPr lang="en-US" sz="2400" dirty="0" err="1" smtClean="0"/>
              <a:t>empatičnost</a:t>
            </a:r>
            <a:r>
              <a:rPr lang="en-US" sz="2400" dirty="0" smtClean="0"/>
              <a:t> </a:t>
            </a:r>
            <a:r>
              <a:rPr lang="en-US" sz="2400" dirty="0" err="1" smtClean="0"/>
              <a:t>pozitivno</a:t>
            </a:r>
            <a:r>
              <a:rPr lang="en-US" sz="2400" dirty="0" smtClean="0"/>
              <a:t> </a:t>
            </a:r>
            <a:r>
              <a:rPr lang="en-US" sz="2400" dirty="0" err="1" smtClean="0"/>
              <a:t>korelira</a:t>
            </a:r>
            <a:r>
              <a:rPr lang="en-US" sz="2400" dirty="0" smtClean="0"/>
              <a:t> s </a:t>
            </a:r>
            <a:r>
              <a:rPr lang="en-US" sz="2400" dirty="0" err="1" smtClean="0"/>
              <a:t>poboljšanjem</a:t>
            </a:r>
            <a:r>
              <a:rPr lang="en-US" sz="2400" dirty="0" smtClean="0"/>
              <a:t> </a:t>
            </a:r>
            <a:r>
              <a:rPr lang="en-US" sz="2400" dirty="0" err="1" smtClean="0"/>
              <a:t>stanja</a:t>
            </a:r>
            <a:endParaRPr lang="en-US" sz="2400" dirty="0" smtClean="0"/>
          </a:p>
          <a:p>
            <a:pPr lvl="2"/>
            <a:r>
              <a:rPr lang="en-US" sz="2000" dirty="0" err="1" smtClean="0"/>
              <a:t>Iznimka</a:t>
            </a:r>
            <a:r>
              <a:rPr lang="en-US" sz="2000" dirty="0" smtClean="0"/>
              <a:t> </a:t>
            </a:r>
            <a:r>
              <a:rPr lang="en-US" sz="2000" dirty="0" err="1" smtClean="0"/>
              <a:t>kod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pacijenata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</a:t>
            </a:r>
            <a:r>
              <a:rPr lang="en-US" sz="2000" dirty="0" err="1" smtClean="0"/>
              <a:t>imaju</a:t>
            </a:r>
            <a:r>
              <a:rPr lang="en-US" sz="2000" dirty="0" smtClean="0"/>
              <a:t> </a:t>
            </a:r>
            <a:r>
              <a:rPr lang="en-US" sz="2000" dirty="0" err="1" smtClean="0"/>
              <a:t>strah</a:t>
            </a:r>
            <a:r>
              <a:rPr lang="en-US" sz="2000" dirty="0" smtClean="0"/>
              <a:t> od </a:t>
            </a:r>
            <a:r>
              <a:rPr lang="en-US" sz="2000" dirty="0" err="1" smtClean="0"/>
              <a:t>gubitka</a:t>
            </a:r>
            <a:r>
              <a:rPr lang="en-US" sz="2000" dirty="0" smtClean="0"/>
              <a:t> </a:t>
            </a:r>
            <a:r>
              <a:rPr lang="en-US" sz="2000" dirty="0" err="1" smtClean="0"/>
              <a:t>uloge</a:t>
            </a:r>
            <a:r>
              <a:rPr lang="en-US" sz="2000" dirty="0" smtClean="0"/>
              <a:t> </a:t>
            </a:r>
            <a:r>
              <a:rPr lang="en-US" sz="2000" dirty="0" err="1" smtClean="0"/>
              <a:t>bolesnika</a:t>
            </a:r>
            <a:r>
              <a:rPr lang="hr-HR" sz="2000" dirty="0" smtClean="0"/>
              <a:t>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310767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71599"/>
          </a:xfrm>
        </p:spPr>
        <p:txBody>
          <a:bodyPr>
            <a:normAutofit/>
          </a:bodyPr>
          <a:lstStyle/>
          <a:p>
            <a:r>
              <a:rPr lang="hr-HR" sz="2800" b="1" dirty="0"/>
              <a:t>Strategije za razvijanje terapijske suradnje </a:t>
            </a:r>
            <a:r>
              <a:rPr lang="en-US" sz="2800" b="1" dirty="0" smtClean="0"/>
              <a:t>5</a:t>
            </a:r>
            <a:r>
              <a:rPr lang="hr-HR" sz="2800" b="1" dirty="0" smtClean="0"/>
              <a:t>/5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28800"/>
            <a:ext cx="7704667" cy="4371016"/>
          </a:xfrm>
        </p:spPr>
        <p:txBody>
          <a:bodyPr>
            <a:normAutofit lnSpcReduction="10000"/>
          </a:bodyPr>
          <a:lstStyle/>
          <a:p>
            <a:r>
              <a:rPr lang="hr-HR" sz="2800" b="1" dirty="0" smtClean="0"/>
              <a:t>Traženje povratne </a:t>
            </a:r>
            <a:r>
              <a:rPr lang="hr-HR" sz="2800" b="1" dirty="0" smtClean="0"/>
              <a:t>informacije</a:t>
            </a:r>
            <a:endParaRPr lang="en-US" sz="2800" b="1" dirty="0" smtClean="0"/>
          </a:p>
          <a:p>
            <a:pPr lvl="1"/>
            <a:r>
              <a:rPr lang="ca-ES" sz="2400" dirty="0" err="1" smtClean="0"/>
              <a:t>Pacijenti</a:t>
            </a:r>
            <a:r>
              <a:rPr lang="en-US" sz="2400" dirty="0" smtClean="0"/>
              <a:t> </a:t>
            </a:r>
            <a:r>
              <a:rPr lang="en-US" sz="2400" dirty="0" err="1" smtClean="0"/>
              <a:t>mogu</a:t>
            </a:r>
            <a:r>
              <a:rPr lang="en-US" sz="2400" dirty="0" smtClean="0"/>
              <a:t> </a:t>
            </a:r>
            <a:r>
              <a:rPr lang="en-US" sz="2400" dirty="0" err="1" smtClean="0"/>
              <a:t>imati</a:t>
            </a:r>
            <a:r>
              <a:rPr lang="en-US" sz="2400" dirty="0" smtClean="0"/>
              <a:t> </a:t>
            </a:r>
            <a:r>
              <a:rPr lang="en-US" sz="2400" dirty="0" err="1" smtClean="0"/>
              <a:t>disfukcionalne</a:t>
            </a:r>
            <a:r>
              <a:rPr lang="en-US" sz="2400" dirty="0" smtClean="0"/>
              <a:t> </a:t>
            </a:r>
            <a:r>
              <a:rPr lang="en-US" sz="2400" dirty="0" err="1" smtClean="0"/>
              <a:t>reakcije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terapeuta</a:t>
            </a:r>
            <a:endParaRPr lang="en-US" sz="2400" dirty="0" smtClean="0"/>
          </a:p>
          <a:p>
            <a:pPr lvl="2"/>
            <a:r>
              <a:rPr lang="en-US" sz="2000" dirty="0" err="1" smtClean="0"/>
              <a:t>Važnost</a:t>
            </a:r>
            <a:r>
              <a:rPr lang="en-US" sz="2000" dirty="0" smtClean="0"/>
              <a:t> </a:t>
            </a:r>
            <a:r>
              <a:rPr lang="en-US" sz="2000" dirty="0" err="1" smtClean="0"/>
              <a:t>otkrivanja</a:t>
            </a:r>
            <a:r>
              <a:rPr lang="en-US" sz="2000" dirty="0" smtClean="0"/>
              <a:t>!</a:t>
            </a:r>
          </a:p>
          <a:p>
            <a:pPr lvl="2"/>
            <a:r>
              <a:rPr lang="en-US" sz="2000" dirty="0" err="1" smtClean="0"/>
              <a:t>Važno</a:t>
            </a:r>
            <a:r>
              <a:rPr lang="en-US" sz="2000" dirty="0" smtClean="0"/>
              <a:t> je </a:t>
            </a:r>
            <a:r>
              <a:rPr lang="en-US" sz="2000" dirty="0" err="1" smtClean="0"/>
              <a:t>detaljno</a:t>
            </a:r>
            <a:r>
              <a:rPr lang="en-US" sz="2000" dirty="0" smtClean="0"/>
              <a:t> </a:t>
            </a:r>
            <a:r>
              <a:rPr lang="en-US" sz="2000" dirty="0" err="1" smtClean="0"/>
              <a:t>identificirati</a:t>
            </a:r>
            <a:r>
              <a:rPr lang="en-US" sz="2000" dirty="0" smtClean="0"/>
              <a:t> </a:t>
            </a:r>
            <a:r>
              <a:rPr lang="en-US" sz="2000" dirty="0" err="1" smtClean="0"/>
              <a:t>misli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negativne</a:t>
            </a:r>
            <a:r>
              <a:rPr lang="en-US" sz="2000" dirty="0" smtClean="0"/>
              <a:t> </a:t>
            </a:r>
            <a:r>
              <a:rPr lang="en-US" sz="2000" dirty="0" err="1" smtClean="0"/>
              <a:t>reakcije</a:t>
            </a:r>
            <a:endParaRPr lang="en-US" sz="2000" dirty="0" smtClean="0"/>
          </a:p>
          <a:p>
            <a:pPr lvl="1"/>
            <a:r>
              <a:rPr lang="hr-HR" sz="2400" dirty="0" smtClean="0"/>
              <a:t>Često je dovoljno tražiti povratnu informaciju na kraju susreta</a:t>
            </a:r>
          </a:p>
          <a:p>
            <a:pPr lvl="2"/>
            <a:r>
              <a:rPr lang="hr-HR" sz="2000" dirty="0" smtClean="0"/>
              <a:t>Obrazac evaluacije </a:t>
            </a:r>
          </a:p>
          <a:p>
            <a:pPr lvl="2"/>
            <a:r>
              <a:rPr lang="hr-HR" sz="2000" dirty="0" smtClean="0"/>
              <a:t>Stanje pacijenta na kraju u odnosu na početak susreta</a:t>
            </a:r>
          </a:p>
          <a:p>
            <a:pPr lvl="2"/>
            <a:r>
              <a:rPr lang="hr-HR" sz="2000" dirty="0" smtClean="0"/>
              <a:t>Propitkivanje dojma nakon posljednjeg susreta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745527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71599"/>
          </a:xfrm>
        </p:spPr>
        <p:txBody>
          <a:bodyPr>
            <a:noAutofit/>
          </a:bodyPr>
          <a:lstStyle/>
          <a:p>
            <a:r>
              <a:rPr lang="hr-HR" sz="3200" b="1" dirty="0" smtClean="0"/>
              <a:t>Identificiranje i rješavanje problema u  terapijskoj </a:t>
            </a:r>
            <a:r>
              <a:rPr lang="hr-HR" sz="3200" b="1" dirty="0" smtClean="0"/>
              <a:t>suradnji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72816"/>
            <a:ext cx="7704667" cy="4227000"/>
          </a:xfrm>
        </p:spPr>
        <p:txBody>
          <a:bodyPr>
            <a:normAutofit/>
          </a:bodyPr>
          <a:lstStyle/>
          <a:p>
            <a:r>
              <a:rPr lang="hr-HR" b="1" u="sng" dirty="0" smtClean="0"/>
              <a:t>Znakovi problema</a:t>
            </a:r>
            <a:r>
              <a:rPr lang="en-US" b="1" dirty="0" smtClean="0"/>
              <a:t>:</a:t>
            </a:r>
            <a:endParaRPr lang="hr-HR" sz="2800" dirty="0" smtClean="0"/>
          </a:p>
          <a:p>
            <a:r>
              <a:rPr lang="hr-HR" sz="2800" i="1" dirty="0" smtClean="0"/>
              <a:t>Rjeđe:</a:t>
            </a:r>
            <a:r>
              <a:rPr lang="hr-HR" sz="2800" dirty="0" smtClean="0"/>
              <a:t> izravno propitkivanje motiva, optuživanje, laganje terapeutu</a:t>
            </a:r>
          </a:p>
          <a:p>
            <a:r>
              <a:rPr lang="hr-HR" sz="2800" i="1" dirty="0" smtClean="0"/>
              <a:t>Češće </a:t>
            </a:r>
            <a:r>
              <a:rPr lang="hr-HR" sz="2800" dirty="0" smtClean="0"/>
              <a:t>se radi o suptilnim znakovima u vidu promjena u govoru tijela ili oklijevanja:</a:t>
            </a:r>
          </a:p>
          <a:p>
            <a:pPr lvl="1"/>
            <a:r>
              <a:rPr lang="hr-HR" sz="2400" dirty="0" smtClean="0"/>
              <a:t>„Što Vam je sad prošlo kroz glavu?”</a:t>
            </a:r>
          </a:p>
          <a:p>
            <a:pPr lvl="1"/>
            <a:r>
              <a:rPr lang="hr-HR" sz="2400" dirty="0" smtClean="0"/>
              <a:t>„Kako se sada osjećate?”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376489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43607"/>
          </a:xfrm>
        </p:spPr>
        <p:txBody>
          <a:bodyPr>
            <a:normAutofit/>
          </a:bodyPr>
          <a:lstStyle/>
          <a:p>
            <a:r>
              <a:rPr lang="hr-HR" sz="2800" b="1" dirty="0"/>
              <a:t>Identificiranje i rješavanje problema u  terapijskoj suradnji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00808"/>
            <a:ext cx="7704667" cy="4299008"/>
          </a:xfrm>
        </p:spPr>
        <p:txBody>
          <a:bodyPr/>
          <a:lstStyle/>
          <a:p>
            <a:r>
              <a:rPr lang="hr-HR" dirty="0" smtClean="0"/>
              <a:t>Potencijalne automatske misli koje je važno otkriti:</a:t>
            </a:r>
          </a:p>
          <a:p>
            <a:pPr lvl="1"/>
            <a:r>
              <a:rPr lang="hr-HR" dirty="0" smtClean="0"/>
              <a:t>„Moj terapeut me ne razumije”</a:t>
            </a:r>
          </a:p>
          <a:p>
            <a:pPr lvl="1"/>
            <a:r>
              <a:rPr lang="hr-HR" dirty="0" smtClean="0"/>
              <a:t>„Moj terapeut me ne sluša”</a:t>
            </a:r>
          </a:p>
          <a:p>
            <a:pPr lvl="1"/>
            <a:r>
              <a:rPr lang="hr-HR" dirty="0" smtClean="0"/>
              <a:t>„Ovo je preteško”</a:t>
            </a:r>
            <a:endParaRPr lang="hr-HR" dirty="0"/>
          </a:p>
          <a:p>
            <a:pPr lvl="1"/>
            <a:r>
              <a:rPr lang="hr-HR" dirty="0" smtClean="0"/>
              <a:t>„Ako to kažem, terapeut će me osuđivati”</a:t>
            </a:r>
          </a:p>
          <a:p>
            <a:pPr lvl="1"/>
            <a:r>
              <a:rPr lang="hr-HR" dirty="0" smtClean="0"/>
              <a:t>„Terapeut bi me trebao dovesti u red”</a:t>
            </a:r>
          </a:p>
          <a:p>
            <a:pPr lvl="1"/>
            <a:r>
              <a:rPr lang="hr-HR" dirty="0" smtClean="0"/>
              <a:t>Itd.</a:t>
            </a:r>
          </a:p>
        </p:txBody>
      </p:sp>
    </p:spTree>
    <p:extLst>
      <p:ext uri="{BB962C8B-B14F-4D97-AF65-F5344CB8AC3E}">
        <p14:creationId xmlns:p14="http://schemas.microsoft.com/office/powerpoint/2010/main" val="2445309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87623"/>
          </a:xfrm>
        </p:spPr>
        <p:txBody>
          <a:bodyPr>
            <a:normAutofit/>
          </a:bodyPr>
          <a:lstStyle/>
          <a:p>
            <a:r>
              <a:rPr lang="hr-HR" sz="3200" b="1" dirty="0" smtClean="0"/>
              <a:t>Konceptualizacija problema i planiranje strategije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844824"/>
            <a:ext cx="7704667" cy="4154992"/>
          </a:xfrm>
        </p:spPr>
        <p:txBody>
          <a:bodyPr>
            <a:normAutofit/>
          </a:bodyPr>
          <a:lstStyle/>
          <a:p>
            <a:r>
              <a:rPr lang="en-US" dirty="0" err="1" smtClean="0"/>
              <a:t>Uzrok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Terapeutova</a:t>
            </a:r>
            <a:r>
              <a:rPr lang="en-US" dirty="0" smtClean="0"/>
              <a:t> </a:t>
            </a:r>
            <a:r>
              <a:rPr lang="en-US" dirty="0" err="1" smtClean="0"/>
              <a:t>pogreška</a:t>
            </a:r>
            <a:endParaRPr lang="en-US" dirty="0" smtClean="0"/>
          </a:p>
          <a:p>
            <a:pPr lvl="3"/>
            <a:r>
              <a:rPr lang="en-US" dirty="0" err="1" smtClean="0"/>
              <a:t>Važnost</a:t>
            </a:r>
            <a:r>
              <a:rPr lang="en-US" dirty="0" smtClean="0"/>
              <a:t> </a:t>
            </a:r>
            <a:r>
              <a:rPr lang="en-US" dirty="0" err="1" smtClean="0"/>
              <a:t>isprike</a:t>
            </a:r>
            <a:endParaRPr lang="en-US" dirty="0" smtClean="0"/>
          </a:p>
          <a:p>
            <a:pPr lvl="2"/>
            <a:r>
              <a:rPr lang="en-US" dirty="0" err="1" smtClean="0"/>
              <a:t>Pacijentova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endParaRPr lang="en-US" dirty="0" smtClean="0"/>
          </a:p>
          <a:p>
            <a:pPr lvl="3"/>
            <a:r>
              <a:rPr lang="en-US" dirty="0" err="1" smtClean="0"/>
              <a:t>Procjena</a:t>
            </a:r>
            <a:r>
              <a:rPr lang="en-US" dirty="0" smtClean="0"/>
              <a:t> </a:t>
            </a:r>
            <a:r>
              <a:rPr lang="en-US" dirty="0" err="1" smtClean="0"/>
              <a:t>strategije</a:t>
            </a:r>
            <a:r>
              <a:rPr lang="en-US" dirty="0" smtClean="0"/>
              <a:t>: </a:t>
            </a:r>
            <a:r>
              <a:rPr lang="en-US" dirty="0" err="1" smtClean="0"/>
              <a:t>identificiranje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izbjegavanje</a:t>
            </a:r>
            <a:r>
              <a:rPr lang="en-US" dirty="0" smtClean="0"/>
              <a:t> </a:t>
            </a:r>
            <a:r>
              <a:rPr lang="en-US" dirty="0" err="1" smtClean="0"/>
              <a:t>aktivacije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endParaRPr lang="en-US" dirty="0" smtClean="0"/>
          </a:p>
          <a:p>
            <a:pPr lvl="2"/>
            <a:r>
              <a:rPr lang="en-US" dirty="0" err="1" smtClean="0"/>
              <a:t>Kombinacija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Odrediti</a:t>
            </a:r>
            <a:r>
              <a:rPr lang="en-US" dirty="0" smtClean="0"/>
              <a:t> </a:t>
            </a:r>
            <a:r>
              <a:rPr lang="en-US" dirty="0" err="1" smtClean="0"/>
              <a:t>hitnost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širinu</a:t>
            </a:r>
            <a:r>
              <a:rPr lang="en-US" dirty="0" smtClean="0"/>
              <a:t> (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rješavanje</a:t>
            </a:r>
            <a:r>
              <a:rPr lang="en-US" dirty="0" smtClean="0"/>
              <a:t>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98174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83567"/>
          </a:xfrm>
        </p:spPr>
        <p:txBody>
          <a:bodyPr>
            <a:noAutofit/>
          </a:bodyPr>
          <a:lstStyle/>
          <a:p>
            <a:r>
              <a:rPr lang="hr-HR" sz="2800" b="1" dirty="0" smtClean="0"/>
              <a:t>Terapijska suradnja kao sredstvo postizanja </a:t>
            </a:r>
            <a:r>
              <a:rPr lang="hr-HR" sz="2800" b="1" dirty="0" smtClean="0"/>
              <a:t>cilja</a:t>
            </a:r>
            <a:r>
              <a:rPr lang="en-US" sz="2800" b="1" dirty="0" smtClean="0"/>
              <a:t> 1/2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556792"/>
            <a:ext cx="7704667" cy="4443024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u="sng" dirty="0" smtClean="0"/>
              <a:t>1) </a:t>
            </a:r>
            <a:r>
              <a:rPr lang="en-US" sz="2400" b="1" u="sng" dirty="0" err="1"/>
              <a:t>O</a:t>
            </a:r>
            <a:r>
              <a:rPr lang="en-US" sz="2400" b="1" u="sng" dirty="0" err="1" smtClean="0"/>
              <a:t>siguravanje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pozitivnog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terapijskog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iskust</a:t>
            </a:r>
            <a:r>
              <a:rPr lang="en-US" sz="2400" b="1" u="sng" dirty="0" err="1" smtClean="0"/>
              <a:t>va</a:t>
            </a:r>
            <a:endParaRPr lang="en-US" sz="2400" b="1" u="sng" dirty="0"/>
          </a:p>
          <a:p>
            <a:pPr lvl="2"/>
            <a:r>
              <a:rPr lang="en-US" sz="2000" dirty="0" err="1" smtClean="0"/>
              <a:t>Cilj</a:t>
            </a:r>
            <a:r>
              <a:rPr lang="en-US" sz="2000" dirty="0" smtClean="0"/>
              <a:t>: </a:t>
            </a:r>
            <a:r>
              <a:rPr lang="en-US" sz="2000" dirty="0" err="1" smtClean="0"/>
              <a:t>korekcija</a:t>
            </a:r>
            <a:r>
              <a:rPr lang="en-US" sz="2000" dirty="0" smtClean="0"/>
              <a:t> </a:t>
            </a:r>
            <a:r>
              <a:rPr lang="en-US" sz="2000" dirty="0" err="1" smtClean="0"/>
              <a:t>negativnih</a:t>
            </a:r>
            <a:r>
              <a:rPr lang="en-US" sz="2000" dirty="0" smtClean="0"/>
              <a:t> </a:t>
            </a:r>
            <a:r>
              <a:rPr lang="en-US" sz="2000" dirty="0" err="1" smtClean="0"/>
              <a:t>vjerovanja</a:t>
            </a:r>
            <a:endParaRPr lang="en-US" sz="2000" dirty="0" smtClean="0"/>
          </a:p>
          <a:p>
            <a:pPr lvl="2"/>
            <a:r>
              <a:rPr lang="en-US" sz="2000" dirty="0" err="1" smtClean="0"/>
              <a:t>Jačanje</a:t>
            </a:r>
            <a:r>
              <a:rPr lang="en-US" sz="2000" dirty="0" smtClean="0"/>
              <a:t> </a:t>
            </a:r>
            <a:r>
              <a:rPr lang="en-US" sz="2000" dirty="0" err="1" smtClean="0"/>
              <a:t>pozitivnog</a:t>
            </a:r>
            <a:r>
              <a:rPr lang="en-US" sz="2000" dirty="0" smtClean="0"/>
              <a:t> </a:t>
            </a:r>
            <a:r>
              <a:rPr lang="en-US" sz="2000" dirty="0" err="1" smtClean="0"/>
              <a:t>viđenja</a:t>
            </a:r>
            <a:r>
              <a:rPr lang="en-US" sz="2000" dirty="0" smtClean="0"/>
              <a:t> </a:t>
            </a:r>
            <a:r>
              <a:rPr lang="en-US" sz="2000" dirty="0" err="1" smtClean="0"/>
              <a:t>sebe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d</a:t>
            </a:r>
            <a:r>
              <a:rPr lang="en-US" sz="2000" dirty="0" err="1" smtClean="0"/>
              <a:t>rugih</a:t>
            </a:r>
            <a:endParaRPr lang="en-US" sz="2000" dirty="0" smtClean="0"/>
          </a:p>
          <a:p>
            <a:pPr lvl="2"/>
            <a:endParaRPr lang="en-US" sz="2000" dirty="0"/>
          </a:p>
          <a:p>
            <a:r>
              <a:rPr lang="en-US" sz="2400" dirty="0" err="1" smtClean="0"/>
              <a:t>Korištenjem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err="1" smtClean="0"/>
              <a:t>Pozitivnog</a:t>
            </a:r>
            <a:r>
              <a:rPr lang="en-US" sz="2000" dirty="0" smtClean="0"/>
              <a:t> </a:t>
            </a:r>
            <a:r>
              <a:rPr lang="en-US" sz="2000" dirty="0" err="1" smtClean="0"/>
              <a:t>osnaživanja</a:t>
            </a:r>
            <a:r>
              <a:rPr lang="en-US" sz="2000" dirty="0" smtClean="0"/>
              <a:t>,</a:t>
            </a:r>
          </a:p>
          <a:p>
            <a:pPr lvl="1"/>
            <a:r>
              <a:rPr lang="en-US" sz="2000" dirty="0" err="1" smtClean="0"/>
              <a:t>Samootkrivanja</a:t>
            </a:r>
            <a:r>
              <a:rPr lang="en-US" sz="2000" dirty="0" smtClean="0"/>
              <a:t>,</a:t>
            </a:r>
          </a:p>
          <a:p>
            <a:pPr lvl="1"/>
            <a:r>
              <a:rPr lang="en-US" sz="2000" dirty="0" err="1" smtClean="0"/>
              <a:t>Smanjivanja</a:t>
            </a:r>
            <a:r>
              <a:rPr lang="en-US" sz="2000" dirty="0" smtClean="0"/>
              <a:t> </a:t>
            </a:r>
            <a:r>
              <a:rPr lang="en-US" sz="2000" dirty="0" err="1" smtClean="0"/>
              <a:t>nejednakosti</a:t>
            </a:r>
            <a:r>
              <a:rPr lang="en-US" sz="2000" dirty="0" smtClean="0"/>
              <a:t> u </a:t>
            </a:r>
            <a:r>
              <a:rPr lang="en-US" sz="2000" dirty="0" err="1" smtClean="0"/>
              <a:t>terapijskom</a:t>
            </a:r>
            <a:r>
              <a:rPr lang="en-US" sz="2000" dirty="0" smtClean="0"/>
              <a:t> </a:t>
            </a:r>
            <a:r>
              <a:rPr lang="en-US" sz="2000" dirty="0" err="1" smtClean="0"/>
              <a:t>odnosu</a:t>
            </a:r>
            <a:endParaRPr lang="en-US" sz="2000" dirty="0" smtClean="0"/>
          </a:p>
          <a:p>
            <a:pPr lvl="1"/>
            <a:r>
              <a:rPr lang="en-US" sz="2000" dirty="0" smtClean="0"/>
              <a:t>Ne </a:t>
            </a:r>
            <a:r>
              <a:rPr lang="en-US" sz="2000" dirty="0" err="1" smtClean="0"/>
              <a:t>slaganja</a:t>
            </a:r>
            <a:r>
              <a:rPr lang="en-US" sz="2000" dirty="0" smtClean="0"/>
              <a:t> s </a:t>
            </a:r>
            <a:r>
              <a:rPr lang="en-US" sz="2000" dirty="0" err="1" smtClean="0"/>
              <a:t>pacijentovim</a:t>
            </a:r>
            <a:r>
              <a:rPr lang="en-US" sz="2000" dirty="0" smtClean="0"/>
              <a:t> </a:t>
            </a:r>
            <a:r>
              <a:rPr lang="en-US" sz="2000" dirty="0" err="1" smtClean="0"/>
              <a:t>negativnim</a:t>
            </a:r>
            <a:r>
              <a:rPr lang="en-US" sz="2000" dirty="0" smtClean="0"/>
              <a:t> </a:t>
            </a:r>
            <a:r>
              <a:rPr lang="en-US" sz="2000" dirty="0" err="1" smtClean="0"/>
              <a:t>viđenjem</a:t>
            </a:r>
            <a:r>
              <a:rPr lang="en-US" sz="2000" dirty="0" smtClean="0"/>
              <a:t> </a:t>
            </a:r>
            <a:r>
              <a:rPr lang="en-US" sz="2000" dirty="0" err="1" smtClean="0"/>
              <a:t>sebe</a:t>
            </a:r>
            <a:endParaRPr lang="en-US" sz="2000" dirty="0" smtClean="0"/>
          </a:p>
          <a:p>
            <a:pPr lvl="1"/>
            <a:r>
              <a:rPr lang="en-US" sz="2000" dirty="0" err="1" smtClean="0"/>
              <a:t>Izražavanja</a:t>
            </a:r>
            <a:r>
              <a:rPr lang="en-US" sz="2000" dirty="0" smtClean="0"/>
              <a:t> </a:t>
            </a:r>
            <a:r>
              <a:rPr lang="en-US" sz="2000" dirty="0" err="1" smtClean="0"/>
              <a:t>realne</a:t>
            </a:r>
            <a:r>
              <a:rPr lang="en-US" sz="2000" dirty="0" smtClean="0"/>
              <a:t> </a:t>
            </a:r>
            <a:r>
              <a:rPr lang="en-US" sz="2000" dirty="0" err="1" smtClean="0"/>
              <a:t>nade</a:t>
            </a:r>
            <a:endParaRPr lang="en-US" sz="2000" dirty="0" smtClean="0"/>
          </a:p>
          <a:p>
            <a:pPr lvl="1"/>
            <a:r>
              <a:rPr lang="en-US" sz="2000" dirty="0" err="1" smtClean="0"/>
              <a:t>Izražavanja</a:t>
            </a:r>
            <a:r>
              <a:rPr lang="en-US" sz="2000" dirty="0" smtClean="0"/>
              <a:t> </a:t>
            </a:r>
            <a:r>
              <a:rPr lang="en-US" sz="2000" dirty="0" err="1" smtClean="0"/>
              <a:t>povezanosti</a:t>
            </a:r>
            <a:r>
              <a:rPr lang="en-US" sz="2000" dirty="0" smtClean="0"/>
              <a:t> s </a:t>
            </a:r>
            <a:r>
              <a:rPr lang="en-US" sz="2000" dirty="0" err="1" smtClean="0"/>
              <a:t>pacijentom</a:t>
            </a:r>
            <a:endParaRPr lang="en-US" sz="2000" dirty="0" smtClean="0"/>
          </a:p>
          <a:p>
            <a:pPr lvl="1"/>
            <a:r>
              <a:rPr lang="en-US" sz="2000" dirty="0" err="1" smtClean="0"/>
              <a:t>Izražavanja</a:t>
            </a:r>
            <a:r>
              <a:rPr lang="en-US" sz="2000" dirty="0" smtClean="0"/>
              <a:t> </a:t>
            </a:r>
            <a:r>
              <a:rPr lang="en-US" sz="2000" dirty="0" err="1" smtClean="0"/>
              <a:t>žaljenja</a:t>
            </a:r>
            <a:r>
              <a:rPr lang="en-US" sz="2000" dirty="0" smtClean="0"/>
              <a:t> </a:t>
            </a:r>
            <a:r>
              <a:rPr lang="en-US" sz="2000" dirty="0" err="1" smtClean="0"/>
              <a:t>zbog</a:t>
            </a:r>
            <a:r>
              <a:rPr lang="en-US" sz="2000" dirty="0" smtClean="0"/>
              <a:t> </a:t>
            </a:r>
            <a:r>
              <a:rPr lang="en-US" sz="2000" dirty="0" err="1" smtClean="0"/>
              <a:t>terapijskih</a:t>
            </a:r>
            <a:r>
              <a:rPr lang="en-US" sz="2000" dirty="0" smtClean="0"/>
              <a:t> </a:t>
            </a:r>
            <a:r>
              <a:rPr lang="en-US" sz="2000" dirty="0" err="1" smtClean="0"/>
              <a:t>ograničenja</a:t>
            </a:r>
            <a:endParaRPr lang="en-US" sz="2000" dirty="0" smtClean="0"/>
          </a:p>
          <a:p>
            <a:pPr lvl="1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802554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8229600" cy="1143000"/>
          </a:xfrm>
        </p:spPr>
        <p:txBody>
          <a:bodyPr>
            <a:noAutofit/>
          </a:bodyPr>
          <a:lstStyle/>
          <a:p>
            <a:r>
              <a:rPr lang="hr-HR" sz="2800" b="1" dirty="0"/>
              <a:t>Terapijska suradnja kao sredstvo postizanja </a:t>
            </a:r>
            <a:r>
              <a:rPr lang="hr-HR" sz="2800" b="1" dirty="0" smtClean="0"/>
              <a:t>cilja</a:t>
            </a:r>
            <a:r>
              <a:rPr lang="en-US" sz="2800" b="1" dirty="0" smtClean="0"/>
              <a:t> 2/2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00808"/>
            <a:ext cx="7704667" cy="4299008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u="sng" dirty="0"/>
              <a:t>2</a:t>
            </a:r>
            <a:r>
              <a:rPr lang="en-US" sz="2400" b="1" u="sng" dirty="0" smtClean="0"/>
              <a:t>) </a:t>
            </a:r>
            <a:r>
              <a:rPr lang="hr-HR" sz="2400" b="1" u="sng" dirty="0" smtClean="0"/>
              <a:t>Rad </a:t>
            </a:r>
            <a:r>
              <a:rPr lang="hr-HR" sz="2400" b="1" u="sng" dirty="0"/>
              <a:t>na problemima terapijske </a:t>
            </a:r>
            <a:r>
              <a:rPr lang="hr-HR" sz="2400" b="1" u="sng" dirty="0" smtClean="0"/>
              <a:t>suradnje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i</a:t>
            </a:r>
            <a:r>
              <a:rPr lang="en-US" sz="2400" b="1" u="sng" dirty="0" smtClean="0"/>
              <a:t> </a:t>
            </a:r>
          </a:p>
          <a:p>
            <a:r>
              <a:rPr lang="en-US" sz="2400" b="1" u="sng" dirty="0" smtClean="0"/>
              <a:t>3)</a:t>
            </a:r>
            <a:r>
              <a:rPr lang="en-US" sz="2400" b="1" u="sng" dirty="0"/>
              <a:t> </a:t>
            </a:r>
            <a:r>
              <a:rPr lang="en-US" sz="2400" b="1" u="sng" dirty="0" smtClean="0"/>
              <a:t>G</a:t>
            </a:r>
            <a:r>
              <a:rPr lang="hr-HR" sz="2400" b="1" u="sng" dirty="0" err="1"/>
              <a:t>eneraliziranje</a:t>
            </a:r>
            <a:r>
              <a:rPr lang="hr-HR" sz="2400" b="1" u="sng" dirty="0"/>
              <a:t> na ostale odnose</a:t>
            </a:r>
          </a:p>
          <a:p>
            <a:endParaRPr lang="en-US" sz="2400" dirty="0"/>
          </a:p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terapeut</a:t>
            </a:r>
            <a:r>
              <a:rPr lang="en-US" dirty="0" smtClean="0"/>
              <a:t> </a:t>
            </a:r>
            <a:r>
              <a:rPr lang="en-US" dirty="0" err="1" smtClean="0"/>
              <a:t>uznemiri</a:t>
            </a:r>
            <a:r>
              <a:rPr lang="en-US" dirty="0" smtClean="0"/>
              <a:t> </a:t>
            </a:r>
            <a:r>
              <a:rPr lang="en-US" dirty="0" err="1" smtClean="0"/>
              <a:t>pacijenta</a:t>
            </a:r>
            <a:r>
              <a:rPr lang="en-US" dirty="0" smtClean="0"/>
              <a:t>:</a:t>
            </a:r>
          </a:p>
          <a:p>
            <a:pPr lvl="2"/>
            <a:r>
              <a:rPr lang="en-US" sz="2000" dirty="0" err="1" smtClean="0"/>
              <a:t>Otkriti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rezimirati</a:t>
            </a:r>
            <a:r>
              <a:rPr lang="en-US" sz="2000" dirty="0" smtClean="0"/>
              <a:t> </a:t>
            </a:r>
            <a:r>
              <a:rPr lang="en-US" sz="2000" dirty="0" err="1" smtClean="0"/>
              <a:t>iskrivljene</a:t>
            </a:r>
            <a:r>
              <a:rPr lang="en-US" sz="2000" dirty="0" smtClean="0"/>
              <a:t> </a:t>
            </a:r>
            <a:r>
              <a:rPr lang="en-US" sz="2000" dirty="0" err="1" smtClean="0"/>
              <a:t>automatske</a:t>
            </a:r>
            <a:r>
              <a:rPr lang="en-US" sz="2000" dirty="0" smtClean="0"/>
              <a:t> </a:t>
            </a:r>
            <a:r>
              <a:rPr lang="en-US" sz="2000" dirty="0" err="1" smtClean="0"/>
              <a:t>misli</a:t>
            </a:r>
            <a:endParaRPr lang="en-US" sz="2000" dirty="0" smtClean="0"/>
          </a:p>
          <a:p>
            <a:pPr lvl="2"/>
            <a:r>
              <a:rPr lang="en-US" sz="2000" dirty="0" err="1" smtClean="0"/>
              <a:t>Zajedno</a:t>
            </a:r>
            <a:r>
              <a:rPr lang="en-US" sz="2000" dirty="0" smtClean="0"/>
              <a:t> </a:t>
            </a:r>
            <a:r>
              <a:rPr lang="en-US" sz="2000" dirty="0" err="1" smtClean="0"/>
              <a:t>provjeriti</a:t>
            </a:r>
            <a:r>
              <a:rPr lang="en-US" sz="2000" dirty="0" smtClean="0"/>
              <a:t> </a:t>
            </a:r>
            <a:r>
              <a:rPr lang="en-US" sz="2000" dirty="0" err="1" smtClean="0"/>
              <a:t>valjanost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alternativna</a:t>
            </a:r>
            <a:r>
              <a:rPr lang="en-US" sz="2000" dirty="0" smtClean="0"/>
              <a:t> </a:t>
            </a:r>
            <a:r>
              <a:rPr lang="en-US" sz="2000" dirty="0" err="1" smtClean="0"/>
              <a:t>gledišta</a:t>
            </a:r>
            <a:endParaRPr lang="en-US" sz="2000" dirty="0" smtClean="0"/>
          </a:p>
          <a:p>
            <a:pPr lvl="2"/>
            <a:r>
              <a:rPr lang="en-US" sz="2000" dirty="0" err="1" smtClean="0"/>
              <a:t>Ohrabriti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pacijenta</a:t>
            </a:r>
            <a:r>
              <a:rPr lang="en-US" sz="2000" dirty="0" smtClean="0"/>
              <a:t> da </a:t>
            </a:r>
            <a:r>
              <a:rPr lang="en-US" sz="2000" dirty="0" err="1" smtClean="0"/>
              <a:t>inače</a:t>
            </a:r>
            <a:r>
              <a:rPr lang="en-US" sz="2000" dirty="0" smtClean="0"/>
              <a:t> </a:t>
            </a:r>
            <a:r>
              <a:rPr lang="en-US" sz="2000" dirty="0" err="1" smtClean="0"/>
              <a:t>izravno</a:t>
            </a:r>
            <a:r>
              <a:rPr lang="en-US" sz="2000" dirty="0" smtClean="0"/>
              <a:t> pita </a:t>
            </a:r>
            <a:r>
              <a:rPr lang="en-US" sz="2000" dirty="0" err="1" smtClean="0"/>
              <a:t>terapeuta</a:t>
            </a:r>
            <a:endParaRPr lang="en-US" sz="2000" dirty="0" smtClean="0"/>
          </a:p>
          <a:p>
            <a:pPr lvl="2"/>
            <a:r>
              <a:rPr lang="en-US" sz="2000" dirty="0" err="1" smtClean="0"/>
              <a:t>Ponuditi</a:t>
            </a:r>
            <a:r>
              <a:rPr lang="en-US" sz="2000" dirty="0" smtClean="0"/>
              <a:t> </a:t>
            </a:r>
            <a:r>
              <a:rPr lang="en-US" sz="2000" dirty="0" err="1" smtClean="0"/>
              <a:t>iskrenu</a:t>
            </a:r>
            <a:r>
              <a:rPr lang="en-US" sz="2000" dirty="0" smtClean="0"/>
              <a:t> </a:t>
            </a:r>
            <a:r>
              <a:rPr lang="en-US" sz="2000" dirty="0" err="1" smtClean="0"/>
              <a:t>povratnu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informaciju</a:t>
            </a:r>
            <a:endParaRPr lang="en-US" sz="2000" dirty="0" smtClean="0"/>
          </a:p>
          <a:p>
            <a:pPr lvl="2"/>
            <a:r>
              <a:rPr lang="en-US" sz="2000" dirty="0" err="1" smtClean="0"/>
              <a:t>Korisiti</a:t>
            </a:r>
            <a:r>
              <a:rPr lang="en-US" sz="2000" dirty="0" smtClean="0"/>
              <a:t> </a:t>
            </a:r>
            <a:r>
              <a:rPr lang="en-US" sz="2000" dirty="0" err="1" smtClean="0"/>
              <a:t>tehniku</a:t>
            </a:r>
            <a:r>
              <a:rPr lang="en-US" sz="2000" dirty="0" smtClean="0"/>
              <a:t> </a:t>
            </a:r>
            <a:r>
              <a:rPr lang="en-US" sz="2000" dirty="0" err="1" smtClean="0"/>
              <a:t>rješavanja</a:t>
            </a:r>
            <a:r>
              <a:rPr lang="en-US" sz="2000" dirty="0" smtClean="0"/>
              <a:t> </a:t>
            </a:r>
            <a:r>
              <a:rPr lang="en-US" sz="2000" dirty="0" err="1" smtClean="0"/>
              <a:t>problema</a:t>
            </a:r>
            <a:endParaRPr lang="en-US" sz="2000" dirty="0" smtClean="0"/>
          </a:p>
          <a:p>
            <a:pPr lvl="2"/>
            <a:r>
              <a:rPr lang="en-US" sz="2000" dirty="0" err="1" smtClean="0"/>
              <a:t>Otkriti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rezimirati</a:t>
            </a:r>
            <a:r>
              <a:rPr lang="en-US" sz="2000" dirty="0" smtClean="0"/>
              <a:t> </a:t>
            </a:r>
            <a:r>
              <a:rPr lang="en-US" sz="2000" dirty="0" err="1" smtClean="0"/>
              <a:t>disfunkcionalne</a:t>
            </a:r>
            <a:r>
              <a:rPr lang="en-US" sz="2000" dirty="0" smtClean="0"/>
              <a:t> </a:t>
            </a:r>
            <a:r>
              <a:rPr lang="en-US" sz="2000" dirty="0" err="1" smtClean="0"/>
              <a:t>pretpostavke</a:t>
            </a:r>
            <a:endParaRPr lang="en-US" sz="2000" dirty="0" smtClean="0"/>
          </a:p>
          <a:p>
            <a:pPr lvl="2"/>
            <a:r>
              <a:rPr lang="en-US" sz="2000" dirty="0" err="1" smtClean="0"/>
              <a:t>Generalizirati</a:t>
            </a:r>
            <a:r>
              <a:rPr lang="en-US" sz="2000" dirty="0" smtClean="0"/>
              <a:t> </a:t>
            </a:r>
            <a:r>
              <a:rPr lang="en-US" sz="2000" dirty="0" err="1" smtClean="0"/>
              <a:t>pretpostavku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ostale</a:t>
            </a:r>
            <a:r>
              <a:rPr lang="en-US" sz="2000" dirty="0" smtClean="0"/>
              <a:t> </a:t>
            </a:r>
            <a:r>
              <a:rPr lang="en-US" sz="2000" dirty="0" err="1" smtClean="0"/>
              <a:t>odnose</a:t>
            </a:r>
            <a:endParaRPr lang="en-US" sz="2000" dirty="0" smtClean="0"/>
          </a:p>
          <a:p>
            <a:pPr lvl="2"/>
            <a:r>
              <a:rPr lang="en-US" sz="2000" dirty="0" err="1" smtClean="0"/>
              <a:t>Pacijent</a:t>
            </a:r>
            <a:r>
              <a:rPr lang="en-US" sz="2000" dirty="0" smtClean="0"/>
              <a:t> </a:t>
            </a:r>
            <a:r>
              <a:rPr lang="en-US" sz="2000" dirty="0" err="1" smtClean="0"/>
              <a:t>rezimira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zapiše</a:t>
            </a:r>
            <a:r>
              <a:rPr lang="en-US" sz="2000" dirty="0" smtClean="0"/>
              <a:t> </a:t>
            </a:r>
            <a:r>
              <a:rPr lang="en-US" sz="2000" dirty="0" err="1" smtClean="0"/>
              <a:t>naučeno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4184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/>
              <a:t>Davanje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povratne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informacije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pacijentu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132856"/>
            <a:ext cx="7704667" cy="3866960"/>
          </a:xfrm>
        </p:spPr>
        <p:txBody>
          <a:bodyPr/>
          <a:lstStyle/>
          <a:p>
            <a:r>
              <a:rPr lang="en-US" dirty="0" err="1" smtClean="0"/>
              <a:t>Vezano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interpersonalni</a:t>
            </a:r>
            <a:r>
              <a:rPr lang="en-US" dirty="0" smtClean="0"/>
              <a:t> </a:t>
            </a:r>
            <a:r>
              <a:rPr lang="en-US" dirty="0" err="1" smtClean="0"/>
              <a:t>stil</a:t>
            </a:r>
            <a:r>
              <a:rPr lang="en-US" dirty="0" smtClean="0"/>
              <a:t> </a:t>
            </a:r>
            <a:r>
              <a:rPr lang="en-US" dirty="0" err="1" smtClean="0"/>
              <a:t>pacijenta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izazivati</a:t>
            </a:r>
            <a:r>
              <a:rPr lang="en-US" dirty="0" smtClean="0"/>
              <a:t> </a:t>
            </a:r>
            <a:r>
              <a:rPr lang="en-US" dirty="0" err="1" smtClean="0"/>
              <a:t>intenzivne</a:t>
            </a:r>
            <a:r>
              <a:rPr lang="en-US" dirty="0" smtClean="0"/>
              <a:t> </a:t>
            </a:r>
            <a:r>
              <a:rPr lang="en-US" dirty="0" err="1" smtClean="0"/>
              <a:t>reakcije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terapeuta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okoline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Cilj</a:t>
            </a:r>
            <a:r>
              <a:rPr lang="en-US" dirty="0" smtClean="0"/>
              <a:t> je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interpersonalnih</a:t>
            </a:r>
            <a:r>
              <a:rPr lang="en-US" dirty="0" smtClean="0"/>
              <a:t> </a:t>
            </a:r>
            <a:r>
              <a:rPr lang="en-US" dirty="0" err="1" smtClean="0"/>
              <a:t>vještina</a:t>
            </a:r>
            <a:r>
              <a:rPr lang="en-US" dirty="0" smtClean="0"/>
              <a:t> u </a:t>
            </a:r>
            <a:r>
              <a:rPr lang="en-US" dirty="0" err="1" smtClean="0"/>
              <a:t>sigurnim</a:t>
            </a:r>
            <a:r>
              <a:rPr lang="en-US" dirty="0" smtClean="0"/>
              <a:t> </a:t>
            </a:r>
            <a:r>
              <a:rPr lang="en-US" dirty="0" err="1" smtClean="0"/>
              <a:t>uvjetima</a:t>
            </a:r>
            <a:endParaRPr lang="en-US" dirty="0" smtClean="0"/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8993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imacija-završno | PP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0" y="438950"/>
            <a:ext cx="7539128" cy="565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75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Terapijski odnos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988840"/>
            <a:ext cx="7704667" cy="4392488"/>
          </a:xfrm>
        </p:spPr>
        <p:txBody>
          <a:bodyPr/>
          <a:lstStyle/>
          <a:p>
            <a:r>
              <a:rPr lang="hr-HR" dirty="0" smtClean="0"/>
              <a:t>Temelj uspješnog terapijskog procesa</a:t>
            </a:r>
            <a:endParaRPr lang="hr-HR" dirty="0"/>
          </a:p>
          <a:p>
            <a:pPr lvl="1"/>
            <a:r>
              <a:rPr lang="hr-HR" dirty="0" smtClean="0"/>
              <a:t>Važnost dolazi do izražaja u radu s klijentima koji se nose s ozbiljnim poteškoćama mentalnog zdravlja i </a:t>
            </a:r>
            <a:r>
              <a:rPr lang="hr-HR" dirty="0" err="1" smtClean="0"/>
              <a:t>disfunkcionalnim</a:t>
            </a:r>
            <a:r>
              <a:rPr lang="hr-HR" dirty="0" smtClean="0"/>
              <a:t> crtama ličnosti</a:t>
            </a:r>
          </a:p>
          <a:p>
            <a:pPr lvl="1"/>
            <a:r>
              <a:rPr lang="hr-HR" dirty="0" smtClean="0"/>
              <a:t>Percipirano poboljšanje u funkcioniranju klijenta jača terapijski odnos</a:t>
            </a:r>
          </a:p>
          <a:p>
            <a:pPr lvl="1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846121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/>
              <a:t>Relevantne terapijske vještine u razvoju odnosa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Suradnja, zajednička usmjerenost ka cilju, empatija, pozitivno potkrepljivanje i davanje povratne informacije</a:t>
            </a:r>
          </a:p>
          <a:p>
            <a:pPr lvl="2"/>
            <a:r>
              <a:rPr lang="hr-HR" sz="1600" dirty="0" smtClean="0"/>
              <a:t>Efikasni u razvoju odnosa</a:t>
            </a:r>
          </a:p>
          <a:p>
            <a:r>
              <a:rPr lang="hr-HR" sz="2400" dirty="0" smtClean="0"/>
              <a:t>Autentičnost, anticipacija uspjeha, ekspresija emocija, rad na problemima u odnosu , rad na kontra transferu</a:t>
            </a:r>
          </a:p>
          <a:p>
            <a:pPr lvl="2"/>
            <a:r>
              <a:rPr lang="hr-HR" sz="1600" dirty="0" smtClean="0"/>
              <a:t>Vjerojatno efikasni uz potrebna dodatna istraživanja</a:t>
            </a:r>
          </a:p>
          <a:p>
            <a:pPr lvl="2"/>
            <a:endParaRPr lang="hr-HR" sz="1600" dirty="0"/>
          </a:p>
          <a:p>
            <a:r>
              <a:rPr lang="hr-HR" sz="2400" dirty="0" smtClean="0"/>
              <a:t>Samo-otkrivanje, humor, poniznost - </a:t>
            </a:r>
            <a:r>
              <a:rPr lang="hr-HR" sz="1600" dirty="0" smtClean="0"/>
              <a:t>potrebna dodatna istraživanja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29420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15615"/>
          </a:xfrm>
        </p:spPr>
        <p:txBody>
          <a:bodyPr/>
          <a:lstStyle/>
          <a:p>
            <a:r>
              <a:rPr lang="hr-HR" b="1" dirty="0" smtClean="0"/>
              <a:t>Neke poruke koje grade odnos!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333" y="2204864"/>
            <a:ext cx="7704667" cy="4299008"/>
          </a:xfrm>
        </p:spPr>
        <p:txBody>
          <a:bodyPr>
            <a:normAutofit fontScale="70000" lnSpcReduction="20000"/>
          </a:bodyPr>
          <a:lstStyle/>
          <a:p>
            <a:r>
              <a:rPr lang="hr-HR" sz="2000" b="1" dirty="0" smtClean="0"/>
              <a:t>Empatija</a:t>
            </a:r>
            <a:r>
              <a:rPr lang="hr-HR" sz="2000" dirty="0" smtClean="0"/>
              <a:t> </a:t>
            </a:r>
          </a:p>
          <a:p>
            <a:pPr marL="0" indent="0">
              <a:buNone/>
            </a:pPr>
            <a:r>
              <a:rPr lang="hr-HR" sz="2000" dirty="0" smtClean="0"/>
              <a:t>    „</a:t>
            </a:r>
            <a:r>
              <a:rPr lang="hr-HR" sz="2000" i="1" dirty="0" smtClean="0"/>
              <a:t>Mora da Vam je zaista bilo teško……</a:t>
            </a:r>
            <a:r>
              <a:rPr lang="hr-HR" sz="2000" dirty="0" smtClean="0"/>
              <a:t>”</a:t>
            </a:r>
          </a:p>
          <a:p>
            <a:r>
              <a:rPr lang="hr-HR" sz="2000" b="1" dirty="0" smtClean="0"/>
              <a:t>Prihvaćanje</a:t>
            </a:r>
          </a:p>
          <a:p>
            <a:pPr marL="0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 „</a:t>
            </a:r>
            <a:r>
              <a:rPr lang="hr-HR" sz="2000" i="1" dirty="0" smtClean="0"/>
              <a:t>Mogu razumjeti zašto se to pomislili/ učinili u navedenoj situaciji.”</a:t>
            </a:r>
          </a:p>
          <a:p>
            <a:r>
              <a:rPr lang="hr-HR" sz="2000" b="1" dirty="0" smtClean="0"/>
              <a:t>Važnost točnog razumijevanja</a:t>
            </a:r>
          </a:p>
          <a:p>
            <a:pPr marL="457200" lvl="1" indent="0">
              <a:buNone/>
            </a:pPr>
            <a:r>
              <a:rPr lang="hr-HR" sz="1800" i="1" dirty="0" smtClean="0"/>
              <a:t>„ Provjerio/</a:t>
            </a:r>
            <a:r>
              <a:rPr lang="hr-HR" sz="1800" i="1" dirty="0" err="1" smtClean="0"/>
              <a:t>la</a:t>
            </a:r>
            <a:r>
              <a:rPr lang="hr-HR" sz="1800" i="1" dirty="0" smtClean="0"/>
              <a:t> bih jesam li dobro razumio/</a:t>
            </a:r>
            <a:r>
              <a:rPr lang="hr-HR" sz="1800" i="1" dirty="0" err="1" smtClean="0"/>
              <a:t>la</a:t>
            </a:r>
            <a:r>
              <a:rPr lang="hr-HR" sz="1800" i="1" dirty="0" smtClean="0"/>
              <a:t> što ste time mislili? ……”</a:t>
            </a:r>
            <a:endParaRPr lang="hr-HR" sz="1600" i="1" dirty="0" smtClean="0"/>
          </a:p>
          <a:p>
            <a:r>
              <a:rPr lang="hr-HR" sz="2000" b="1" dirty="0" smtClean="0"/>
              <a:t>Interes </a:t>
            </a:r>
          </a:p>
          <a:p>
            <a:pPr marL="0" indent="0">
              <a:buNone/>
            </a:pPr>
            <a:r>
              <a:rPr lang="hr-HR" sz="2000" dirty="0" smtClean="0"/>
              <a:t>        </a:t>
            </a:r>
            <a:r>
              <a:rPr lang="hr-HR" sz="2000" i="1" dirty="0" smtClean="0"/>
              <a:t>„Htio/htjela bih čuti više o…..”</a:t>
            </a:r>
          </a:p>
          <a:p>
            <a:r>
              <a:rPr lang="hr-HR" sz="2000" b="1" dirty="0" smtClean="0"/>
              <a:t>Radovanje uspjehu</a:t>
            </a:r>
          </a:p>
          <a:p>
            <a:pPr marL="0" indent="0">
              <a:buNone/>
            </a:pPr>
            <a:r>
              <a:rPr lang="hr-HR" sz="2000" i="1" dirty="0" smtClean="0"/>
              <a:t>        „Tako mi je drago čuti da ste ovaj tjedan uspjeli…….”</a:t>
            </a:r>
          </a:p>
          <a:p>
            <a:r>
              <a:rPr lang="hr-HR" sz="2000" b="1" dirty="0" smtClean="0"/>
              <a:t>Briga za klijenta</a:t>
            </a:r>
          </a:p>
          <a:p>
            <a:pPr marL="0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   „</a:t>
            </a:r>
            <a:r>
              <a:rPr lang="hr-HR" sz="2000" i="1" dirty="0" smtClean="0"/>
              <a:t>Jako mi je važno da su Vam naši susreti korisni.”</a:t>
            </a:r>
          </a:p>
          <a:p>
            <a:r>
              <a:rPr lang="hr-HR" sz="2000" b="1" dirty="0" smtClean="0"/>
              <a:t>Ohrabrivanje</a:t>
            </a:r>
          </a:p>
          <a:p>
            <a:r>
              <a:rPr lang="hr-HR" sz="2000" b="1" dirty="0" smtClean="0"/>
              <a:t>„ </a:t>
            </a:r>
            <a:r>
              <a:rPr lang="hr-HR" sz="2000" i="1" dirty="0" smtClean="0"/>
              <a:t>Odličan je znak što ste uspjeli……”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566143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Individualne razlike u izgradnji odnosa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Važnost uzimanja u obzir karakteristika i očekivanja klijenta</a:t>
            </a:r>
          </a:p>
          <a:p>
            <a:pPr lvl="2"/>
            <a:r>
              <a:rPr lang="hr-HR" dirty="0" smtClean="0"/>
              <a:t>Dob, kulturalne razlike</a:t>
            </a:r>
          </a:p>
          <a:p>
            <a:pPr lvl="2"/>
            <a:r>
              <a:rPr lang="hr-HR" dirty="0" smtClean="0"/>
              <a:t>Doživljava li klijent humor i samo-otkrivanje kao nestručnost ili pristupačnost?</a:t>
            </a:r>
          </a:p>
          <a:p>
            <a:pPr lvl="2"/>
            <a:r>
              <a:rPr lang="hr-HR" dirty="0" smtClean="0"/>
              <a:t>Interpretira li klijent izražavanje topline i empatije kao brigu za klijenta ili dominaciju?</a:t>
            </a:r>
          </a:p>
          <a:p>
            <a:pPr lvl="2"/>
            <a:r>
              <a:rPr lang="hr-HR" dirty="0" smtClean="0"/>
              <a:t>Osjeća li se ugodnije u suradničkom odnosu ili kada terapeut preuzme dominantnu ulogu?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451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71599"/>
          </a:xfrm>
        </p:spPr>
        <p:txBody>
          <a:bodyPr>
            <a:normAutofit/>
          </a:bodyPr>
          <a:lstStyle/>
          <a:p>
            <a:r>
              <a:rPr lang="hr-HR" sz="3200" b="1" dirty="0" smtClean="0"/>
              <a:t>Negativan </a:t>
            </a:r>
            <a:r>
              <a:rPr lang="hr-HR" sz="3200" b="1" dirty="0" err="1" smtClean="0"/>
              <a:t>feedback</a:t>
            </a:r>
            <a:r>
              <a:rPr lang="hr-HR" sz="3200" b="1" dirty="0" smtClean="0"/>
              <a:t> i generalizacija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72816"/>
            <a:ext cx="8229600" cy="488600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Važnost motrenja </a:t>
            </a:r>
            <a:r>
              <a:rPr lang="hr-HR" sz="2400" dirty="0" err="1" smtClean="0"/>
              <a:t>klijentovog</a:t>
            </a:r>
            <a:r>
              <a:rPr lang="hr-HR" sz="2400" dirty="0" smtClean="0"/>
              <a:t> stanja i adresiranja neverbalnih znakova nelagode i neslaganja</a:t>
            </a:r>
          </a:p>
          <a:p>
            <a:r>
              <a:rPr lang="hr-HR" sz="2400" dirty="0" smtClean="0"/>
              <a:t>Potkrepljivanje kada klijent izrazi nesigurnost ili nezadovoljstvo susretom</a:t>
            </a:r>
          </a:p>
          <a:p>
            <a:pPr lvl="2"/>
            <a:r>
              <a:rPr lang="hr-HR" sz="1800" dirty="0" smtClean="0"/>
              <a:t>„Hvala Vam što ste mi to rekli”, „Dobro je da ste to podijelili sa mnom”</a:t>
            </a:r>
          </a:p>
          <a:p>
            <a:r>
              <a:rPr lang="hr-HR" sz="2600" dirty="0" smtClean="0"/>
              <a:t>Definiranje problema i izrada plana rješenja</a:t>
            </a:r>
          </a:p>
          <a:p>
            <a:r>
              <a:rPr lang="hr-HR" sz="2600" dirty="0" smtClean="0"/>
              <a:t>Prepoznavanje </a:t>
            </a:r>
            <a:r>
              <a:rPr lang="hr-HR" sz="2600" dirty="0" err="1" smtClean="0"/>
              <a:t>kontratransfera</a:t>
            </a:r>
            <a:endParaRPr lang="hr-HR" sz="2600" dirty="0"/>
          </a:p>
          <a:p>
            <a:pPr lvl="2"/>
            <a:r>
              <a:rPr lang="hr-HR" sz="1800" dirty="0" smtClean="0"/>
              <a:t>Što u nama izaziva </a:t>
            </a:r>
            <a:r>
              <a:rPr lang="hr-HR" sz="1800" dirty="0" err="1" smtClean="0"/>
              <a:t>klijentova</a:t>
            </a:r>
            <a:r>
              <a:rPr lang="hr-HR" sz="1800" dirty="0" smtClean="0"/>
              <a:t> pritužba?</a:t>
            </a:r>
          </a:p>
          <a:p>
            <a:pPr lvl="2"/>
            <a:r>
              <a:rPr lang="hr-HR" sz="1800" dirty="0" smtClean="0"/>
              <a:t>Aktivira li neko naše vjerovanje o nama i terapijskom procesu?</a:t>
            </a:r>
          </a:p>
          <a:p>
            <a:pPr lvl="2"/>
            <a:r>
              <a:rPr lang="hr-HR" sz="1800" dirty="0" smtClean="0"/>
              <a:t>Kako naša reakcija utječe na klijenta vjerojatnost budućih pritužbi?</a:t>
            </a:r>
          </a:p>
          <a:p>
            <a:pPr marL="914400" lvl="2" indent="0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569983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434059"/>
          </a:xfrm>
        </p:spPr>
        <p:txBody>
          <a:bodyPr>
            <a:normAutofit/>
          </a:bodyPr>
          <a:lstStyle/>
          <a:p>
            <a:r>
              <a:rPr lang="hr-HR" sz="3600" b="1" dirty="0" smtClean="0"/>
              <a:t>Razvijanje i korištenje terapijske suradnje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847" y="1538378"/>
            <a:ext cx="7704667" cy="3332816"/>
          </a:xfrm>
        </p:spPr>
        <p:txBody>
          <a:bodyPr/>
          <a:lstStyle/>
          <a:p>
            <a:r>
              <a:rPr lang="hr-HR" sz="2000" b="1" dirty="0" smtClean="0"/>
              <a:t>Potencijalne dobiti terapijskog odnosa:</a:t>
            </a:r>
          </a:p>
          <a:p>
            <a:r>
              <a:rPr lang="hr-HR" sz="2000" dirty="0" smtClean="0"/>
              <a:t>Razvoj </a:t>
            </a:r>
            <a:r>
              <a:rPr lang="hr-HR" sz="2000" dirty="0" err="1" smtClean="0"/>
              <a:t>pozitivnijeg</a:t>
            </a:r>
            <a:r>
              <a:rPr lang="hr-HR" sz="2000" dirty="0" smtClean="0"/>
              <a:t> stava prema sebi samima</a:t>
            </a:r>
          </a:p>
          <a:p>
            <a:r>
              <a:rPr lang="hr-HR" sz="2000" dirty="0" smtClean="0"/>
              <a:t>Razvoj pozitivnih očekivanja prema drugima</a:t>
            </a:r>
          </a:p>
          <a:p>
            <a:r>
              <a:rPr lang="hr-HR" sz="2000" dirty="0" smtClean="0"/>
              <a:t>Razvoj vjerovanja da se problemi u </a:t>
            </a:r>
            <a:r>
              <a:rPr lang="hr-HR" sz="2000" dirty="0" err="1" smtClean="0"/>
              <a:t>interpersonalnim</a:t>
            </a:r>
            <a:r>
              <a:rPr lang="hr-HR" sz="2000" dirty="0" smtClean="0"/>
              <a:t> odnosima mogu riješiti</a:t>
            </a:r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1862759" y="4077072"/>
            <a:ext cx="3168352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 smtClean="0"/>
              <a:t>Primjer pozitivnih vjerovanja: </a:t>
            </a:r>
          </a:p>
          <a:p>
            <a:r>
              <a:rPr lang="hr-HR" dirty="0" smtClean="0"/>
              <a:t>„Terapeut će imati razumijevanja za moje probleme”</a:t>
            </a:r>
            <a:endParaRPr lang="hr-HR" dirty="0"/>
          </a:p>
          <a:p>
            <a:r>
              <a:rPr lang="hr-HR" dirty="0" smtClean="0"/>
              <a:t>„Zbog terapije ću se osjećati bolje”</a:t>
            </a:r>
          </a:p>
          <a:p>
            <a:r>
              <a:rPr lang="hr-HR" dirty="0" smtClean="0"/>
              <a:t>„Moći ću raditi što se od mene očekuje”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0072" y="4069792"/>
            <a:ext cx="3168352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 smtClean="0"/>
              <a:t>Primjer negativnih vjerovanja: </a:t>
            </a:r>
          </a:p>
          <a:p>
            <a:r>
              <a:rPr lang="hr-HR" dirty="0" smtClean="0"/>
              <a:t>„Terapeut će me povrijediti”</a:t>
            </a:r>
            <a:endParaRPr lang="hr-HR" dirty="0"/>
          </a:p>
          <a:p>
            <a:r>
              <a:rPr lang="hr-HR" dirty="0" smtClean="0"/>
              <a:t>„Zbog terapije ću se osjećati gore”</a:t>
            </a:r>
          </a:p>
          <a:p>
            <a:r>
              <a:rPr lang="hr-HR" dirty="0" smtClean="0"/>
              <a:t>„Bit ću neuspješan </a:t>
            </a:r>
            <a:r>
              <a:rPr lang="hr-HR" dirty="0" smtClean="0"/>
              <a:t>u</a:t>
            </a:r>
            <a:r>
              <a:rPr lang="en-US" dirty="0" smtClean="0"/>
              <a:t> </a:t>
            </a:r>
            <a:r>
              <a:rPr lang="hr-HR" dirty="0" smtClean="0"/>
              <a:t>zadaćama</a:t>
            </a:r>
            <a:r>
              <a:rPr lang="hr-HR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167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1" dirty="0" smtClean="0"/>
              <a:t>Strategije za razvijanje terapijske suradnje 1/5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sz="2800" b="1" dirty="0" smtClean="0"/>
              <a:t>Aktivno </a:t>
            </a:r>
            <a:r>
              <a:rPr lang="hr-HR" sz="2800" b="1" dirty="0" smtClean="0"/>
              <a:t>surađuj </a:t>
            </a:r>
            <a:r>
              <a:rPr lang="hr-HR" sz="2800" b="1" dirty="0" smtClean="0"/>
              <a:t>s </a:t>
            </a:r>
            <a:r>
              <a:rPr lang="hr-HR" sz="2800" b="1" dirty="0" smtClean="0"/>
              <a:t>pacijentom</a:t>
            </a:r>
            <a:endParaRPr lang="en-US" sz="2800" b="1" dirty="0" smtClean="0"/>
          </a:p>
          <a:p>
            <a:pPr lvl="1"/>
            <a:r>
              <a:rPr lang="en-US" sz="2400" dirty="0" err="1" smtClean="0"/>
              <a:t>Uloga</a:t>
            </a:r>
            <a:r>
              <a:rPr lang="en-US" sz="2400" dirty="0" smtClean="0"/>
              <a:t> </a:t>
            </a:r>
            <a:r>
              <a:rPr lang="en-US" sz="2400" dirty="0" err="1" smtClean="0"/>
              <a:t>stručnog</a:t>
            </a:r>
            <a:r>
              <a:rPr lang="en-US" sz="2400" dirty="0" smtClean="0"/>
              <a:t> </a:t>
            </a:r>
            <a:r>
              <a:rPr lang="en-US" sz="2400" dirty="0" err="1" smtClean="0"/>
              <a:t>voditelja</a:t>
            </a:r>
            <a:endParaRPr lang="en-US" sz="2400" dirty="0" smtClean="0"/>
          </a:p>
          <a:p>
            <a:pPr lvl="1"/>
            <a:r>
              <a:rPr lang="en-US" sz="2400" dirty="0" err="1" smtClean="0"/>
              <a:t>Donošenje</a:t>
            </a:r>
            <a:r>
              <a:rPr lang="en-US" sz="2400" dirty="0" smtClean="0"/>
              <a:t> </a:t>
            </a:r>
            <a:r>
              <a:rPr lang="en-US" sz="2400" dirty="0" err="1" smtClean="0"/>
              <a:t>zajedničkih</a:t>
            </a:r>
            <a:r>
              <a:rPr lang="en-US" sz="2400" dirty="0" smtClean="0"/>
              <a:t> </a:t>
            </a:r>
            <a:r>
              <a:rPr lang="en-US" sz="2400" dirty="0" err="1" smtClean="0"/>
              <a:t>odluka</a:t>
            </a:r>
            <a:r>
              <a:rPr lang="en-US" sz="2400" dirty="0" smtClean="0"/>
              <a:t> (</a:t>
            </a:r>
            <a:r>
              <a:rPr lang="en-US" sz="2400" dirty="0" err="1" smtClean="0"/>
              <a:t>redoslijed</a:t>
            </a:r>
            <a:r>
              <a:rPr lang="en-US" sz="2400" dirty="0" smtClean="0"/>
              <a:t> </a:t>
            </a:r>
            <a:r>
              <a:rPr lang="en-US" sz="2400" dirty="0" err="1" smtClean="0"/>
              <a:t>problema</a:t>
            </a:r>
            <a:r>
              <a:rPr lang="en-US" sz="2400" dirty="0" smtClean="0"/>
              <a:t>, </a:t>
            </a:r>
            <a:r>
              <a:rPr lang="en-US" sz="2400" dirty="0" err="1" smtClean="0"/>
              <a:t>učestalost</a:t>
            </a:r>
            <a:r>
              <a:rPr lang="en-US" sz="2400" dirty="0" smtClean="0"/>
              <a:t> </a:t>
            </a:r>
            <a:r>
              <a:rPr lang="en-US" sz="2400" dirty="0" err="1" smtClean="0"/>
              <a:t>seansi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err="1" smtClean="0"/>
              <a:t>Pojašnjavanje</a:t>
            </a:r>
            <a:r>
              <a:rPr lang="en-US" sz="2400" dirty="0" smtClean="0"/>
              <a:t> </a:t>
            </a:r>
            <a:r>
              <a:rPr lang="en-US" sz="2400" dirty="0" err="1" smtClean="0"/>
              <a:t>racionale</a:t>
            </a:r>
            <a:r>
              <a:rPr lang="en-US" sz="2400" dirty="0" smtClean="0"/>
              <a:t> </a:t>
            </a:r>
            <a:r>
              <a:rPr lang="en-US" sz="2400" dirty="0" err="1" smtClean="0"/>
              <a:t>intervencija</a:t>
            </a:r>
            <a:endParaRPr lang="en-US" sz="2400" dirty="0" smtClean="0"/>
          </a:p>
          <a:p>
            <a:pPr lvl="1"/>
            <a:r>
              <a:rPr lang="en-US" sz="2400" dirty="0" err="1" smtClean="0"/>
              <a:t>Testiranje</a:t>
            </a:r>
            <a:r>
              <a:rPr lang="en-US" sz="2400" dirty="0" smtClean="0"/>
              <a:t> </a:t>
            </a:r>
            <a:r>
              <a:rPr lang="en-US" sz="2400" dirty="0" err="1" smtClean="0"/>
              <a:t>valjanosti</a:t>
            </a:r>
            <a:r>
              <a:rPr lang="en-US" sz="2400" dirty="0" smtClean="0"/>
              <a:t> </a:t>
            </a:r>
            <a:r>
              <a:rPr lang="en-US" sz="2400" dirty="0" err="1" smtClean="0"/>
              <a:t>pacijentovih</a:t>
            </a:r>
            <a:r>
              <a:rPr lang="en-US" sz="2400" dirty="0" smtClean="0"/>
              <a:t> </a:t>
            </a:r>
            <a:r>
              <a:rPr lang="en-US" sz="2400" dirty="0" err="1" smtClean="0"/>
              <a:t>razmišljanja</a:t>
            </a:r>
            <a:endParaRPr lang="en-US" sz="2400" dirty="0" smtClean="0"/>
          </a:p>
          <a:p>
            <a:pPr lvl="1"/>
            <a:r>
              <a:rPr lang="en-US" sz="2400" b="1" dirty="0" smtClean="0"/>
              <a:t>U </a:t>
            </a:r>
            <a:r>
              <a:rPr lang="en-US" sz="2400" b="1" dirty="0" err="1" smtClean="0"/>
              <a:t>problemima</a:t>
            </a:r>
            <a:r>
              <a:rPr lang="en-US" sz="2400" b="1" dirty="0" smtClean="0"/>
              <a:t> u </a:t>
            </a:r>
            <a:r>
              <a:rPr lang="en-US" sz="2400" b="1" dirty="0" err="1" smtClean="0"/>
              <a:t>terapijskom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odnosu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zajednički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pristup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rješavanju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postizanje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kompromisa</a:t>
            </a:r>
            <a:r>
              <a:rPr lang="en-US" sz="2400" b="1" dirty="0" smtClean="0"/>
              <a:t>/ </a:t>
            </a:r>
            <a:r>
              <a:rPr lang="en-US" sz="2400" b="1" dirty="0" err="1" smtClean="0"/>
              <a:t>prilagodba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potrebama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pacijenta</a:t>
            </a:r>
            <a:endParaRPr lang="en-US" sz="2400" b="1" dirty="0" smtClean="0"/>
          </a:p>
          <a:p>
            <a:pPr lvl="1"/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1278059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1" dirty="0"/>
              <a:t>Strategije za razvijanje terapijske suradnje </a:t>
            </a:r>
            <a:r>
              <a:rPr lang="hr-HR" sz="2800" b="1" dirty="0" smtClean="0"/>
              <a:t>2/5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400" b="1" dirty="0" smtClean="0"/>
              <a:t>Demonstriraj: brigu, empatiju, optimizam, iskrenost, razumijevanje, </a:t>
            </a:r>
            <a:r>
              <a:rPr lang="hr-HR" sz="2400" b="1" dirty="0" smtClean="0"/>
              <a:t>kompetentnost</a:t>
            </a:r>
            <a:r>
              <a:rPr lang="en-US" sz="2400" b="1" dirty="0" smtClean="0"/>
              <a:t> </a:t>
            </a:r>
          </a:p>
          <a:p>
            <a:pPr lvl="1"/>
            <a:r>
              <a:rPr lang="en-US" sz="2000" dirty="0" err="1" smtClean="0"/>
              <a:t>Prilagoditi</a:t>
            </a:r>
            <a:r>
              <a:rPr lang="en-US" sz="2000" dirty="0" smtClean="0"/>
              <a:t> </a:t>
            </a:r>
            <a:r>
              <a:rPr lang="en-US" sz="2000" dirty="0" err="1" smtClean="0"/>
              <a:t>iskazivanje</a:t>
            </a:r>
            <a:r>
              <a:rPr lang="en-US" sz="2000" dirty="0" smtClean="0"/>
              <a:t> </a:t>
            </a:r>
            <a:r>
              <a:rPr lang="en-US" sz="2000" dirty="0" err="1" smtClean="0"/>
              <a:t>vještina</a:t>
            </a:r>
            <a:r>
              <a:rPr lang="en-US" sz="2000" dirty="0" smtClean="0"/>
              <a:t> </a:t>
            </a:r>
            <a:r>
              <a:rPr lang="en-US" sz="2000" dirty="0" err="1" smtClean="0"/>
              <a:t>ovisno</a:t>
            </a:r>
            <a:r>
              <a:rPr lang="en-US" sz="2000" dirty="0" smtClean="0"/>
              <a:t> o </a:t>
            </a:r>
            <a:r>
              <a:rPr lang="en-US" sz="2000" dirty="0" err="1" smtClean="0"/>
              <a:t>reakcijama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pacijenta</a:t>
            </a:r>
            <a:endParaRPr lang="en-US" sz="2000" dirty="0" smtClean="0"/>
          </a:p>
          <a:p>
            <a:pPr lvl="1"/>
            <a:r>
              <a:rPr lang="en-US" sz="2000" dirty="0" err="1" smtClean="0"/>
              <a:t>Pacijenti</a:t>
            </a:r>
            <a:r>
              <a:rPr lang="en-US" sz="2000" dirty="0" smtClean="0"/>
              <a:t> </a:t>
            </a:r>
            <a:r>
              <a:rPr lang="en-US" sz="2000" dirty="0" err="1" smtClean="0"/>
              <a:t>različito</a:t>
            </a:r>
            <a:r>
              <a:rPr lang="en-US" sz="2000" dirty="0" smtClean="0"/>
              <a:t> </a:t>
            </a:r>
            <a:r>
              <a:rPr lang="en-US" sz="2000" dirty="0" err="1" smtClean="0"/>
              <a:t>mogu</a:t>
            </a:r>
            <a:r>
              <a:rPr lang="en-US" sz="2000" dirty="0" smtClean="0"/>
              <a:t>  </a:t>
            </a:r>
            <a:r>
              <a:rPr lang="en-US" sz="2000" dirty="0" err="1" smtClean="0"/>
              <a:t>interpretirati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reagirati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terapeutove</a:t>
            </a:r>
            <a:r>
              <a:rPr lang="en-US" sz="2000" dirty="0" smtClean="0"/>
              <a:t> </a:t>
            </a:r>
            <a:r>
              <a:rPr lang="en-US" sz="2000" dirty="0" err="1" smtClean="0"/>
              <a:t>intervencije</a:t>
            </a:r>
            <a:endParaRPr lang="en-US" sz="2000" dirty="0" smtClean="0"/>
          </a:p>
          <a:p>
            <a:pPr lvl="1"/>
            <a:r>
              <a:rPr lang="en-US" sz="2000" dirty="0" err="1" smtClean="0"/>
              <a:t>Posebice</a:t>
            </a:r>
            <a:r>
              <a:rPr lang="en-US" sz="2000" dirty="0" smtClean="0"/>
              <a:t> </a:t>
            </a:r>
            <a:r>
              <a:rPr lang="en-US" sz="2000" dirty="0" err="1" smtClean="0"/>
              <a:t>vrijedi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pacijente</a:t>
            </a:r>
            <a:r>
              <a:rPr lang="en-US" sz="2000" dirty="0" smtClean="0"/>
              <a:t> s </a:t>
            </a:r>
            <a:r>
              <a:rPr lang="en-US" sz="2000" dirty="0" err="1" smtClean="0"/>
              <a:t>naglašenim</a:t>
            </a:r>
            <a:r>
              <a:rPr lang="en-US" sz="2000" dirty="0" smtClean="0"/>
              <a:t> </a:t>
            </a:r>
            <a:r>
              <a:rPr lang="en-US" sz="2000" dirty="0" err="1" smtClean="0"/>
              <a:t>crtama</a:t>
            </a:r>
            <a:r>
              <a:rPr lang="en-US" sz="2000" dirty="0" smtClean="0"/>
              <a:t> </a:t>
            </a:r>
            <a:r>
              <a:rPr lang="en-US" sz="2000" dirty="0" err="1" smtClean="0"/>
              <a:t>osobnosti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izraženim</a:t>
            </a:r>
            <a:r>
              <a:rPr lang="en-US" sz="2000" dirty="0" smtClean="0"/>
              <a:t> </a:t>
            </a:r>
            <a:r>
              <a:rPr lang="en-US" sz="2000" dirty="0" err="1" smtClean="0"/>
              <a:t>poteškoćama</a:t>
            </a:r>
            <a:endParaRPr lang="en-US" sz="2000" dirty="0" smtClean="0"/>
          </a:p>
          <a:p>
            <a:pPr lvl="1"/>
            <a:r>
              <a:rPr lang="en-US" sz="2000" dirty="0" err="1" smtClean="0"/>
              <a:t>Važno</a:t>
            </a:r>
            <a:r>
              <a:rPr lang="en-US" sz="2000" dirty="0" smtClean="0"/>
              <a:t> je </a:t>
            </a:r>
            <a:r>
              <a:rPr lang="en-US" sz="2000" dirty="0" err="1" smtClean="0"/>
              <a:t>pratiti</a:t>
            </a:r>
            <a:r>
              <a:rPr lang="en-US" sz="2000" dirty="0" smtClean="0"/>
              <a:t> tempo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spremnost</a:t>
            </a:r>
            <a:r>
              <a:rPr lang="en-US" sz="2000" dirty="0" smtClean="0"/>
              <a:t> </a:t>
            </a:r>
            <a:r>
              <a:rPr lang="en-US" sz="2000" dirty="0" err="1" smtClean="0"/>
              <a:t>pacijenta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uvid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terapeutove</a:t>
            </a:r>
            <a:r>
              <a:rPr lang="en-US" sz="2000" dirty="0" smtClean="0"/>
              <a:t> </a:t>
            </a:r>
            <a:r>
              <a:rPr lang="en-US" sz="2000" dirty="0" err="1" smtClean="0"/>
              <a:t>interpretacije</a:t>
            </a:r>
            <a:r>
              <a:rPr lang="en-US" sz="2000" dirty="0" smtClean="0"/>
              <a:t> </a:t>
            </a:r>
            <a:r>
              <a:rPr lang="en-US" sz="2000" dirty="0" err="1" smtClean="0"/>
              <a:t>problema</a:t>
            </a:r>
            <a:endParaRPr lang="hr-HR" sz="20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52481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309</TotalTime>
  <Words>982</Words>
  <Application>Microsoft Office PowerPoint</Application>
  <PresentationFormat>On-screen Show (4:3)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Corbel</vt:lpstr>
      <vt:lpstr>Parallax</vt:lpstr>
      <vt:lpstr>Terapijski odnos Razvijanje i korištenje terapijske suradnje</vt:lpstr>
      <vt:lpstr>Terapijski odnos</vt:lpstr>
      <vt:lpstr>Relevantne terapijske vještine u razvoju odnosa</vt:lpstr>
      <vt:lpstr>Neke poruke koje grade odnos!</vt:lpstr>
      <vt:lpstr>Individualne razlike u izgradnji odnosa</vt:lpstr>
      <vt:lpstr>Negativan feedback i generalizacija</vt:lpstr>
      <vt:lpstr>Razvijanje i korištenje terapijske suradnje</vt:lpstr>
      <vt:lpstr>Strategije za razvijanje terapijske suradnje 1/5</vt:lpstr>
      <vt:lpstr>Strategije za razvijanje terapijske suradnje 2/5</vt:lpstr>
      <vt:lpstr>Strategije za razvijanje terapijske suradnje 3/5</vt:lpstr>
      <vt:lpstr>Strategije za razvijanje terapijske suradnje 4/5</vt:lpstr>
      <vt:lpstr>Strategije za razvijanje terapijske suradnje 5/5</vt:lpstr>
      <vt:lpstr>Identificiranje i rješavanje problema u  terapijskoj suradnji</vt:lpstr>
      <vt:lpstr>Identificiranje i rješavanje problema u  terapijskoj suradnji</vt:lpstr>
      <vt:lpstr>Konceptualizacija problema i planiranje strategije</vt:lpstr>
      <vt:lpstr>Terapijska suradnja kao sredstvo postizanja cilja 1/2</vt:lpstr>
      <vt:lpstr>Terapijska suradnja kao sredstvo postizanja cilja 2/2</vt:lpstr>
      <vt:lpstr>Davanje povratne informacije pacijentu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Terapijski odnos Razvijanje i korištenje terapijske suradnje</dc:title>
  <dc:creator>Milan</dc:creator>
  <cp:lastModifiedBy>Korisnik</cp:lastModifiedBy>
  <cp:revision>24</cp:revision>
  <dcterms:created xsi:type="dcterms:W3CDTF">2024-05-26T11:33:33Z</dcterms:created>
  <dcterms:modified xsi:type="dcterms:W3CDTF">2024-05-30T21:20:49Z</dcterms:modified>
</cp:coreProperties>
</file>