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0" r:id="rId4"/>
    <p:sldId id="271" r:id="rId5"/>
    <p:sldId id="272" r:id="rId6"/>
    <p:sldId id="274" r:id="rId7"/>
    <p:sldId id="275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5" r:id="rId18"/>
    <p:sldId id="282" r:id="rId19"/>
    <p:sldId id="286" r:id="rId20"/>
    <p:sldId id="287" r:id="rId21"/>
    <p:sldId id="288" r:id="rId22"/>
  </p:sldIdLst>
  <p:sldSz cx="18288000" cy="10287000"/>
  <p:notesSz cx="6858000" cy="9144000"/>
  <p:embeddedFontLs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4" autoAdjust="0"/>
    <p:restoredTop sz="94640" autoAdjust="0"/>
  </p:normalViewPr>
  <p:slideViewPr>
    <p:cSldViewPr>
      <p:cViewPr varScale="1">
        <p:scale>
          <a:sx n="68" d="100"/>
          <a:sy n="68" d="100"/>
        </p:scale>
        <p:origin x="3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F8572-D803-2F48-A866-394B177A4BD5}" type="datetimeFigureOut">
              <a:rPr lang="en-HR" smtClean="0"/>
              <a:t>31.05.2024.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D33D6-77F2-3841-AF9A-E0B01E917B1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9075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D33D6-77F2-3841-AF9A-E0B01E917B11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1922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maritans.org/how-we-can-help/if-youre-worried-about-someone-else/myths-about-suicide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hyperlink" Target="https://www.mayoclinichealthsystem.org/hometown-health/speaking-of-health/8-common-myths-about-suici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7245" y="7154681"/>
            <a:ext cx="3895922" cy="4507089"/>
          </a:xfrm>
          <a:custGeom>
            <a:avLst/>
            <a:gdLst/>
            <a:ahLst/>
            <a:cxnLst/>
            <a:rect l="l" t="t" r="r" b="b"/>
            <a:pathLst>
              <a:path w="3895922" h="4507089">
                <a:moveTo>
                  <a:pt x="0" y="0"/>
                </a:moveTo>
                <a:lnTo>
                  <a:pt x="3895923" y="0"/>
                </a:lnTo>
                <a:lnTo>
                  <a:pt x="3895923" y="4507089"/>
                </a:lnTo>
                <a:lnTo>
                  <a:pt x="0" y="45070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28410" y="5913987"/>
            <a:ext cx="5231375" cy="6052040"/>
          </a:xfrm>
          <a:custGeom>
            <a:avLst/>
            <a:gdLst/>
            <a:ahLst/>
            <a:cxnLst/>
            <a:rect l="l" t="t" r="r" b="b"/>
            <a:pathLst>
              <a:path w="5231375" h="6052040">
                <a:moveTo>
                  <a:pt x="5231375" y="0"/>
                </a:moveTo>
                <a:lnTo>
                  <a:pt x="0" y="0"/>
                </a:lnTo>
                <a:lnTo>
                  <a:pt x="0" y="6052040"/>
                </a:lnTo>
                <a:lnTo>
                  <a:pt x="5231375" y="6052040"/>
                </a:lnTo>
                <a:lnTo>
                  <a:pt x="52313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32201">
            <a:off x="4375330" y="1063488"/>
            <a:ext cx="9054272" cy="8160023"/>
          </a:xfrm>
          <a:custGeom>
            <a:avLst/>
            <a:gdLst/>
            <a:ahLst/>
            <a:cxnLst/>
            <a:rect l="l" t="t" r="r" b="b"/>
            <a:pathLst>
              <a:path w="9054272" h="8160023">
                <a:moveTo>
                  <a:pt x="0" y="0"/>
                </a:moveTo>
                <a:lnTo>
                  <a:pt x="9054272" y="0"/>
                </a:lnTo>
                <a:lnTo>
                  <a:pt x="9054272" y="8160023"/>
                </a:lnTo>
                <a:lnTo>
                  <a:pt x="0" y="81600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 dirty="0"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6" name="Freeform 6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952512" y="3635335"/>
            <a:ext cx="6365477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6"/>
              </a:lnSpc>
            </a:pPr>
            <a:r>
              <a:rPr lang="en-US" sz="920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Mitovi</a:t>
            </a:r>
            <a:r>
              <a:rPr lang="en-US" sz="92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o </a:t>
            </a:r>
            <a:r>
              <a:rPr lang="en-US" sz="920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suicidu</a:t>
            </a:r>
            <a:endParaRPr lang="en-US" sz="920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8" name="Freeform 8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20180" y="8648700"/>
            <a:ext cx="6932485" cy="1871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4"/>
              </a:lnSpc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Mateja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Ðambić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Komar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Praktikum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II,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grupa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D</a:t>
            </a:r>
          </a:p>
          <a:p>
            <a:pPr algn="ctr">
              <a:lnSpc>
                <a:spcPts val="7974"/>
              </a:lnSpc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623887"/>
            <a:ext cx="14097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„Onemogućavanje pristupa sredstvima samoubojstava nema značajnog efekta. Suicidalna osoba će pronaći drugi način da si oduzme život.”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4" y="3292838"/>
            <a:ext cx="13769179" cy="44991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Ograničavanje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pristupa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smrtonosnim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sredstvima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jedna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je od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najjednostavnijih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dokazano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učinkovitih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strategija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Dobivanje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vremena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intervenciju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pomoć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suicidalnoj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.</a:t>
            </a:r>
          </a:p>
          <a:p>
            <a:pPr marL="285750" indent="-28575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trovanjem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plinom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Ujedinjenom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Kraljevstvu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1960-ih</a:t>
            </a:r>
          </a:p>
          <a:p>
            <a:pPr marL="285750" indent="-28575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Golden Gate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mostu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San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Franciscu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569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1175147"/>
            <a:ext cx="1344506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„Osoba koja jednom pokuša izvršiti suicid i preživi više to nikada neće učiniti.”</a:t>
            </a:r>
            <a:b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</a:br>
            <a:endParaRPr lang="hr-HR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3" y="2967539"/>
            <a:ext cx="13978467" cy="30500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Dio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ljudi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počinit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će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nekoliko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pokušaja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dok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ne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uspiju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svom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naumu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Prethodni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pokušaj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smatra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najvažnijim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pojedinačnim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čimbenikom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rizika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samoubojstvo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Glavni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pokazatelj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daljnjih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pokušaja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969C0B-890E-AD97-52BB-76A691D9F23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7EDF1"/>
              </a:clrFrom>
              <a:clrTo>
                <a:srgbClr val="C7E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55" y="5143500"/>
            <a:ext cx="7772400" cy="51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6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922862"/>
            <a:ext cx="14097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„Suicid je brza i laka smrt.”</a:t>
            </a:r>
            <a:b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</a:br>
            <a:endParaRPr lang="hr-HR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842411" y="2675833"/>
            <a:ext cx="7911189" cy="5605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Mnoge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metode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samoubojstava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vrlo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bolne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Mnogi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pokušaji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nisu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fatalni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mogu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ostaviti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trajnim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oštećenjem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tijela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/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ili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mozga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Smrt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slavnog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istraživača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Meriwethera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Lewisa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Slučaj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žene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je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pokušala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izvršiti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samoubojstvo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rezanjem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žila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9CC2D257-14B5-46D8-8513-70ACEE605277}"/>
              </a:ext>
            </a:extLst>
          </p:cNvPr>
          <p:cNvSpPr/>
          <p:nvPr/>
        </p:nvSpPr>
        <p:spPr>
          <a:xfrm rot="388673">
            <a:off x="9889606" y="2242300"/>
            <a:ext cx="7043189" cy="6862083"/>
          </a:xfrm>
          <a:custGeom>
            <a:avLst/>
            <a:gdLst/>
            <a:ahLst/>
            <a:cxnLst/>
            <a:rect l="l" t="t" r="r" b="b"/>
            <a:pathLst>
              <a:path w="6699900" h="5676643">
                <a:moveTo>
                  <a:pt x="0" y="0"/>
                </a:moveTo>
                <a:lnTo>
                  <a:pt x="6699901" y="0"/>
                </a:lnTo>
                <a:lnTo>
                  <a:pt x="6699901" y="5676643"/>
                </a:lnTo>
                <a:lnTo>
                  <a:pt x="0" y="5676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8E62E-62AD-6F10-8C2C-69FA310AC621}"/>
              </a:ext>
            </a:extLst>
          </p:cNvPr>
          <p:cNvSpPr txBox="1"/>
          <p:nvPr/>
        </p:nvSpPr>
        <p:spPr>
          <a:xfrm>
            <a:off x="11121394" y="3952427"/>
            <a:ext cx="4800600" cy="364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hr-HR" sz="2400" i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„Sada znam da rezanje mojih zapešća nije bilo tako poetično niti tako lako kao što sam zamišljala. … Borba s mojim tijelom za smrt bila je neočekivana i nakon sat vremena borbe pala sam u nesvijest.”</a:t>
            </a:r>
          </a:p>
        </p:txBody>
      </p:sp>
    </p:spTree>
    <p:extLst>
      <p:ext uri="{BB962C8B-B14F-4D97-AF65-F5344CB8AC3E}">
        <p14:creationId xmlns:p14="http://schemas.microsoft.com/office/powerpoint/2010/main" val="59069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1175147"/>
            <a:ext cx="14097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„Većina suicida događa se u zimskim mjesecima.”</a:t>
            </a:r>
            <a:b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</a:br>
            <a:endParaRPr lang="hr-HR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4" y="2705100"/>
            <a:ext cx="13445066" cy="56051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Najveća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stopa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je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proljeće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Točni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razlozi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pozadini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još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uvijek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nisu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potpunosti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razjašnjeni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Thomas Joiner -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provedu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zimski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period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depresivnom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raspoloženju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proljeće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pronađu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motivaciju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energiju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zaista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izvrše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Dr.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Adam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Kaplin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-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nakon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uglavnom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usamljene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zime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izlaze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svijet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koji je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prepun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energičnosti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uživanja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pojačanih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aktivnosti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poboljšanog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raspoloženja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ali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nasuprot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tome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dalje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osjećaju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mračno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tužno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136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43250" y="956213"/>
            <a:ext cx="120015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„Kada je suicidalna osoba odjednom boljeg raspoloženja to znači da je došlo do kliničkog poboljšanja”</a:t>
            </a:r>
            <a:b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</a:br>
            <a:endParaRPr lang="hr-HR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7315200" y="4423914"/>
            <a:ext cx="9296400" cy="34507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Ova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pretpostavka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može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opasna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Ponekad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nakon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definitivne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odluke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razrade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plana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kojem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će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oduzeti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život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osjete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svojevrsno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olakšanje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što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će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napokon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odvažiti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taj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čin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prekinuti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osobnu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patnju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73B28-05BE-0300-D557-06884919E22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ADAD3"/>
              </a:clrFrom>
              <a:clrTo>
                <a:srgbClr val="EADAD3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03" y="3726080"/>
            <a:ext cx="3887787" cy="48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7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1175147"/>
            <a:ext cx="14097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„Suicidalne </a:t>
            </a:r>
            <a:r>
              <a:rPr lang="hr-HR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ideacije</a:t>
            </a:r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su rijetke.”</a:t>
            </a:r>
            <a:b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</a:br>
            <a:endParaRPr lang="hr-HR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01958" y="3466223"/>
            <a:ext cx="6968066" cy="427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Razmišljanje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o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smrti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dio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je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ljudskog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iskustva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Jedna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od pet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nekom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trenutku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svog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života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pomislit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će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oduzme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život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Jedna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od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petnaest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će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pokušati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E891EF-FB15-097F-1343-CD6A02A7103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50" y="2422923"/>
            <a:ext cx="9620247" cy="64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5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952500"/>
            <a:ext cx="14097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„Suicid je uglavnom rezultat ishitrene odluke.”</a:t>
            </a:r>
            <a:b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</a:br>
            <a:endParaRPr lang="hr-HR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4" y="2552700"/>
            <a:ext cx="14359466" cy="63842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Tajno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planiranje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priprema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mogu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učiniti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se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samoubojstvo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čini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impulzivnim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iako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zapravo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nije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Većina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preživjele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pokušaje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prijavljuju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razmišljanja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o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samoubojstvu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mnogo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stvarnog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pokušaja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Mogućnost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izazivanja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vlastite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smrti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zahtijeva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prethodna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iskustva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psihološke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procese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potrebni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barem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mjeseci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se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akumuliraju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Primjeri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: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pedesetogodišnji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muškarac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kroničnom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depresijom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novinara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Huntera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S.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Thompsona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4582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73917" y="691813"/>
            <a:ext cx="113919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„Suicidalne osobe nemaju dugoročne životne planove.”</a:t>
            </a:r>
            <a:br>
              <a:rPr lang="hr-HR" sz="4000" b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</a:br>
            <a:endParaRPr lang="hr-HR" sz="4000" b="1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4" y="2967539"/>
            <a:ext cx="13445066" cy="50922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Strah od smrti je univerzalan i gotovo nepokolebljiv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Toliko je moćan da opstaje čak i kod ljudi koji su ga potisnuli dovoljno duboko da odaberu najletalnije metode suicida – izjave kajanja nakon preživljavanja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Suicidalne osobe često prave planove za svakodnevne obaveze, putovanja, poslove i veze u danima i tjednima prije samoubojstva – efekt šoka kod bližnjih i drugih osoba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Primjer Arthura iz knjige „Autopsija suicidalnog uma”</a:t>
            </a:r>
          </a:p>
        </p:txBody>
      </p:sp>
    </p:spTree>
    <p:extLst>
      <p:ext uri="{BB962C8B-B14F-4D97-AF65-F5344CB8AC3E}">
        <p14:creationId xmlns:p14="http://schemas.microsoft.com/office/powerpoint/2010/main" val="62122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52750" y="566318"/>
            <a:ext cx="12382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„Alkohol i uživanje droga nemaju veze sa rizikom za suicid.”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9753600" y="4654300"/>
            <a:ext cx="6675836" cy="211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Droge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alkohol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povećavaju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rizik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jer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smanjuju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inhibicije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povećavaju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impulzivnost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osobe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FB2D2F-1B65-20A0-7AF9-7C1BF7AA26C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95" y="2656523"/>
            <a:ext cx="7336354" cy="61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1028700"/>
            <a:ext cx="1274066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„Na temelju fizičkog izgleda možemo procijeniti tko je zaista suicidalan.”</a:t>
            </a:r>
            <a:b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</a:br>
            <a:endParaRPr lang="hr-HR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4" y="2781300"/>
            <a:ext cx="13445066" cy="6118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Ljudi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imaju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obrazac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ponašanja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koji je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karakterističan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njih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same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koji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prožima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većinu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onoga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što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rade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imale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tendenciju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držati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do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svog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izgleda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lijepo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odijevati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tijekom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života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jednako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dotjerano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izgledali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kada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izvršili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(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obrnuto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)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Naglo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nekarakteristično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zapuštanje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vanjskog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izgleda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može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alarm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uzbunu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Primjeri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: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Ravnatelj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srednje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škole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pomoćnik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bivšeg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predsjednika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Clintona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voditeljica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Christine Chubbuck,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političar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Pennsylvanije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63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590469" y="711994"/>
            <a:ext cx="1310064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Zašto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je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važno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raditi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na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smanjenju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predrasuda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i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mitova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 o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suicidu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?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2E6E207A-62F7-FFD9-F420-E63D3578ED94}"/>
              </a:ext>
            </a:extLst>
          </p:cNvPr>
          <p:cNvSpPr/>
          <p:nvPr/>
        </p:nvSpPr>
        <p:spPr>
          <a:xfrm>
            <a:off x="2387507" y="3086100"/>
            <a:ext cx="8626713" cy="5743736"/>
          </a:xfrm>
          <a:custGeom>
            <a:avLst/>
            <a:gdLst/>
            <a:ahLst/>
            <a:cxnLst/>
            <a:rect l="l" t="t" r="r" b="b"/>
            <a:pathLst>
              <a:path w="8626713" h="6649582">
                <a:moveTo>
                  <a:pt x="0" y="0"/>
                </a:moveTo>
                <a:lnTo>
                  <a:pt x="8626713" y="0"/>
                </a:lnTo>
                <a:lnTo>
                  <a:pt x="8626713" y="6649582"/>
                </a:lnTo>
                <a:lnTo>
                  <a:pt x="0" y="6649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 dirty="0">
              <a:latin typeface="Bookman Old Style" panose="02050604050505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3329267" y="4463747"/>
            <a:ext cx="7162800" cy="27326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</a:t>
            </a:r>
            <a:r>
              <a:rPr lang="en-HR" sz="3200" kern="0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edostatak svijesti o suicidu kao javnozdravstvenom problemu 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</a:t>
            </a:r>
            <a:r>
              <a:rPr lang="en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tigmatiziranje suicidalnih osoba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</a:t>
            </a:r>
            <a:r>
              <a:rPr lang="en-HR" sz="3200" kern="0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abu tema u mnogim društvima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A63056D-5B27-A52F-E4AB-F3A0686D5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874" y="1921840"/>
            <a:ext cx="5401246" cy="7201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800100"/>
            <a:ext cx="14097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„Djeca nisu sposobna izvršiti suicid.”</a:t>
            </a:r>
            <a:b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</a:br>
            <a:endParaRPr lang="hr-HR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4" y="1943100"/>
            <a:ext cx="13445066" cy="69183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Djeca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umiru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od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Karakteristike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samoubojstava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djece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imaju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mnogo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zajedničkih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obilježja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samoubojstvima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odraslih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Djeca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sklona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veća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tolerancija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bol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manje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plaču</a:t>
            </a:r>
            <a:endParaRPr lang="en-GB" sz="24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veća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sklonost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agresiji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problemima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ponašanju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doživljeno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odbacivanje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usamljenost</a:t>
            </a:r>
            <a:endParaRPr lang="en-GB" sz="24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uglavnom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dolaze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disfunkcionalnih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obitelji</a:t>
            </a:r>
            <a:endParaRPr lang="en-GB" sz="24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1200150" lvl="2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višestruki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pokušaji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</a:t>
            </a:r>
            <a:endParaRPr lang="en-GB" sz="24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Tinejdžeri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: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stres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manjak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samopouzdanja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školski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pritisak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neuspjeh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financijska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neizvjesnost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razočaranje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percipirani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gubitak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4731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1181100"/>
            <a:ext cx="14097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Literatura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08354" y="3016333"/>
            <a:ext cx="13445066" cy="47859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ts val="3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Joiner, T. E. (2010). </a:t>
            </a:r>
            <a:r>
              <a:rPr lang="en-GB" sz="2800" i="1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Myths about suicide</a:t>
            </a:r>
            <a:r>
              <a:rPr lang="en-GB" sz="28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. The Harvard Press.</a:t>
            </a:r>
          </a:p>
          <a:p>
            <a:pPr marL="457200" indent="-4572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Samaritans. </a:t>
            </a:r>
            <a:r>
              <a:rPr lang="en-GB" sz="2800" i="1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How we can help: Myths about suicide</a:t>
            </a:r>
            <a:r>
              <a:rPr lang="en-GB" sz="28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. </a:t>
            </a:r>
            <a:r>
              <a:rPr lang="en-GB" sz="28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Pristupljeno</a:t>
            </a:r>
            <a:r>
              <a:rPr lang="en-GB" sz="28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20.5.2024.</a:t>
            </a:r>
          </a:p>
          <a:p>
            <a:pPr lvl="2">
              <a:lnSpc>
                <a:spcPts val="3000"/>
              </a:lnSpc>
              <a:spcAft>
                <a:spcPts val="3600"/>
              </a:spcAft>
            </a:pPr>
            <a:r>
              <a:rPr lang="en-GB" sz="28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  <a:hlinkClick r:id="rId8"/>
              </a:rPr>
              <a:t>https://www.samaritans.org/how-we-can-help/if-youre-worried-about-someone-else/myths-about-suicide/</a:t>
            </a:r>
            <a:endParaRPr lang="en-GB" sz="28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457200" indent="-4572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Sharma, P. (2021). </a:t>
            </a:r>
            <a:r>
              <a:rPr lang="en-GB" sz="2800" i="1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8 Common myths about suicide</a:t>
            </a:r>
            <a:r>
              <a:rPr lang="en-GB" sz="28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. Mayo Clinic Health System. </a:t>
            </a:r>
            <a:r>
              <a:rPr lang="en-GB" sz="28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Pristupljeno</a:t>
            </a:r>
            <a:r>
              <a:rPr lang="en-GB" sz="28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20.5.2024.</a:t>
            </a:r>
          </a:p>
          <a:p>
            <a:pPr lvl="2">
              <a:lnSpc>
                <a:spcPts val="3000"/>
              </a:lnSpc>
              <a:spcAft>
                <a:spcPts val="2400"/>
              </a:spcAft>
            </a:pPr>
            <a:r>
              <a:rPr lang="en-GB" sz="28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  <a:hlinkClick r:id="rId9"/>
              </a:rPr>
              <a:t>https://www.mayoclinichealthsystem.org/hometown-health/speaking-of-health/8-common-myths-about-suicide</a:t>
            </a:r>
            <a:endParaRPr lang="en-GB" sz="28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229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09850" y="864394"/>
            <a:ext cx="130683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„Razgovor o suicidu povećava šansu da će ga osoba izvršiti.”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4" y="3286994"/>
            <a:ext cx="13730816" cy="40663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Razgovorom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o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dozvoljavamo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govori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o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svojim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osjećajima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bez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straha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od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osude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Smanjujemo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stigmu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prati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probleme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mentalnim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zdravljem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Omogućavamo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otvorenu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komunikaciju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povjeravanje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smanjujemo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anksioznost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osjećaj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srama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Nudimo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alternativni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pogled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njezine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životne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okolnosti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probleme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193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559594"/>
            <a:ext cx="129159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„Osoba treba u potpunosti izgubiti razum da bi mogla izvršiti suicid.”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4" y="2401308"/>
            <a:ext cx="13140266" cy="67045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Mišljenje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nužno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mora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dementna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intoksicirana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ili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psihotična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bi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izvršila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je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pogrešno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571500" indent="-57150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Psihičko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stanje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sucidalne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zaista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je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drugačije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od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onog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prosječne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ali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ne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nužno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smislu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postojanja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kognitivne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deterioracije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deficita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  <a:p>
            <a:pPr marL="571500" indent="-57150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pozadini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leži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velika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emocionalna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patnja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571500" indent="-57150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smrt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vide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kao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olakšanje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sebe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često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svoje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bližnje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  <a:p>
            <a:pPr marL="571500" indent="-57150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Gubitak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prirodnog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straha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odbojnosti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temama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smrti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80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43716" y="1003300"/>
            <a:ext cx="12001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„Osobe koje govore da žele umrijeti samo traže pozornost.”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676400" y="3837630"/>
            <a:ext cx="7162800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spomene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uvijek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treba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shvatiti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ozbiljno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umrle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od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često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već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nekome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izjavile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više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ne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žele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živjeti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ne vide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smisao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života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D8A73A-1F35-18D0-2E15-89C69472C7A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8EBE4"/>
              </a:clrFrom>
              <a:clrTo>
                <a:srgbClr val="F8EB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848924"/>
            <a:ext cx="8195734" cy="54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8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1175147"/>
            <a:ext cx="14097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„Suicidalne osobe zaista žele umrijeti.”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7464737" y="3057430"/>
            <a:ext cx="9375464" cy="53326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Većina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ne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želi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umrijeti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,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ali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žele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situacija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kojoj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nalaze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problemi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kojima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više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ne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mogu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nositi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nestanu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Većina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pokuša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preživi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naknadno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požali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tom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odlukom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92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Ambivalentnost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je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uočljiva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najsuicidalnijih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–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borba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između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želje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nastavkom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života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prekidom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patnje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242DDD36-5A92-F975-C9F2-23051A4ED986}"/>
              </a:ext>
            </a:extLst>
          </p:cNvPr>
          <p:cNvSpPr/>
          <p:nvPr/>
        </p:nvSpPr>
        <p:spPr>
          <a:xfrm rot="388673">
            <a:off x="466006" y="2840838"/>
            <a:ext cx="6699900" cy="5676643"/>
          </a:xfrm>
          <a:custGeom>
            <a:avLst/>
            <a:gdLst/>
            <a:ahLst/>
            <a:cxnLst/>
            <a:rect l="l" t="t" r="r" b="b"/>
            <a:pathLst>
              <a:path w="6699900" h="5676643">
                <a:moveTo>
                  <a:pt x="0" y="0"/>
                </a:moveTo>
                <a:lnTo>
                  <a:pt x="6699901" y="0"/>
                </a:lnTo>
                <a:lnTo>
                  <a:pt x="6699901" y="5676643"/>
                </a:lnTo>
                <a:lnTo>
                  <a:pt x="0" y="56766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A3585-7A50-E001-E1FA-5DA8CBC43B7A}"/>
              </a:ext>
            </a:extLst>
          </p:cNvPr>
          <p:cNvSpPr txBox="1"/>
          <p:nvPr/>
        </p:nvSpPr>
        <p:spPr>
          <a:xfrm>
            <a:off x="1524000" y="4290130"/>
            <a:ext cx="4759485" cy="260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hr-HR" sz="2400" i="1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„Istog trena sam shvatio da je sve što sam smatrao nerješivim u mojem životu bilo rješivo - osim skoka koji sam upravo napravio.”</a:t>
            </a:r>
            <a:endParaRPr lang="hr-HR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1028700"/>
            <a:ext cx="14097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„Suicid je sebičan čin.”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2096691" y="2671504"/>
            <a:ext cx="13445066" cy="5912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očima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bližnjih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razumljivo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može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djelovati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kao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sebičan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čin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većini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slučajeva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smatraju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kako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će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njihova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smrt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konačnici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imati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pozitivan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ishod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njihove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bližnje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jer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će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riješiti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tereta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Za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ponašanje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veže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se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pojam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b="1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kognitivne</a:t>
            </a:r>
            <a:r>
              <a:rPr lang="en-GB" sz="3200" b="1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b="1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dekonstrukcije</a:t>
            </a:r>
            <a:r>
              <a:rPr lang="en-GB" sz="3200" b="1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koji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može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nalikovati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sebičnosti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Istraživanje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Thomasa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Joinera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njegovih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kolega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Sveučilišta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Floridi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007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5500" y="903449"/>
            <a:ext cx="14097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„Suicid je nemoguće spriječiti.”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4" y="2400300"/>
            <a:ext cx="13445066" cy="2424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Otprilike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80%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suicidalnih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osoba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isplanira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čin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unaprijed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pokazujući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određene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naznake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da bi se on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mogao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dogoditi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Danas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postoje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terapije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intervencije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kojima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možemo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uspješno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liječiti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procese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psihičke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bolesti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u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pozadini</a:t>
            </a:r>
            <a:r>
              <a:rPr lang="en-GB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 </a:t>
            </a:r>
            <a:r>
              <a:rPr lang="en-GB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suicida</a:t>
            </a:r>
            <a:endParaRPr lang="en-GB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B8E5CB-21D2-DE45-58D3-66452A3644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EDF8"/>
              </a:clrFrom>
              <a:clrTo>
                <a:srgbClr val="FFE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219700"/>
            <a:ext cx="7429500" cy="49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1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28950" y="827601"/>
            <a:ext cx="122301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  <a:t>„Suicid je bijeg, a suicidalne osobe su kukavice i slabići.”</a:t>
            </a:r>
            <a:br>
              <a:rPr lang="hr-HR" sz="40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Big Caslon Medium" panose="02000603090000020003" pitchFamily="2" charset="-79"/>
              </a:rPr>
            </a:br>
            <a:endParaRPr lang="hr-HR" sz="40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cs typeface="Big Caslon Medium" panose="0200060309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EFDE0-05C0-1EA9-D86A-75402EDEDD4A}"/>
              </a:ext>
            </a:extLst>
          </p:cNvPr>
          <p:cNvSpPr txBox="1"/>
          <p:nvPr/>
        </p:nvSpPr>
        <p:spPr>
          <a:xfrm>
            <a:off x="1947334" y="3254165"/>
            <a:ext cx="13445066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Većina pokušaja samoubojstava ne uspije - instinkt preživljavanja je vrlo jak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Primjer pokušaja suicida glumice Halle Berry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Priča zatvorenika Johna </a:t>
            </a:r>
            <a:r>
              <a:rPr lang="hr-HR" sz="3200" kern="0" dirty="0" err="1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Blackweldera</a:t>
            </a:r>
            <a:endParaRPr lang="hr-HR" sz="3200" kern="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Big Caslon Medium" panose="02000603090000020003" pitchFamily="2" charset="-79"/>
            </a:endParaRP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Pojam „rane od oklijevanja”</a:t>
            </a:r>
          </a:p>
          <a:p>
            <a:pPr marL="285750" indent="-285750">
              <a:lnSpc>
                <a:spcPts val="4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hr-HR" sz="3200" kern="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Big Caslon Medium" panose="02000603090000020003" pitchFamily="2" charset="-79"/>
              </a:rPr>
              <a:t>Samoubojstva među pobjednicima Tour de Francea</a:t>
            </a:r>
          </a:p>
        </p:txBody>
      </p:sp>
    </p:spTree>
    <p:extLst>
      <p:ext uri="{BB962C8B-B14F-4D97-AF65-F5344CB8AC3E}">
        <p14:creationId xmlns:p14="http://schemas.microsoft.com/office/powerpoint/2010/main" val="219577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17095</TotalTime>
  <Words>1231</Words>
  <Application>Microsoft Macintosh PowerPoint</Application>
  <PresentationFormat>Custom</PresentationFormat>
  <Paragraphs>101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Black  Aesthetic Portofolio  Presentation</dc:title>
  <cp:lastModifiedBy>Mihej Komar</cp:lastModifiedBy>
  <cp:revision>13</cp:revision>
  <dcterms:created xsi:type="dcterms:W3CDTF">2006-08-16T00:00:00Z</dcterms:created>
  <dcterms:modified xsi:type="dcterms:W3CDTF">2024-06-11T17:58:22Z</dcterms:modified>
  <dc:identifier>DAGGvYLEdn8</dc:identifier>
</cp:coreProperties>
</file>