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  <p:sldId id="270" r:id="rId3"/>
    <p:sldId id="272" r:id="rId4"/>
    <p:sldId id="273" r:id="rId5"/>
    <p:sldId id="257" r:id="rId6"/>
    <p:sldId id="258" r:id="rId7"/>
    <p:sldId id="259" r:id="rId8"/>
    <p:sldId id="260" r:id="rId9"/>
    <p:sldId id="262" r:id="rId10"/>
    <p:sldId id="264" r:id="rId11"/>
    <p:sldId id="265" r:id="rId12"/>
    <p:sldId id="266" r:id="rId13"/>
    <p:sldId id="268" r:id="rId14"/>
    <p:sldId id="269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nard Iličić" initials="BI" lastIdx="2" clrIdx="0">
    <p:extLst>
      <p:ext uri="{19B8F6BF-5375-455C-9EA6-DF929625EA0E}">
        <p15:presenceInfo xmlns:p15="http://schemas.microsoft.com/office/powerpoint/2012/main" userId="d3c66aadf5bbc8e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8503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237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5842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1519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3192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8112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6851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5434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676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5666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5240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8739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1934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534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9861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8643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1386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50917FE-09E1-4C3D-8C5F-365564F06519}" type="datetimeFigureOut">
              <a:rPr lang="hr-HR" smtClean="0"/>
              <a:t>20.5.2024.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9635C7-BAE8-4730-90D2-0C071BF59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97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Šta zapravo možete postići odlaskom kod psihologa | Vaš psiholo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9094" y="1115236"/>
            <a:ext cx="8429625" cy="5619750"/>
          </a:xfrm>
          <a:prstGeom prst="rect">
            <a:avLst/>
          </a:prstGeom>
          <a:effectLst>
            <a:outerShdw blurRad="1168400" dir="5400000" sx="119000" sy="119000" algn="ctr" rotWithShape="0">
              <a:srgbClr val="000000">
                <a:alpha val="0"/>
              </a:srgbClr>
            </a:outerShdw>
            <a:softEdge rad="1270000"/>
          </a:effec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01183" y="223736"/>
            <a:ext cx="6984460" cy="1819073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4000" cap="none" dirty="0" smtClean="0"/>
              <a:t>Terapijski odnos - </a:t>
            </a:r>
            <a:br>
              <a:rPr lang="hr-HR" sz="4000" cap="none" dirty="0" smtClean="0"/>
            </a:br>
            <a:r>
              <a:rPr lang="hr-HR" sz="4000" cap="none" dirty="0" smtClean="0"/>
              <a:t>razvijanje i korištenje terapijske suradnje</a:t>
            </a:r>
            <a:endParaRPr lang="hr-HR" sz="4000" cap="none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023370" y="5978660"/>
            <a:ext cx="4915677" cy="520429"/>
          </a:xfrm>
        </p:spPr>
        <p:txBody>
          <a:bodyPr/>
          <a:lstStyle/>
          <a:p>
            <a:r>
              <a:rPr lang="hr-HR" cap="none" dirty="0">
                <a:solidFill>
                  <a:schemeClr val="tx1"/>
                </a:solidFill>
              </a:rPr>
              <a:t>M</a:t>
            </a:r>
            <a:r>
              <a:rPr lang="hr-HR" cap="none" dirty="0" smtClean="0">
                <a:solidFill>
                  <a:schemeClr val="tx1"/>
                </a:solidFill>
              </a:rPr>
              <a:t>arina </a:t>
            </a:r>
            <a:r>
              <a:rPr lang="hr-HR" cap="none" dirty="0">
                <a:solidFill>
                  <a:schemeClr val="tx1"/>
                </a:solidFill>
              </a:rPr>
              <a:t>D</a:t>
            </a:r>
            <a:r>
              <a:rPr lang="hr-HR" cap="none" dirty="0" smtClean="0">
                <a:solidFill>
                  <a:schemeClr val="tx1"/>
                </a:solidFill>
              </a:rPr>
              <a:t>ropulić, </a:t>
            </a:r>
            <a:r>
              <a:rPr lang="hr-HR" dirty="0" smtClean="0">
                <a:solidFill>
                  <a:schemeClr val="tx1"/>
                </a:solidFill>
              </a:rPr>
              <a:t>25.05.2024.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22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06087" y="618517"/>
            <a:ext cx="10372139" cy="711519"/>
          </a:xfrm>
        </p:spPr>
        <p:txBody>
          <a:bodyPr>
            <a:normAutofit fontScale="90000"/>
          </a:bodyPr>
          <a:lstStyle/>
          <a:p>
            <a:pPr algn="l"/>
            <a:r>
              <a:rPr lang="hr-HR" sz="2400" b="1" cap="none" dirty="0" smtClean="0"/>
              <a:t/>
            </a:r>
            <a:br>
              <a:rPr lang="hr-HR" sz="2400" b="1" cap="none" dirty="0" smtClean="0"/>
            </a:br>
            <a:r>
              <a:rPr lang="hr-HR" sz="2700" b="1" cap="none" dirty="0" smtClean="0"/>
              <a:t>Traži povratnu informaciju na kraju seanse</a:t>
            </a:r>
            <a:r>
              <a:rPr lang="hr-HR" sz="2400" b="1" cap="none" dirty="0" smtClean="0"/>
              <a:t/>
            </a:r>
            <a:br>
              <a:rPr lang="hr-HR" sz="2400" b="1" cap="none" dirty="0" smtClean="0"/>
            </a:br>
            <a:endParaRPr lang="hr-HR" sz="2400" b="1" cap="none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515389" y="1421476"/>
            <a:ext cx="10762211" cy="436972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cap="none" dirty="0" smtClean="0"/>
              <a:t>Traženje povratne informacije može značajno poboljšati terapijsku suradnju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cap="none" dirty="0" smtClean="0"/>
              <a:t>    (usmeno ili pismeno nakon terapijske seanse)</a:t>
            </a:r>
          </a:p>
          <a:p>
            <a:pPr marL="0" indent="0">
              <a:buNone/>
            </a:pPr>
            <a:r>
              <a:rPr lang="hr-HR" cap="none" dirty="0" smtClean="0"/>
              <a:t>Npr.: „</a:t>
            </a:r>
            <a:r>
              <a:rPr lang="hr-HR" i="1" cap="none" dirty="0" smtClean="0"/>
              <a:t>Što mislite o današnjoj seansi?”</a:t>
            </a:r>
          </a:p>
          <a:p>
            <a:pPr marL="0" indent="0">
              <a:buNone/>
            </a:pPr>
            <a:r>
              <a:rPr lang="hr-HR" i="1" cap="none" dirty="0"/>
              <a:t> </a:t>
            </a:r>
            <a:r>
              <a:rPr lang="hr-HR" i="1" cap="none" dirty="0" smtClean="0"/>
              <a:t>       „Jeste li pomislili da sam nešto krivo učinio, ili nešto niste dobro razumjeli?” </a:t>
            </a:r>
          </a:p>
          <a:p>
            <a:pPr marL="0" indent="0">
              <a:buNone/>
            </a:pPr>
            <a:r>
              <a:rPr lang="hr-HR" i="1" cap="none" dirty="0"/>
              <a:t> </a:t>
            </a:r>
            <a:r>
              <a:rPr lang="hr-HR" i="1" cap="none" dirty="0" smtClean="0"/>
              <a:t>       „Ima li bilo čega što želite drugačije napraviti u sljedećoj seansi?”</a:t>
            </a:r>
          </a:p>
          <a:p>
            <a:pPr marL="0" indent="0">
              <a:buNone/>
            </a:pPr>
            <a:endParaRPr lang="hr-HR" i="1" cap="none" dirty="0" smtClean="0"/>
          </a:p>
          <a:p>
            <a:pPr>
              <a:buFontTx/>
              <a:buChar char="-"/>
            </a:pPr>
            <a:r>
              <a:rPr lang="hr-HR" cap="none" dirty="0" smtClean="0"/>
              <a:t>Pacijenti koji se opiru davanju povratne informacije – potrebno identificirati </a:t>
            </a:r>
            <a:r>
              <a:rPr lang="hr-HR" cap="none" dirty="0" err="1" smtClean="0"/>
              <a:t>disfunkcionalna</a:t>
            </a:r>
            <a:r>
              <a:rPr lang="hr-HR" cap="none" dirty="0"/>
              <a:t> </a:t>
            </a:r>
            <a:r>
              <a:rPr lang="hr-HR" cap="none" dirty="0" smtClean="0"/>
              <a:t>vjerovanja o otkrivanju</a:t>
            </a:r>
          </a:p>
          <a:p>
            <a:pPr>
              <a:buFontTx/>
              <a:buChar char="-"/>
            </a:pPr>
            <a:endParaRPr lang="hr-HR" cap="none" dirty="0"/>
          </a:p>
          <a:p>
            <a:pPr>
              <a:buFontTx/>
              <a:buChar char="-"/>
            </a:pPr>
            <a:endParaRPr lang="hr-HR" cap="none" dirty="0" smtClean="0"/>
          </a:p>
        </p:txBody>
      </p:sp>
    </p:spTree>
    <p:extLst>
      <p:ext uri="{BB962C8B-B14F-4D97-AF65-F5344CB8AC3E}">
        <p14:creationId xmlns:p14="http://schemas.microsoft.com/office/powerpoint/2010/main" val="298272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47651" y="618517"/>
            <a:ext cx="10330575" cy="1143781"/>
          </a:xfrm>
        </p:spPr>
        <p:txBody>
          <a:bodyPr>
            <a:normAutofit/>
          </a:bodyPr>
          <a:lstStyle/>
          <a:p>
            <a:r>
              <a:rPr lang="hr-HR" dirty="0" smtClean="0"/>
              <a:t>3. Identificiranje </a:t>
            </a:r>
            <a:r>
              <a:rPr lang="hr-HR" dirty="0"/>
              <a:t>i rješavanje problema vezanih uz terapijsku suradnju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777240" y="1965960"/>
            <a:ext cx="10500360" cy="38252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u="sng" cap="none" dirty="0" smtClean="0"/>
              <a:t>IDENTIFICIRANJE PROBLEMA</a:t>
            </a:r>
          </a:p>
          <a:p>
            <a:r>
              <a:rPr lang="hr-HR" cap="none" dirty="0" smtClean="0"/>
              <a:t>često jedva primjetni</a:t>
            </a:r>
          </a:p>
          <a:p>
            <a:r>
              <a:rPr lang="hr-HR" cap="none" dirty="0" smtClean="0"/>
              <a:t>Važno – pratiti emocionalna stanja i promjene raspoloženja pacijenta za vrijeme seanse (govor tijela, facijalna ekspresija, ton glasa, izbor riječi) – automatska misao o sebi, o tretmanu ili o svojim teškoćama</a:t>
            </a:r>
          </a:p>
          <a:p>
            <a:r>
              <a:rPr lang="hr-HR" cap="none" dirty="0" smtClean="0"/>
              <a:t>Standardna pitanja: „</a:t>
            </a:r>
            <a:r>
              <a:rPr lang="hr-HR" i="1" cap="none" dirty="0" smtClean="0"/>
              <a:t>Kako se sada osjećate?”</a:t>
            </a:r>
          </a:p>
          <a:p>
            <a:pPr marL="0" indent="0">
              <a:buNone/>
            </a:pPr>
            <a:r>
              <a:rPr lang="hr-HR" i="1" cap="none" dirty="0"/>
              <a:t> </a:t>
            </a:r>
            <a:r>
              <a:rPr lang="hr-HR" i="1" cap="none" dirty="0" smtClean="0"/>
              <a:t>                                „Što vam je upravo prošlo kroz glavu?”</a:t>
            </a:r>
          </a:p>
          <a:p>
            <a:r>
              <a:rPr lang="hr-HR" cap="none" dirty="0" smtClean="0"/>
              <a:t>Kod sumnje na problem u terapijskoj suradnji, pitanje za normalizaciju problema:</a:t>
            </a:r>
          </a:p>
          <a:p>
            <a:pPr marL="0" indent="0">
              <a:buNone/>
            </a:pPr>
            <a:r>
              <a:rPr lang="hr-HR" cap="none" dirty="0" smtClean="0"/>
              <a:t>   </a:t>
            </a:r>
            <a:r>
              <a:rPr lang="hr-HR" i="1" cap="none" dirty="0" smtClean="0"/>
              <a:t>Npr. „Neki pacijenti ne vole raditi domaću zadaću jer se osjećaju kao da im naređujem što će činiti. Postoji li mogućnost da se i vi tako osjećate?”</a:t>
            </a:r>
          </a:p>
          <a:p>
            <a:pPr marL="0" indent="0">
              <a:buNone/>
            </a:pPr>
            <a:endParaRPr lang="hr-HR" cap="none" dirty="0"/>
          </a:p>
          <a:p>
            <a:pPr marL="0" indent="0">
              <a:buNone/>
            </a:pPr>
            <a:endParaRPr lang="hr-HR" cap="none" dirty="0" smtClean="0"/>
          </a:p>
          <a:p>
            <a:endParaRPr lang="hr-HR" cap="none" dirty="0"/>
          </a:p>
        </p:txBody>
      </p:sp>
    </p:spTree>
    <p:extLst>
      <p:ext uri="{BB962C8B-B14F-4D97-AF65-F5344CB8AC3E}">
        <p14:creationId xmlns:p14="http://schemas.microsoft.com/office/powerpoint/2010/main" val="17326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681645" y="532015"/>
            <a:ext cx="10595956" cy="6018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u="sng" dirty="0" err="1" smtClean="0"/>
              <a:t>KONCEPTUalizacija</a:t>
            </a:r>
            <a:r>
              <a:rPr lang="hr-HR" u="sng" dirty="0" smtClean="0"/>
              <a:t> problema i planiranje strategije </a:t>
            </a:r>
          </a:p>
          <a:p>
            <a:pPr>
              <a:buFontTx/>
              <a:buChar char="-"/>
            </a:pPr>
            <a:r>
              <a:rPr lang="hr-HR" cap="none" dirty="0" smtClean="0"/>
              <a:t>Problem zbog </a:t>
            </a:r>
            <a:r>
              <a:rPr lang="hr-HR" cap="none" dirty="0" err="1" smtClean="0"/>
              <a:t>terapeutove</a:t>
            </a:r>
            <a:r>
              <a:rPr lang="hr-HR" cap="none" dirty="0" smtClean="0"/>
              <a:t> pogreške, pacijentova vjerovanja ili oboje</a:t>
            </a:r>
          </a:p>
          <a:p>
            <a:pPr marL="0" indent="0">
              <a:buNone/>
            </a:pPr>
            <a:r>
              <a:rPr lang="hr-HR" i="1" cap="none" dirty="0"/>
              <a:t>O</a:t>
            </a:r>
            <a:r>
              <a:rPr lang="hr-HR" i="1" cap="none" dirty="0" smtClean="0"/>
              <a:t>dređivanje širine i hitnosti problema</a:t>
            </a:r>
          </a:p>
          <a:p>
            <a:pPr>
              <a:buFontTx/>
              <a:buChar char="-"/>
            </a:pPr>
            <a:r>
              <a:rPr lang="hr-HR" cap="none" dirty="0"/>
              <a:t>m</a:t>
            </a:r>
            <a:r>
              <a:rPr lang="hr-HR" cap="none" dirty="0" smtClean="0"/>
              <a:t>oguće je </a:t>
            </a:r>
            <a:r>
              <a:rPr lang="hr-HR" b="1" cap="none" dirty="0" smtClean="0"/>
              <a:t>ignorirati</a:t>
            </a:r>
            <a:r>
              <a:rPr lang="hr-HR" cap="none" dirty="0" smtClean="0"/>
              <a:t> (npr. adolescent koji zakoluta očima na prijedlog terapeuta), </a:t>
            </a:r>
          </a:p>
          <a:p>
            <a:pPr marL="0" indent="0">
              <a:buNone/>
            </a:pPr>
            <a:r>
              <a:rPr lang="hr-HR" b="1" cap="none" dirty="0" smtClean="0"/>
              <a:t>                    odmah ga iznijeti</a:t>
            </a:r>
            <a:r>
              <a:rPr lang="hr-HR" cap="none" dirty="0" smtClean="0"/>
              <a:t> (npr. kod pacijenata koji izražavaju ljutnju prema terapeutu) ili ga </a:t>
            </a:r>
          </a:p>
          <a:p>
            <a:pPr marL="0" indent="0">
              <a:buNone/>
            </a:pPr>
            <a:r>
              <a:rPr lang="hr-HR" b="1" cap="none" dirty="0" smtClean="0"/>
              <a:t>                    iznijeti kasnije</a:t>
            </a:r>
          </a:p>
          <a:p>
            <a:pPr>
              <a:buFontTx/>
              <a:buChar char="-"/>
            </a:pPr>
            <a:r>
              <a:rPr lang="hr-HR" cap="none" dirty="0"/>
              <a:t>m</a:t>
            </a:r>
            <a:r>
              <a:rPr lang="hr-HR" cap="none" dirty="0" smtClean="0"/>
              <a:t>noge probleme moguće je riješiti tijekom seanse</a:t>
            </a:r>
          </a:p>
          <a:p>
            <a:pPr marL="0" lvl="0" indent="0">
              <a:buClr>
                <a:prstClr val="black"/>
              </a:buClr>
              <a:buNone/>
            </a:pPr>
            <a:r>
              <a:rPr lang="hr-HR" u="sng" dirty="0" smtClean="0">
                <a:solidFill>
                  <a:prstClr val="black"/>
                </a:solidFill>
              </a:rPr>
              <a:t>Konceptualizacija </a:t>
            </a:r>
            <a:r>
              <a:rPr lang="hr-HR" u="sng" dirty="0">
                <a:solidFill>
                  <a:prstClr val="black"/>
                </a:solidFill>
              </a:rPr>
              <a:t>uzroka problema</a:t>
            </a:r>
          </a:p>
          <a:p>
            <a:pPr marL="0" lvl="0" indent="0">
              <a:buClr>
                <a:prstClr val="black"/>
              </a:buClr>
              <a:buNone/>
            </a:pPr>
            <a:r>
              <a:rPr lang="hr-HR" i="1" cap="none" dirty="0">
                <a:solidFill>
                  <a:prstClr val="black"/>
                </a:solidFill>
              </a:rPr>
              <a:t>a) </a:t>
            </a:r>
            <a:r>
              <a:rPr lang="hr-HR" i="1" cap="none" dirty="0" err="1">
                <a:solidFill>
                  <a:prstClr val="black"/>
                </a:solidFill>
              </a:rPr>
              <a:t>terapeutova</a:t>
            </a:r>
            <a:r>
              <a:rPr lang="hr-HR" i="1" cap="none" dirty="0">
                <a:solidFill>
                  <a:prstClr val="black"/>
                </a:solidFill>
              </a:rPr>
              <a:t> pogreška: zbog ponašanja ili stavova – </a:t>
            </a:r>
            <a:r>
              <a:rPr lang="hr-HR" i="1" cap="none" dirty="0" smtClean="0">
                <a:solidFill>
                  <a:prstClr val="black"/>
                </a:solidFill>
              </a:rPr>
              <a:t>pomoć kolege</a:t>
            </a:r>
            <a:endParaRPr lang="hr-HR" i="1" cap="none" dirty="0">
              <a:solidFill>
                <a:prstClr val="black"/>
              </a:solidFill>
            </a:endParaRPr>
          </a:p>
          <a:p>
            <a:pPr marL="0" lvl="0" indent="0">
              <a:buClr>
                <a:prstClr val="black"/>
              </a:buClr>
              <a:buNone/>
            </a:pPr>
            <a:r>
              <a:rPr lang="hr-HR" cap="none" dirty="0">
                <a:solidFill>
                  <a:prstClr val="black"/>
                </a:solidFill>
              </a:rPr>
              <a:t> ispričati se – jačanje terapijske suradnje (pr. </a:t>
            </a:r>
            <a:r>
              <a:rPr lang="hr-HR" cap="none" dirty="0" err="1">
                <a:solidFill>
                  <a:prstClr val="black"/>
                </a:solidFill>
              </a:rPr>
              <a:t>Keith</a:t>
            </a:r>
            <a:r>
              <a:rPr lang="hr-HR" cap="none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Clr>
                <a:prstClr val="black"/>
              </a:buClr>
              <a:buNone/>
            </a:pPr>
            <a:r>
              <a:rPr lang="hr-HR" cap="none" dirty="0">
                <a:solidFill>
                  <a:prstClr val="black"/>
                </a:solidFill>
              </a:rPr>
              <a:t>b) Kada pacijentovo </a:t>
            </a:r>
            <a:r>
              <a:rPr lang="hr-HR" cap="none" dirty="0" err="1">
                <a:solidFill>
                  <a:prstClr val="black"/>
                </a:solidFill>
              </a:rPr>
              <a:t>disfunkcionalno</a:t>
            </a:r>
            <a:r>
              <a:rPr lang="hr-HR" cap="none" dirty="0">
                <a:solidFill>
                  <a:prstClr val="black"/>
                </a:solidFill>
              </a:rPr>
              <a:t> vjerovanje ometa suradnju – o sebi, o drugima i odnosima općenito.</a:t>
            </a:r>
          </a:p>
          <a:p>
            <a:pPr marL="0" indent="0">
              <a:buNone/>
            </a:pPr>
            <a:endParaRPr lang="hr-HR" cap="none" dirty="0" smtClean="0"/>
          </a:p>
        </p:txBody>
      </p:sp>
    </p:spTree>
    <p:extLst>
      <p:ext uri="{BB962C8B-B14F-4D97-AF65-F5344CB8AC3E}">
        <p14:creationId xmlns:p14="http://schemas.microsoft.com/office/powerpoint/2010/main" val="46953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80903" y="407325"/>
            <a:ext cx="10297324" cy="128016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4. Terapijska </a:t>
            </a:r>
            <a:r>
              <a:rPr lang="hr-HR" dirty="0"/>
              <a:t>suradnja kao sredstvo postizanja terapijskih ciljeva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822960" y="1521229"/>
            <a:ext cx="10454639" cy="53367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u="sng" cap="none" dirty="0" smtClean="0"/>
              <a:t>Osiguravanje pozitivnog terapijskog iskustva:</a:t>
            </a:r>
          </a:p>
          <a:p>
            <a:r>
              <a:rPr lang="hr-HR" cap="none" dirty="0" smtClean="0"/>
              <a:t>Koristeći pozitivno osnaživanje (koje </a:t>
            </a:r>
            <a:r>
              <a:rPr lang="hr-HR" cap="none" dirty="0" err="1" smtClean="0"/>
              <a:t>poz</a:t>
            </a:r>
            <a:r>
              <a:rPr lang="hr-HR" cap="none" dirty="0" smtClean="0"/>
              <a:t>. </a:t>
            </a:r>
            <a:r>
              <a:rPr lang="hr-HR" cap="none" dirty="0"/>
              <a:t>s</a:t>
            </a:r>
            <a:r>
              <a:rPr lang="hr-HR" cap="none" dirty="0" smtClean="0"/>
              <a:t>tvari su se dogodile od prethodne seanse, npr</a:t>
            </a:r>
            <a:r>
              <a:rPr lang="hr-HR" i="1" cap="none" dirty="0" smtClean="0"/>
              <a:t>. „Nadam se da ste ponosni na sebe što se mogli odraditi ispite.”)</a:t>
            </a:r>
          </a:p>
          <a:p>
            <a:r>
              <a:rPr lang="hr-HR" cap="none" dirty="0" smtClean="0"/>
              <a:t>Koristeći </a:t>
            </a:r>
            <a:r>
              <a:rPr lang="hr-HR" cap="none" dirty="0" err="1" smtClean="0"/>
              <a:t>samootkrivanje</a:t>
            </a:r>
            <a:r>
              <a:rPr lang="hr-HR" cap="none" dirty="0" smtClean="0"/>
              <a:t> (pacijenti uvide da nisu jedini koji se suočavaju s određenim problemom)</a:t>
            </a:r>
          </a:p>
          <a:p>
            <a:r>
              <a:rPr lang="hr-HR" cap="none" dirty="0" smtClean="0"/>
              <a:t>Postizanje ravnoteže u terapijskom odnosu (tražeći savjete u području u kojem je pacijent dobar)</a:t>
            </a:r>
          </a:p>
          <a:p>
            <a:r>
              <a:rPr lang="hr-HR" cap="none" dirty="0" smtClean="0"/>
              <a:t>Ne slažući se s pacijentovim negativnim viđenjem sebe.</a:t>
            </a:r>
          </a:p>
          <a:p>
            <a:r>
              <a:rPr lang="hr-HR" cap="none" dirty="0" smtClean="0"/>
              <a:t>Stvaranje atmosfere razumijevanja u kombinaciji s realnim optimizmom (pr. „</a:t>
            </a:r>
            <a:r>
              <a:rPr lang="hr-HR" i="1" cap="none" dirty="0" smtClean="0"/>
              <a:t>Nema sumnje da vam je to tako teško…postaje jasno da moramo zadatak podijeliti u manje korake, ići sporije, lakše. Kako vam to zvuči?”</a:t>
            </a:r>
          </a:p>
          <a:p>
            <a:r>
              <a:rPr lang="hr-HR" cap="none" dirty="0" smtClean="0"/>
              <a:t>Izražavajući žaljenje zbog terapijskih ograničenja (npr. „</a:t>
            </a:r>
            <a:r>
              <a:rPr lang="hr-HR" i="1" cap="none" dirty="0" smtClean="0"/>
              <a:t>Volio bih kad bih imao moć maknuti vašu bol”- nužno je nastaviti s pozitivnijom izjavom: „Ipak bih želio vidjeti što možemo učiniti kako bismo vam olakšali bol</a:t>
            </a:r>
            <a:r>
              <a:rPr lang="hr-HR" cap="none" dirty="0" smtClean="0"/>
              <a:t>”)</a:t>
            </a:r>
          </a:p>
          <a:p>
            <a:r>
              <a:rPr lang="hr-HR" cap="none" dirty="0" smtClean="0"/>
              <a:t>Pomažući pacijentu da uvidi </a:t>
            </a:r>
            <a:r>
              <a:rPr lang="hr-HR" cap="none" dirty="0" err="1" smtClean="0"/>
              <a:t>terapeutov</a:t>
            </a:r>
            <a:r>
              <a:rPr lang="hr-HR" cap="none" dirty="0" smtClean="0"/>
              <a:t> osjećaj povezanosti </a:t>
            </a:r>
            <a:r>
              <a:rPr lang="hr-HR" i="1" cap="none" dirty="0" smtClean="0"/>
              <a:t>(npr. Razmišljao sam o vama ovaj tjedan i palo mi je na pamet kako bi moglo pomoći ako u ovoj seansi učinimo sljedeće...”)</a:t>
            </a:r>
          </a:p>
        </p:txBody>
      </p:sp>
    </p:spTree>
    <p:extLst>
      <p:ext uri="{BB962C8B-B14F-4D97-AF65-F5344CB8AC3E}">
        <p14:creationId xmlns:p14="http://schemas.microsoft.com/office/powerpoint/2010/main" val="193181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60159"/>
          </a:xfrm>
        </p:spPr>
        <p:txBody>
          <a:bodyPr>
            <a:normAutofit/>
          </a:bodyPr>
          <a:lstStyle/>
          <a:p>
            <a:pPr algn="l"/>
            <a:r>
              <a:rPr lang="hr-HR" dirty="0" smtClean="0"/>
              <a:t>5. Rad </a:t>
            </a:r>
            <a:r>
              <a:rPr lang="hr-HR" dirty="0"/>
              <a:t>na problemima terapijske suradnje i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generaliziranje </a:t>
            </a:r>
            <a:r>
              <a:rPr lang="hr-HR" dirty="0"/>
              <a:t>na odnose s ostalim ljudima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523702" y="1878676"/>
            <a:ext cx="10753898" cy="4472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u="sng" cap="none" dirty="0" smtClean="0"/>
              <a:t>Kada pacijenta uznemiruje terapeut:</a:t>
            </a:r>
          </a:p>
          <a:p>
            <a:r>
              <a:rPr lang="hr-HR" cap="none" dirty="0" smtClean="0"/>
              <a:t>otkrij i rezimiraj pacijentove iskrivljene automatske misli</a:t>
            </a:r>
          </a:p>
          <a:p>
            <a:r>
              <a:rPr lang="hr-HR" cap="none" dirty="0" smtClean="0"/>
              <a:t>Pomozi pacijentu provjeriti valjanost automatskih misli i </a:t>
            </a:r>
            <a:r>
              <a:rPr lang="hr-HR" cap="none" dirty="0" err="1" smtClean="0"/>
              <a:t>altern</a:t>
            </a:r>
            <a:r>
              <a:rPr lang="hr-HR" cap="none" dirty="0" smtClean="0"/>
              <a:t>. </a:t>
            </a:r>
            <a:r>
              <a:rPr lang="hr-HR" cap="none" dirty="0"/>
              <a:t>g</a:t>
            </a:r>
            <a:r>
              <a:rPr lang="hr-HR" cap="none" dirty="0" smtClean="0"/>
              <a:t>ledišta – </a:t>
            </a:r>
            <a:r>
              <a:rPr lang="hr-HR" cap="none" dirty="0" err="1" smtClean="0"/>
              <a:t>Sokratovsko</a:t>
            </a:r>
            <a:r>
              <a:rPr lang="hr-HR" cap="none" dirty="0" smtClean="0"/>
              <a:t> ispitivanje</a:t>
            </a:r>
          </a:p>
          <a:p>
            <a:r>
              <a:rPr lang="hr-HR" cap="none" dirty="0" smtClean="0"/>
              <a:t>Ohrabruj pacijenta da izravni pita terapeuta</a:t>
            </a:r>
          </a:p>
          <a:p>
            <a:r>
              <a:rPr lang="hr-HR" cap="none" dirty="0" smtClean="0"/>
              <a:t>Nudi iskrenu, pozitivnu informaciju</a:t>
            </a:r>
          </a:p>
          <a:p>
            <a:r>
              <a:rPr lang="hr-HR" cap="none" dirty="0" smtClean="0"/>
              <a:t>Koristi tehniku rješavanja problema</a:t>
            </a:r>
          </a:p>
          <a:p>
            <a:r>
              <a:rPr lang="hr-HR" cap="none" dirty="0" smtClean="0"/>
              <a:t>Identificiraj/modificiraj </a:t>
            </a:r>
            <a:r>
              <a:rPr lang="hr-HR" cap="none" dirty="0" err="1" smtClean="0"/>
              <a:t>disfunkcionalne</a:t>
            </a:r>
            <a:r>
              <a:rPr lang="hr-HR" cap="none" dirty="0" smtClean="0"/>
              <a:t> pretpostavke</a:t>
            </a:r>
          </a:p>
          <a:p>
            <a:r>
              <a:rPr lang="hr-HR" cap="none" dirty="0" smtClean="0"/>
              <a:t>Vrednuj pretpostavku u kontekstu ostalih međuljudskih odnosa</a:t>
            </a:r>
          </a:p>
          <a:p>
            <a:r>
              <a:rPr lang="hr-HR" cap="none" dirty="0" smtClean="0"/>
              <a:t>Neka pacijent rezimira naučeno i zapiše kao podsjetnik</a:t>
            </a:r>
          </a:p>
          <a:p>
            <a:pPr marL="0" indent="0">
              <a:buNone/>
            </a:pPr>
            <a:endParaRPr lang="hr-HR" cap="none" dirty="0" smtClean="0"/>
          </a:p>
          <a:p>
            <a:endParaRPr lang="hr-HR" cap="none" dirty="0" smtClean="0"/>
          </a:p>
          <a:p>
            <a:endParaRPr lang="hr-HR" cap="none" dirty="0" smtClean="0"/>
          </a:p>
          <a:p>
            <a:pPr marL="0" indent="0">
              <a:buNone/>
            </a:pPr>
            <a:endParaRPr lang="hr-HR" cap="none" dirty="0"/>
          </a:p>
        </p:txBody>
      </p:sp>
    </p:spTree>
    <p:extLst>
      <p:ext uri="{BB962C8B-B14F-4D97-AF65-F5344CB8AC3E}">
        <p14:creationId xmlns:p14="http://schemas.microsoft.com/office/powerpoint/2010/main" val="8585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888836" y="904052"/>
            <a:ext cx="10363826" cy="5446872"/>
          </a:xfrm>
        </p:spPr>
        <p:txBody>
          <a:bodyPr/>
          <a:lstStyle/>
          <a:p>
            <a:pPr marL="0" indent="0">
              <a:buNone/>
            </a:pPr>
            <a:r>
              <a:rPr lang="hr-HR" u="sng" cap="none" dirty="0" smtClean="0"/>
              <a:t>Kada pacijenti trebaju povratnu informaciju o svojem </a:t>
            </a:r>
            <a:r>
              <a:rPr lang="hr-HR" u="sng" cap="none" dirty="0" err="1" smtClean="0"/>
              <a:t>interpersonalnom</a:t>
            </a:r>
            <a:r>
              <a:rPr lang="hr-HR" u="sng" cap="none" dirty="0" smtClean="0"/>
              <a:t> stilu:</a:t>
            </a:r>
          </a:p>
          <a:p>
            <a:r>
              <a:rPr lang="hr-HR" cap="none" dirty="0" smtClean="0"/>
              <a:t>Negativna reakcija terapeuta prema pacijentima – uvid o okolini spram pacijenta</a:t>
            </a:r>
          </a:p>
          <a:p>
            <a:r>
              <a:rPr lang="hr-HR" cap="none" dirty="0" smtClean="0"/>
              <a:t>Učenje pacijenata </a:t>
            </a:r>
            <a:r>
              <a:rPr lang="hr-HR" cap="none" dirty="0" err="1" smtClean="0"/>
              <a:t>interpersonalnim</a:t>
            </a:r>
            <a:r>
              <a:rPr lang="hr-HR" cap="none" smtClean="0"/>
              <a:t> vještinama </a:t>
            </a:r>
            <a:r>
              <a:rPr lang="hr-HR" cap="none" dirty="0" smtClean="0"/>
              <a:t>– generalizacija</a:t>
            </a:r>
          </a:p>
          <a:p>
            <a:pPr marL="0" indent="0">
              <a:buNone/>
            </a:pPr>
            <a:endParaRPr lang="hr-HR" cap="none" dirty="0"/>
          </a:p>
        </p:txBody>
      </p:sp>
    </p:spTree>
    <p:extLst>
      <p:ext uri="{BB962C8B-B14F-4D97-AF65-F5344CB8AC3E}">
        <p14:creationId xmlns:p14="http://schemas.microsoft.com/office/powerpoint/2010/main" val="3107084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623455" y="748145"/>
            <a:ext cx="10379825" cy="52120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6000" dirty="0" smtClean="0"/>
              <a:t>HVALA NA PAŽNJI!</a:t>
            </a:r>
          </a:p>
          <a:p>
            <a:pPr marL="0" indent="0">
              <a:buNone/>
            </a:pPr>
            <a:endParaRPr lang="hr-HR" sz="2400" cap="none" dirty="0" smtClean="0"/>
          </a:p>
          <a:p>
            <a:pPr marL="0" indent="0">
              <a:buNone/>
            </a:pPr>
            <a:r>
              <a:rPr lang="hr-HR" sz="2400" b="1" cap="none" dirty="0" smtClean="0"/>
              <a:t>Literatura: </a:t>
            </a:r>
          </a:p>
          <a:p>
            <a:pPr marL="0" indent="0">
              <a:buNone/>
            </a:pPr>
            <a:r>
              <a:rPr lang="hr-HR" cap="none" dirty="0" err="1" smtClean="0"/>
              <a:t>Beck</a:t>
            </a:r>
            <a:r>
              <a:rPr lang="hr-HR" cap="none" dirty="0" smtClean="0"/>
              <a:t>, J.S. (2021). </a:t>
            </a:r>
            <a:r>
              <a:rPr lang="hr-HR" cap="none" dirty="0" err="1" smtClean="0"/>
              <a:t>Cognitive</a:t>
            </a:r>
            <a:r>
              <a:rPr lang="hr-HR" cap="none" dirty="0" smtClean="0"/>
              <a:t> </a:t>
            </a:r>
            <a:r>
              <a:rPr lang="hr-HR" cap="none" dirty="0" err="1" smtClean="0"/>
              <a:t>Behavior</a:t>
            </a:r>
            <a:r>
              <a:rPr lang="hr-HR" cap="none" dirty="0" smtClean="0"/>
              <a:t> </a:t>
            </a:r>
            <a:r>
              <a:rPr lang="hr-HR" cap="none" dirty="0" err="1" smtClean="0"/>
              <a:t>Therapy</a:t>
            </a:r>
            <a:r>
              <a:rPr lang="hr-HR" cap="none" dirty="0" smtClean="0"/>
              <a:t>: </a:t>
            </a:r>
            <a:r>
              <a:rPr lang="hr-HR" cap="none" dirty="0" err="1" smtClean="0"/>
              <a:t>Basics</a:t>
            </a:r>
            <a:r>
              <a:rPr lang="hr-HR" cap="none" dirty="0" smtClean="0"/>
              <a:t> </a:t>
            </a:r>
            <a:r>
              <a:rPr lang="hr-HR" cap="none" dirty="0" err="1" smtClean="0"/>
              <a:t>and</a:t>
            </a:r>
            <a:r>
              <a:rPr lang="hr-HR" cap="none" dirty="0" smtClean="0"/>
              <a:t> </a:t>
            </a:r>
            <a:r>
              <a:rPr lang="hr-HR" cap="none" dirty="0" err="1" smtClean="0"/>
              <a:t>Beyond</a:t>
            </a:r>
            <a:r>
              <a:rPr lang="hr-HR" cap="none" dirty="0" smtClean="0"/>
              <a:t>. The </a:t>
            </a:r>
            <a:r>
              <a:rPr lang="hr-HR" cap="none" dirty="0" err="1" smtClean="0"/>
              <a:t>Guilford</a:t>
            </a:r>
            <a:r>
              <a:rPr lang="hr-HR" cap="none" dirty="0" smtClean="0"/>
              <a:t> Press. (poglavlje 4)</a:t>
            </a:r>
          </a:p>
          <a:p>
            <a:pPr marL="0" indent="0">
              <a:buNone/>
            </a:pPr>
            <a:r>
              <a:rPr lang="hr-HR" cap="none" dirty="0" err="1" smtClean="0"/>
              <a:t>Beck</a:t>
            </a:r>
            <a:r>
              <a:rPr lang="hr-HR" cap="none" dirty="0" smtClean="0"/>
              <a:t>, J.(2011). </a:t>
            </a:r>
            <a:r>
              <a:rPr lang="hr-HR" i="1" cap="none" dirty="0" smtClean="0"/>
              <a:t>Kognitivna terapija za složene probleme</a:t>
            </a:r>
            <a:r>
              <a:rPr lang="hr-HR" cap="none" dirty="0" smtClean="0"/>
              <a:t>. Jastrebarsko: Naklada Slap. (4. poglavlje)</a:t>
            </a:r>
          </a:p>
        </p:txBody>
      </p:sp>
    </p:spTree>
    <p:extLst>
      <p:ext uri="{BB962C8B-B14F-4D97-AF65-F5344CB8AC3E}">
        <p14:creationId xmlns:p14="http://schemas.microsoft.com/office/powerpoint/2010/main" val="4067075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Terapijski odnos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764771" y="2003368"/>
            <a:ext cx="10512829" cy="3787832"/>
          </a:xfrm>
        </p:spPr>
        <p:txBody>
          <a:bodyPr>
            <a:normAutofit/>
          </a:bodyPr>
          <a:lstStyle/>
          <a:p>
            <a:r>
              <a:rPr lang="hr-HR" cap="none" dirty="0" smtClean="0"/>
              <a:t>Važno – graditi terapijski odnos od samog početka</a:t>
            </a:r>
          </a:p>
          <a:p>
            <a:r>
              <a:rPr lang="hr-HR" u="sng" cap="none" dirty="0" smtClean="0"/>
              <a:t>Dobar terapijski odnos - 4 temeljne smjernice:</a:t>
            </a:r>
          </a:p>
          <a:p>
            <a:pPr marL="0" indent="0">
              <a:buNone/>
            </a:pPr>
            <a:r>
              <a:rPr lang="hr-HR" cap="none" dirty="0"/>
              <a:t> </a:t>
            </a:r>
            <a:r>
              <a:rPr lang="hr-HR" cap="none" dirty="0" smtClean="0"/>
              <a:t>  1. tretirati svakog klijenta na svakoj seansi onako kako bi i sami željeli biti tretirani da smo klijenti</a:t>
            </a:r>
          </a:p>
          <a:p>
            <a:pPr marL="0" indent="0">
              <a:buNone/>
            </a:pPr>
            <a:r>
              <a:rPr lang="hr-HR" cap="none" dirty="0"/>
              <a:t> </a:t>
            </a:r>
            <a:r>
              <a:rPr lang="hr-HR" cap="none" dirty="0" smtClean="0"/>
              <a:t>  2. pomoći klijentu da se osjeća sigurno, poštovano, da ga razumijemo i brinemo za njega</a:t>
            </a:r>
          </a:p>
          <a:p>
            <a:pPr marL="0" indent="0">
              <a:buNone/>
            </a:pPr>
            <a:r>
              <a:rPr lang="hr-HR" cap="none" dirty="0"/>
              <a:t> </a:t>
            </a:r>
            <a:r>
              <a:rPr lang="hr-HR" cap="none" dirty="0" smtClean="0"/>
              <a:t>  3. klijent treba predstavljati izazov, zato i treba tretman</a:t>
            </a:r>
          </a:p>
          <a:p>
            <a:pPr marL="0" indent="0">
              <a:buNone/>
            </a:pPr>
            <a:r>
              <a:rPr lang="hr-HR" cap="none" dirty="0"/>
              <a:t> </a:t>
            </a:r>
            <a:r>
              <a:rPr lang="hr-HR" cap="none" dirty="0" smtClean="0"/>
              <a:t>  4. očekivanja spram klijenta i terapeuta prema samome sebi moraju biti razumna</a:t>
            </a:r>
          </a:p>
          <a:p>
            <a:pPr marL="0" indent="0">
              <a:buNone/>
            </a:pPr>
            <a:endParaRPr lang="hr-HR" cap="none" dirty="0"/>
          </a:p>
          <a:p>
            <a:pPr marL="0" indent="0">
              <a:buNone/>
            </a:pPr>
            <a:endParaRPr lang="hr-HR" cap="none" dirty="0" smtClean="0"/>
          </a:p>
        </p:txBody>
      </p:sp>
    </p:spTree>
    <p:extLst>
      <p:ext uri="{BB962C8B-B14F-4D97-AF65-F5344CB8AC3E}">
        <p14:creationId xmlns:p14="http://schemas.microsoft.com/office/powerpoint/2010/main" val="1130023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6600304" y="1604356"/>
            <a:ext cx="3873732" cy="3557848"/>
          </a:xfrm>
        </p:spPr>
        <p:txBody>
          <a:bodyPr>
            <a:normAutofit/>
          </a:bodyPr>
          <a:lstStyle/>
          <a:p>
            <a:r>
              <a:rPr lang="hr-HR" sz="2000" cap="none" dirty="0" smtClean="0"/>
              <a:t>Prilagoditi stupanj korištenja klijentu i situaciji</a:t>
            </a:r>
            <a:endParaRPr lang="hr-HR" sz="2000" cap="none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856211" y="257695"/>
            <a:ext cx="10498974" cy="6907875"/>
          </a:xfrm>
        </p:spPr>
        <p:txBody>
          <a:bodyPr>
            <a:normAutofit/>
          </a:bodyPr>
          <a:lstStyle/>
          <a:p>
            <a:r>
              <a:rPr lang="hr-HR" b="1" u="sng" cap="none" dirty="0"/>
              <a:t>B</a:t>
            </a:r>
            <a:r>
              <a:rPr lang="hr-HR" b="1" u="sng" cap="none" dirty="0" smtClean="0"/>
              <a:t>azične </a:t>
            </a:r>
            <a:r>
              <a:rPr lang="hr-HR" b="1" u="sng" cap="none" dirty="0"/>
              <a:t>vještine </a:t>
            </a:r>
            <a:r>
              <a:rPr lang="hr-HR" b="1" u="sng" cap="none" dirty="0" smtClean="0"/>
              <a:t>savjetovanja:</a:t>
            </a:r>
            <a:endParaRPr lang="hr-HR" b="1" u="sng" cap="none" dirty="0"/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   </a:t>
            </a:r>
            <a:r>
              <a:rPr lang="hr-HR" cap="none" dirty="0" smtClean="0"/>
              <a:t>Empatija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 smtClean="0"/>
              <a:t>    </a:t>
            </a:r>
            <a:r>
              <a:rPr lang="hr-HR" cap="none" dirty="0"/>
              <a:t>Prihvaćanje </a:t>
            </a:r>
            <a:r>
              <a:rPr lang="hr-HR" cap="none" dirty="0" smtClean="0"/>
              <a:t>klijenta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 smtClean="0"/>
              <a:t>    Validacija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Provjera je li terapeut točno razumio klijenta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</a:t>
            </a:r>
            <a:r>
              <a:rPr lang="hr-HR" cap="none" dirty="0" err="1" smtClean="0"/>
              <a:t>Inspirirajuća</a:t>
            </a:r>
            <a:r>
              <a:rPr lang="hr-HR" cap="none" dirty="0" smtClean="0"/>
              <a:t> nada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Iskrena toplina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</a:t>
            </a:r>
            <a:r>
              <a:rPr lang="hr-HR" cap="none" dirty="0" smtClean="0"/>
              <a:t>Zainteresiranost</a:t>
            </a:r>
            <a:endParaRPr lang="hr-HR" cap="none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Pozitivno potkrepljenje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Brižnost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Ohrabrenje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Ukazivanje na pozitivne osobine klijenta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Suosjećanje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hr-HR" cap="none" dirty="0"/>
              <a:t> </a:t>
            </a:r>
            <a:r>
              <a:rPr lang="hr-HR" cap="none" dirty="0" smtClean="0"/>
              <a:t>   Humor</a:t>
            </a:r>
          </a:p>
          <a:p>
            <a:pPr marL="0" indent="0">
              <a:lnSpc>
                <a:spcPct val="100000"/>
              </a:lnSpc>
              <a:buNone/>
            </a:pPr>
            <a:endParaRPr lang="hr-HR" cap="none" dirty="0"/>
          </a:p>
          <a:p>
            <a:endParaRPr lang="hr-HR" dirty="0"/>
          </a:p>
        </p:txBody>
      </p:sp>
      <p:sp>
        <p:nvSpPr>
          <p:cNvPr id="4" name="Desna vitičasta zagrada 3"/>
          <p:cNvSpPr/>
          <p:nvPr/>
        </p:nvSpPr>
        <p:spPr>
          <a:xfrm>
            <a:off x="5744095" y="1055717"/>
            <a:ext cx="856209" cy="4438996"/>
          </a:xfrm>
          <a:prstGeom prst="rightBrace">
            <a:avLst>
              <a:gd name="adj1" fmla="val 8333"/>
              <a:gd name="adj2" fmla="val 5080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0190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532016" y="839585"/>
            <a:ext cx="10720646" cy="5902037"/>
          </a:xfrm>
        </p:spPr>
        <p:txBody>
          <a:bodyPr>
            <a:normAutofit/>
          </a:bodyPr>
          <a:lstStyle/>
          <a:p>
            <a:r>
              <a:rPr lang="hr-HR" dirty="0" smtClean="0"/>
              <a:t>Tijekom terapije: </a:t>
            </a:r>
          </a:p>
          <a:p>
            <a:r>
              <a:rPr lang="hr-HR" cap="none" dirty="0"/>
              <a:t>k</a:t>
            </a:r>
            <a:r>
              <a:rPr lang="hr-HR" cap="none" dirty="0" smtClean="0"/>
              <a:t>onstantno praćenje </a:t>
            </a:r>
            <a:r>
              <a:rPr lang="hr-HR" cap="none" dirty="0" err="1" smtClean="0"/>
              <a:t>klijentove</a:t>
            </a:r>
            <a:r>
              <a:rPr lang="hr-HR" cap="none" dirty="0" smtClean="0"/>
              <a:t> emocionalne reakcije, facijalne ekspresije, </a:t>
            </a:r>
            <a:r>
              <a:rPr lang="hr-HR" cap="none" dirty="0" smtClean="0"/>
              <a:t>govora </a:t>
            </a:r>
            <a:r>
              <a:rPr lang="hr-HR" cap="none" dirty="0" smtClean="0"/>
              <a:t>tijela, izbor riječi i ton glasa</a:t>
            </a:r>
          </a:p>
          <a:p>
            <a:r>
              <a:rPr lang="hr-HR" cap="none" dirty="0" smtClean="0"/>
              <a:t>SURADNJA- glavno obilježje KBT-a</a:t>
            </a:r>
          </a:p>
          <a:p>
            <a:pPr marL="0" indent="0">
              <a:buNone/>
            </a:pPr>
            <a:r>
              <a:rPr lang="hr-HR" u="sng" cap="none" dirty="0"/>
              <a:t>T</a:t>
            </a:r>
            <a:r>
              <a:rPr lang="hr-HR" u="sng" cap="none" dirty="0" smtClean="0"/>
              <a:t>erapeut i klijent zajedno odlučuju:</a:t>
            </a:r>
          </a:p>
          <a:p>
            <a:r>
              <a:rPr lang="hr-HR" cap="none" dirty="0" smtClean="0"/>
              <a:t> na kojim ciljevima će raditi kroz seansu</a:t>
            </a:r>
          </a:p>
          <a:p>
            <a:r>
              <a:rPr lang="hr-HR" cap="none" dirty="0" smtClean="0"/>
              <a:t> koliko vremena će se posvetiti određenim ciljevima</a:t>
            </a:r>
          </a:p>
          <a:p>
            <a:r>
              <a:rPr lang="hr-HR" cap="none" dirty="0" smtClean="0"/>
              <a:t>koje automatske misli, osjećaje, emocije, ponašanja će pratiti</a:t>
            </a:r>
          </a:p>
          <a:p>
            <a:r>
              <a:rPr lang="hr-HR" cap="none" dirty="0"/>
              <a:t>k</a:t>
            </a:r>
            <a:r>
              <a:rPr lang="hr-HR" cap="none" dirty="0" smtClean="0"/>
              <a:t>oje </a:t>
            </a:r>
            <a:r>
              <a:rPr lang="hr-HR" cap="none" dirty="0" smtClean="0"/>
              <a:t>aktivnosti samopomoći činiti kod kuće</a:t>
            </a:r>
          </a:p>
          <a:p>
            <a:r>
              <a:rPr lang="hr-HR" cap="none" dirty="0"/>
              <a:t>k</a:t>
            </a:r>
            <a:r>
              <a:rPr lang="hr-HR" cap="none" dirty="0" smtClean="0"/>
              <a:t>oliko </a:t>
            </a:r>
            <a:r>
              <a:rPr lang="hr-HR" cap="none" dirty="0" smtClean="0"/>
              <a:t>se često sastajati</a:t>
            </a:r>
          </a:p>
          <a:p>
            <a:r>
              <a:rPr lang="hr-HR" cap="none" dirty="0"/>
              <a:t>k</a:t>
            </a:r>
            <a:r>
              <a:rPr lang="hr-HR" cap="none" dirty="0" smtClean="0"/>
              <a:t>ada </a:t>
            </a:r>
            <a:r>
              <a:rPr lang="hr-HR" cap="none" dirty="0" smtClean="0"/>
              <a:t>početi prorjeđivati seanse i završiti tretman</a:t>
            </a:r>
          </a:p>
          <a:p>
            <a:endParaRPr lang="hr-HR" cap="none" dirty="0" smtClean="0"/>
          </a:p>
          <a:p>
            <a:endParaRPr lang="hr-HR" cap="none" dirty="0" smtClean="0"/>
          </a:p>
          <a:p>
            <a:pPr marL="0" indent="0">
              <a:buNone/>
            </a:pPr>
            <a:endParaRPr lang="hr-HR" cap="none" dirty="0" smtClean="0"/>
          </a:p>
          <a:p>
            <a:endParaRPr lang="hr-HR" cap="none" dirty="0"/>
          </a:p>
        </p:txBody>
      </p:sp>
    </p:spTree>
    <p:extLst>
      <p:ext uri="{BB962C8B-B14F-4D97-AF65-F5344CB8AC3E}">
        <p14:creationId xmlns:p14="http://schemas.microsoft.com/office/powerpoint/2010/main" val="1658132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89215" y="618517"/>
            <a:ext cx="10289011" cy="1160407"/>
          </a:xfrm>
        </p:spPr>
        <p:txBody>
          <a:bodyPr/>
          <a:lstStyle/>
          <a:p>
            <a:r>
              <a:rPr lang="hr-HR" dirty="0" smtClean="0"/>
              <a:t>Razvijanje i korištenje terapijske suradnje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822960" y="1778924"/>
            <a:ext cx="10454640" cy="4012275"/>
          </a:xfrm>
        </p:spPr>
        <p:txBody>
          <a:bodyPr/>
          <a:lstStyle/>
          <a:p>
            <a:r>
              <a:rPr lang="hr-HR" cap="none" dirty="0" smtClean="0"/>
              <a:t>Učinkovita kognitivna terapija – dobra terapijska suradnja</a:t>
            </a:r>
          </a:p>
          <a:p>
            <a:pPr marL="0" indent="0">
              <a:buNone/>
            </a:pPr>
            <a:r>
              <a:rPr lang="hr-HR" u="sng" cap="none" dirty="0" smtClean="0"/>
              <a:t>Aspekti terapijske suradnje:</a:t>
            </a:r>
          </a:p>
          <a:p>
            <a:pPr marL="457200" indent="-457200">
              <a:buFont typeface="+mj-lt"/>
              <a:buAutoNum type="arabicPeriod"/>
            </a:pPr>
            <a:r>
              <a:rPr lang="hr-HR" cap="none" dirty="0" smtClean="0"/>
              <a:t>Pacijentova predviđanja o tretmanu</a:t>
            </a:r>
          </a:p>
          <a:p>
            <a:pPr marL="457200" indent="-457200">
              <a:buFont typeface="+mj-lt"/>
              <a:buAutoNum type="arabicPeriod"/>
            </a:pPr>
            <a:r>
              <a:rPr lang="hr-HR" cap="none" dirty="0" smtClean="0"/>
              <a:t>Strategije za razvijanje terapijske suradnje</a:t>
            </a:r>
          </a:p>
          <a:p>
            <a:pPr marL="457200" indent="-457200">
              <a:buFont typeface="+mj-lt"/>
              <a:buAutoNum type="arabicPeriod"/>
            </a:pPr>
            <a:r>
              <a:rPr lang="hr-HR" cap="none" dirty="0" smtClean="0"/>
              <a:t>Identificiranje i rješavanje problema vezanih uz terapijsku suradnju</a:t>
            </a:r>
          </a:p>
          <a:p>
            <a:pPr marL="457200" indent="-457200">
              <a:buFont typeface="+mj-lt"/>
              <a:buAutoNum type="arabicPeriod"/>
            </a:pPr>
            <a:r>
              <a:rPr lang="hr-HR" cap="none" dirty="0" smtClean="0"/>
              <a:t>Terapijska suradnja kao sredstvo postizanja terapijskih ciljeva</a:t>
            </a:r>
            <a:endParaRPr lang="hr-HR" cap="none" dirty="0"/>
          </a:p>
          <a:p>
            <a:pPr marL="457200" indent="-457200">
              <a:buFont typeface="+mj-lt"/>
              <a:buAutoNum type="arabicPeriod"/>
            </a:pPr>
            <a:r>
              <a:rPr lang="hr-HR" cap="none" dirty="0" smtClean="0"/>
              <a:t>Rad na problemima terapijske suradnje i generaliziranje na odnose s ostalim ljudima</a:t>
            </a:r>
          </a:p>
        </p:txBody>
      </p:sp>
    </p:spTree>
    <p:extLst>
      <p:ext uri="{BB962C8B-B14F-4D97-AF65-F5344CB8AC3E}">
        <p14:creationId xmlns:p14="http://schemas.microsoft.com/office/powerpoint/2010/main" val="341286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14153" y="324196"/>
            <a:ext cx="10264073" cy="1066860"/>
          </a:xfrm>
        </p:spPr>
        <p:txBody>
          <a:bodyPr/>
          <a:lstStyle/>
          <a:p>
            <a:pPr algn="l"/>
            <a:r>
              <a:rPr lang="hr-HR" dirty="0" smtClean="0"/>
              <a:t>1. Pacijentova </a:t>
            </a:r>
            <a:r>
              <a:rPr lang="hr-HR" dirty="0"/>
              <a:t>predviđanja o tretmanu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758757" y="1391056"/>
            <a:ext cx="10518843" cy="4818552"/>
          </a:xfrm>
        </p:spPr>
        <p:txBody>
          <a:bodyPr>
            <a:normAutofit fontScale="92500" lnSpcReduction="10000"/>
          </a:bodyPr>
          <a:lstStyle/>
          <a:p>
            <a:r>
              <a:rPr lang="hr-HR" cap="none" dirty="0" smtClean="0"/>
              <a:t>Laka suradnja – pacijenti s dobrim predviđanjima, zadržavaju optimistično gledište: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600" cap="none" dirty="0" smtClean="0"/>
              <a:t> „Moj će terapeut vjerojatno biti pun razumijevanja, brižan i kompetentan.’’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600" cap="none" dirty="0" smtClean="0"/>
              <a:t> „Moći ću raditi ono što mi terapeut kaže.’’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600" cap="none" dirty="0" smtClean="0"/>
              <a:t> „Moj će me terapeut vidjeti na pozitivan način.’’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600" cap="none" dirty="0" smtClean="0"/>
              <a:t> „Zbog terapije ću se osjećati bolje.’’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r-HR" sz="1600" cap="none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cap="none" dirty="0" smtClean="0"/>
              <a:t>Otežana suradnja – pacijenti sa općenito negativnim stavovima: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cap="none" dirty="0" smtClean="0"/>
              <a:t>„</a:t>
            </a:r>
            <a:r>
              <a:rPr lang="hr-HR" sz="1600" cap="none" dirty="0" smtClean="0"/>
              <a:t>Moj će me terapeut povrijediti”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600" cap="none" dirty="0" smtClean="0"/>
              <a:t>„Moj će me terapeut kritizirati”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600" cap="none" dirty="0" smtClean="0"/>
              <a:t>„Bit ću neuspješan”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600" cap="none" dirty="0" smtClean="0"/>
              <a:t>„Zbog terapije ću se osjećati gore”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r-HR" cap="none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cap="none" dirty="0" smtClean="0"/>
              <a:t>TEŠKOĆE DOBRE TERAPIJSKE SURADNJE: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cap="none" dirty="0" smtClean="0"/>
              <a:t>Praktične prirode – terapeut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cap="none" dirty="0" smtClean="0"/>
              <a:t>Psihološke prirode - pacijent</a:t>
            </a:r>
          </a:p>
          <a:p>
            <a:pPr lvl="0">
              <a:buClr>
                <a:prstClr val="black"/>
              </a:buClr>
              <a:buFontTx/>
              <a:buChar char="-"/>
            </a:pPr>
            <a:r>
              <a:rPr lang="hr-HR" cap="none" dirty="0">
                <a:solidFill>
                  <a:prstClr val="black"/>
                </a:solidFill>
              </a:rPr>
              <a:t>klijenti s jakim, </a:t>
            </a:r>
            <a:r>
              <a:rPr lang="hr-HR" cap="none" dirty="0" err="1">
                <a:solidFill>
                  <a:prstClr val="black"/>
                </a:solidFill>
              </a:rPr>
              <a:t>disfunkcionalnim</a:t>
            </a:r>
            <a:r>
              <a:rPr lang="hr-HR" cap="none" dirty="0">
                <a:solidFill>
                  <a:prstClr val="black"/>
                </a:solidFill>
              </a:rPr>
              <a:t> osobinama ličnosti – </a:t>
            </a:r>
            <a:r>
              <a:rPr lang="hr-HR" cap="none" dirty="0" err="1">
                <a:solidFill>
                  <a:prstClr val="black"/>
                </a:solidFill>
              </a:rPr>
              <a:t>tedencija</a:t>
            </a:r>
            <a:r>
              <a:rPr lang="hr-HR" cap="none" dirty="0">
                <a:solidFill>
                  <a:prstClr val="black"/>
                </a:solidFill>
              </a:rPr>
              <a:t> unošenja </a:t>
            </a:r>
            <a:r>
              <a:rPr lang="hr-HR" cap="none" dirty="0" smtClean="0">
                <a:solidFill>
                  <a:prstClr val="black"/>
                </a:solidFill>
              </a:rPr>
              <a:t>ekstremnih </a:t>
            </a:r>
            <a:r>
              <a:rPr lang="hr-HR" cap="none" dirty="0" err="1">
                <a:solidFill>
                  <a:prstClr val="black"/>
                </a:solidFill>
              </a:rPr>
              <a:t>neg</a:t>
            </a:r>
            <a:r>
              <a:rPr lang="hr-HR" cap="none" dirty="0">
                <a:solidFill>
                  <a:prstClr val="black"/>
                </a:solidFill>
              </a:rPr>
              <a:t>. vjerovanja o sebi i drugima (pr. </a:t>
            </a:r>
            <a:r>
              <a:rPr lang="hr-HR" cap="none" dirty="0" err="1">
                <a:solidFill>
                  <a:prstClr val="black"/>
                </a:solidFill>
              </a:rPr>
              <a:t>Abe</a:t>
            </a:r>
            <a:r>
              <a:rPr lang="hr-HR" cap="none" dirty="0">
                <a:solidFill>
                  <a:prstClr val="black"/>
                </a:solidFill>
              </a:rPr>
              <a:t> koji je mislio da će ga ljudi, pa i terapeut </a:t>
            </a:r>
            <a:r>
              <a:rPr lang="hr-HR" cap="none" dirty="0" smtClean="0">
                <a:solidFill>
                  <a:prstClr val="black"/>
                </a:solidFill>
              </a:rPr>
              <a:t>gledati </a:t>
            </a:r>
            <a:r>
              <a:rPr lang="hr-HR" cap="none" dirty="0">
                <a:solidFill>
                  <a:prstClr val="black"/>
                </a:solidFill>
              </a:rPr>
              <a:t>s visoka jer je nezaposlen) – važna dobra </a:t>
            </a:r>
            <a:r>
              <a:rPr lang="hr-HR" cap="none" dirty="0" err="1">
                <a:solidFill>
                  <a:prstClr val="black"/>
                </a:solidFill>
              </a:rPr>
              <a:t>konceptulizacija</a:t>
            </a:r>
            <a:r>
              <a:rPr lang="hr-HR" cap="none" dirty="0">
                <a:solidFill>
                  <a:prstClr val="black"/>
                </a:solidFill>
              </a:rPr>
              <a:t> slučaja.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r-HR" cap="none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hr-HR" cap="none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r-HR" cap="none" dirty="0" smtClean="0"/>
          </a:p>
        </p:txBody>
      </p:sp>
    </p:spTree>
    <p:extLst>
      <p:ext uri="{BB962C8B-B14F-4D97-AF65-F5344CB8AC3E}">
        <p14:creationId xmlns:p14="http://schemas.microsoft.com/office/powerpoint/2010/main" val="405978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2. Strategije </a:t>
            </a:r>
            <a:r>
              <a:rPr lang="pl-PL" dirty="0"/>
              <a:t>za razvijanje terapijske suradnje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cap="none" dirty="0" smtClean="0"/>
              <a:t>Aktivno surađuj s pacijentom</a:t>
            </a:r>
          </a:p>
          <a:p>
            <a:r>
              <a:rPr lang="hr-HR" cap="none" dirty="0" smtClean="0"/>
              <a:t>Pokazuj empatiju, brižnost i razumijevanje</a:t>
            </a:r>
          </a:p>
          <a:p>
            <a:r>
              <a:rPr lang="hr-HR" cap="none" dirty="0" smtClean="0"/>
              <a:t>Prilagodi terapijski stil</a:t>
            </a:r>
          </a:p>
          <a:p>
            <a:r>
              <a:rPr lang="hr-HR" cap="none" dirty="0" smtClean="0"/>
              <a:t>Ublaži uznemirenost</a:t>
            </a:r>
          </a:p>
          <a:p>
            <a:r>
              <a:rPr lang="hr-HR" cap="none" dirty="0" smtClean="0"/>
              <a:t>Traži povratnu informaciju na kraju seanse</a:t>
            </a:r>
          </a:p>
          <a:p>
            <a:pPr marL="0" indent="0">
              <a:buNone/>
            </a:pPr>
            <a:endParaRPr lang="hr-HR" cap="none" dirty="0"/>
          </a:p>
        </p:txBody>
      </p:sp>
      <p:sp>
        <p:nvSpPr>
          <p:cNvPr id="5" name="Desna vitičasta zagrada 4"/>
          <p:cNvSpPr/>
          <p:nvPr/>
        </p:nvSpPr>
        <p:spPr>
          <a:xfrm>
            <a:off x="5888736" y="2569464"/>
            <a:ext cx="1289304" cy="2066544"/>
          </a:xfrm>
          <a:prstGeom prst="rightBrace">
            <a:avLst>
              <a:gd name="adj1" fmla="val 8333"/>
              <a:gd name="adj2" fmla="val 5027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kstniOkvir 5"/>
          <p:cNvSpPr txBox="1"/>
          <p:nvPr/>
        </p:nvSpPr>
        <p:spPr>
          <a:xfrm>
            <a:off x="7616952" y="2889504"/>
            <a:ext cx="2194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Terapeut procjenjuje stupanj korištenja ovih strategija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1945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0451" y="731520"/>
            <a:ext cx="10787150" cy="432262"/>
          </a:xfrm>
        </p:spPr>
        <p:txBody>
          <a:bodyPr>
            <a:normAutofit fontScale="90000"/>
          </a:bodyPr>
          <a:lstStyle/>
          <a:p>
            <a:pPr algn="l"/>
            <a:r>
              <a:rPr lang="hr-HR" sz="3100" cap="none" dirty="0" smtClean="0"/>
              <a:t/>
            </a:r>
            <a:br>
              <a:rPr lang="hr-HR" sz="3100" cap="none" dirty="0" smtClean="0"/>
            </a:br>
            <a:r>
              <a:rPr lang="hr-HR" sz="2700" b="1" cap="none" dirty="0" smtClean="0"/>
              <a:t>Aktivno surađuj s pacijentom 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315884" y="1255222"/>
            <a:ext cx="10961717" cy="4987636"/>
          </a:xfrm>
        </p:spPr>
        <p:txBody>
          <a:bodyPr>
            <a:normAutofit/>
          </a:bodyPr>
          <a:lstStyle/>
          <a:p>
            <a:r>
              <a:rPr lang="hr-HR" u="sng" cap="none" dirty="0" smtClean="0"/>
              <a:t>Timski rad </a:t>
            </a:r>
            <a:r>
              <a:rPr lang="hr-HR" cap="none" dirty="0" smtClean="0"/>
              <a:t>– zajedničko donošenje odluka, istraživanje valjanosti pacijentovih razmišljanja…</a:t>
            </a:r>
          </a:p>
          <a:p>
            <a:pPr marL="0" indent="0">
              <a:buNone/>
            </a:pPr>
            <a:r>
              <a:rPr lang="hr-HR" cap="none" dirty="0" smtClean="0"/>
              <a:t>Nedostatak suradnje:</a:t>
            </a:r>
          </a:p>
          <a:p>
            <a:r>
              <a:rPr lang="hr-HR" cap="none" dirty="0" err="1" smtClean="0"/>
              <a:t>Terapeutova</a:t>
            </a:r>
            <a:r>
              <a:rPr lang="hr-HR" cap="none" dirty="0" smtClean="0"/>
              <a:t> pogreška – </a:t>
            </a:r>
            <a:r>
              <a:rPr lang="hr-HR" cap="none" dirty="0" err="1" smtClean="0"/>
              <a:t>preizravni</a:t>
            </a:r>
            <a:r>
              <a:rPr lang="hr-HR" cap="none" dirty="0" smtClean="0"/>
              <a:t>, </a:t>
            </a:r>
            <a:r>
              <a:rPr lang="hr-HR" cap="none" dirty="0" err="1" smtClean="0"/>
              <a:t>prezapovjednički</a:t>
            </a:r>
            <a:r>
              <a:rPr lang="hr-HR" cap="none" dirty="0" smtClean="0"/>
              <a:t>, </a:t>
            </a:r>
            <a:r>
              <a:rPr lang="hr-HR" cap="none" dirty="0" err="1" smtClean="0"/>
              <a:t>suprostavljajući</a:t>
            </a:r>
            <a:r>
              <a:rPr lang="hr-HR" cap="none" dirty="0" smtClean="0"/>
              <a:t> </a:t>
            </a:r>
          </a:p>
          <a:p>
            <a:r>
              <a:rPr lang="hr-HR" cap="none" dirty="0" smtClean="0"/>
              <a:t>Pogreška pacijenta -  iskrivljena </a:t>
            </a:r>
            <a:r>
              <a:rPr lang="hr-HR" cap="none" dirty="0" err="1" smtClean="0"/>
              <a:t>perepcija</a:t>
            </a:r>
            <a:r>
              <a:rPr lang="hr-HR" cap="none" dirty="0" smtClean="0"/>
              <a:t> ( pr. </a:t>
            </a:r>
            <a:r>
              <a:rPr lang="hr-HR" cap="none" dirty="0" err="1" smtClean="0"/>
              <a:t>Meredith</a:t>
            </a:r>
            <a:r>
              <a:rPr lang="hr-HR" cap="none" dirty="0" smtClean="0"/>
              <a:t>; </a:t>
            </a:r>
            <a:r>
              <a:rPr lang="hr-HR" cap="none" dirty="0" err="1" smtClean="0"/>
              <a:t>Joshua</a:t>
            </a:r>
            <a:r>
              <a:rPr lang="hr-HR" cap="none" dirty="0" smtClean="0"/>
              <a:t>-ovisni pacijent)</a:t>
            </a:r>
          </a:p>
          <a:p>
            <a:pPr marL="0" indent="0">
              <a:buNone/>
            </a:pPr>
            <a:r>
              <a:rPr lang="hr-HR" sz="2400" b="1" cap="none" dirty="0">
                <a:solidFill>
                  <a:prstClr val="black"/>
                </a:solidFill>
                <a:ea typeface="+mj-ea"/>
                <a:cs typeface="+mj-cs"/>
              </a:rPr>
              <a:t>Pokazuj empatiju, brižnost i </a:t>
            </a:r>
            <a:r>
              <a:rPr lang="hr-HR" sz="2400" b="1" cap="none" dirty="0" smtClean="0">
                <a:solidFill>
                  <a:prstClr val="black"/>
                </a:solidFill>
                <a:ea typeface="+mj-ea"/>
                <a:cs typeface="+mj-cs"/>
              </a:rPr>
              <a:t>razumijevanje</a:t>
            </a:r>
          </a:p>
          <a:p>
            <a:pPr lvl="0">
              <a:buClr>
                <a:prstClr val="black"/>
              </a:buClr>
            </a:pPr>
            <a:r>
              <a:rPr lang="hr-HR" cap="none" dirty="0">
                <a:solidFill>
                  <a:prstClr val="black"/>
                </a:solidFill>
              </a:rPr>
              <a:t>Učinkovit terapeut – ključne vještine: </a:t>
            </a:r>
          </a:p>
          <a:p>
            <a:pPr marL="0" lvl="0" indent="0">
              <a:buClr>
                <a:prstClr val="black"/>
              </a:buClr>
              <a:buNone/>
            </a:pPr>
            <a:r>
              <a:rPr lang="hr-HR" cap="none" dirty="0">
                <a:solidFill>
                  <a:prstClr val="black"/>
                </a:solidFill>
              </a:rPr>
              <a:t>empatija, brižnost, optimizam, iskrenost, razumijevanje i kompetentnost – potrebno je odrediti stupanj iskazivanja, </a:t>
            </a:r>
            <a:r>
              <a:rPr lang="hr-HR" u="sng" cap="none" dirty="0">
                <a:solidFill>
                  <a:prstClr val="black"/>
                </a:solidFill>
              </a:rPr>
              <a:t>pratiti pacijentovo afektivno iskustvo</a:t>
            </a:r>
          </a:p>
          <a:p>
            <a:pPr lvl="0">
              <a:buClr>
                <a:prstClr val="black"/>
              </a:buClr>
            </a:pPr>
            <a:r>
              <a:rPr lang="hr-HR" cap="none" dirty="0">
                <a:solidFill>
                  <a:prstClr val="black"/>
                </a:solidFill>
              </a:rPr>
              <a:t>većina pacijenata doživljava ih pozitivno – jača terapijska suradnja, no neki se osjećaju gore</a:t>
            </a:r>
          </a:p>
          <a:p>
            <a:pPr marL="0" lvl="0" indent="0">
              <a:buClr>
                <a:prstClr val="black"/>
              </a:buClr>
              <a:buNone/>
            </a:pPr>
            <a:r>
              <a:rPr lang="hr-HR" cap="none" dirty="0">
                <a:solidFill>
                  <a:prstClr val="black"/>
                </a:solidFill>
              </a:rPr>
              <a:t>Primjer: </a:t>
            </a:r>
            <a:r>
              <a:rPr lang="hr-HR" cap="none" dirty="0" err="1">
                <a:solidFill>
                  <a:prstClr val="black"/>
                </a:solidFill>
              </a:rPr>
              <a:t>Jenny</a:t>
            </a:r>
            <a:r>
              <a:rPr lang="hr-HR" cap="none" dirty="0">
                <a:solidFill>
                  <a:prstClr val="black"/>
                </a:solidFill>
              </a:rPr>
              <a:t>, </a:t>
            </a:r>
            <a:r>
              <a:rPr lang="hr-HR" cap="none" dirty="0" err="1">
                <a:solidFill>
                  <a:prstClr val="black"/>
                </a:solidFill>
              </a:rPr>
              <a:t>Lioyd</a:t>
            </a:r>
            <a:r>
              <a:rPr lang="hr-HR" cap="none" dirty="0">
                <a:solidFill>
                  <a:prstClr val="black"/>
                </a:solidFill>
              </a:rPr>
              <a:t>, </a:t>
            </a:r>
            <a:r>
              <a:rPr lang="hr-HR" cap="none" dirty="0" err="1">
                <a:solidFill>
                  <a:prstClr val="black"/>
                </a:solidFill>
              </a:rPr>
              <a:t>Sandy</a:t>
            </a:r>
            <a:r>
              <a:rPr lang="hr-HR" cap="none" dirty="0">
                <a:solidFill>
                  <a:prstClr val="black"/>
                </a:solidFill>
              </a:rPr>
              <a:t> </a:t>
            </a:r>
          </a:p>
          <a:p>
            <a:pPr marL="0" indent="0">
              <a:buNone/>
            </a:pPr>
            <a:endParaRPr lang="hr-HR" sz="2800" cap="none" dirty="0"/>
          </a:p>
        </p:txBody>
      </p:sp>
    </p:spTree>
    <p:extLst>
      <p:ext uri="{BB962C8B-B14F-4D97-AF65-F5344CB8AC3E}">
        <p14:creationId xmlns:p14="http://schemas.microsoft.com/office/powerpoint/2010/main" val="4426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273" y="714894"/>
            <a:ext cx="10446954" cy="465513"/>
          </a:xfrm>
        </p:spPr>
        <p:txBody>
          <a:bodyPr>
            <a:normAutofit fontScale="90000"/>
          </a:bodyPr>
          <a:lstStyle/>
          <a:p>
            <a:pPr algn="l"/>
            <a:r>
              <a:rPr lang="hr-HR" sz="2400" b="1" cap="none" dirty="0" smtClean="0"/>
              <a:t/>
            </a:r>
            <a:br>
              <a:rPr lang="hr-HR" sz="2400" b="1" cap="none" dirty="0" smtClean="0"/>
            </a:br>
            <a:r>
              <a:rPr lang="hr-HR" sz="2400" b="1" cap="none" dirty="0" smtClean="0"/>
              <a:t>Prilagodi terapijski stil</a:t>
            </a:r>
            <a:br>
              <a:rPr lang="hr-HR" sz="2400" b="1" cap="none" dirty="0" smtClean="0"/>
            </a:br>
            <a:endParaRPr lang="hr-HR" sz="2400" b="1" cap="none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640081" y="1246910"/>
            <a:ext cx="10637520" cy="4544290"/>
          </a:xfrm>
        </p:spPr>
        <p:txBody>
          <a:bodyPr>
            <a:normAutofit lnSpcReduction="10000"/>
          </a:bodyPr>
          <a:lstStyle/>
          <a:p>
            <a:r>
              <a:rPr lang="hr-HR" cap="none" dirty="0" smtClean="0"/>
              <a:t>Pacijentima odgovara različiti terapijski stil:</a:t>
            </a:r>
          </a:p>
          <a:p>
            <a:pPr marL="0" indent="0">
              <a:buNone/>
            </a:pPr>
            <a:r>
              <a:rPr lang="hr-HR" cap="none" dirty="0" smtClean="0"/>
              <a:t>    Pacijent s </a:t>
            </a:r>
            <a:r>
              <a:rPr lang="hr-HR" cap="none" dirty="0" err="1" smtClean="0"/>
              <a:t>narcističnim</a:t>
            </a:r>
            <a:r>
              <a:rPr lang="hr-HR" cap="none" dirty="0" smtClean="0"/>
              <a:t> poremećajem ličnosti – terapeut pun poštovanja</a:t>
            </a:r>
          </a:p>
          <a:p>
            <a:pPr marL="0" indent="0">
              <a:buNone/>
            </a:pPr>
            <a:r>
              <a:rPr lang="hr-HR" cap="none" dirty="0" smtClean="0"/>
              <a:t>    Pacijent s ovisnim poremećajem ličnosti       s opsesivno-</a:t>
            </a:r>
            <a:r>
              <a:rPr lang="hr-HR" cap="none" dirty="0" err="1" smtClean="0"/>
              <a:t>kompulzivnim</a:t>
            </a:r>
            <a:r>
              <a:rPr lang="hr-HR" cap="none" dirty="0" smtClean="0"/>
              <a:t> poremećajem – poštuje    </a:t>
            </a:r>
          </a:p>
          <a:p>
            <a:pPr marL="0" indent="0">
              <a:buNone/>
            </a:pPr>
            <a:r>
              <a:rPr lang="hr-HR" cap="none" dirty="0" smtClean="0"/>
              <a:t>     terapeuta koji preuzima odgovornost, pravičan je </a:t>
            </a:r>
          </a:p>
          <a:p>
            <a:r>
              <a:rPr lang="hr-HR" cap="none" dirty="0" smtClean="0"/>
              <a:t>Izravno rješavanje problema       empatija i podrška uz rješavanje problema</a:t>
            </a:r>
          </a:p>
          <a:p>
            <a:r>
              <a:rPr lang="hr-HR" cap="none" dirty="0" smtClean="0"/>
              <a:t>Umijeće terapeuta: prepoznati zadovoljstvo pacijenata terapijskim stilom i mogućnost njegova mijenjanja</a:t>
            </a:r>
          </a:p>
          <a:p>
            <a:pPr marL="0" indent="0">
              <a:buNone/>
            </a:pPr>
            <a:r>
              <a:rPr lang="hr-HR" sz="2400" b="1" cap="none" dirty="0" smtClean="0">
                <a:latin typeface="+mj-lt"/>
              </a:rPr>
              <a:t>Ublaži uznemirenost</a:t>
            </a:r>
          </a:p>
          <a:p>
            <a:pPr lvl="0">
              <a:buClr>
                <a:prstClr val="black"/>
              </a:buClr>
            </a:pPr>
            <a:r>
              <a:rPr lang="hr-HR" cap="none" dirty="0">
                <a:solidFill>
                  <a:prstClr val="black"/>
                </a:solidFill>
              </a:rPr>
              <a:t>Poboljšanje raspoloženja – jača terapijska suradnja</a:t>
            </a:r>
          </a:p>
          <a:p>
            <a:pPr lvl="0">
              <a:buClr>
                <a:prstClr val="black"/>
              </a:buClr>
            </a:pPr>
            <a:r>
              <a:rPr lang="hr-HR" cap="none" dirty="0" err="1">
                <a:solidFill>
                  <a:prstClr val="black"/>
                </a:solidFill>
              </a:rPr>
              <a:t>DeRubies</a:t>
            </a:r>
            <a:r>
              <a:rPr lang="hr-HR" cap="none" dirty="0">
                <a:solidFill>
                  <a:prstClr val="black"/>
                </a:solidFill>
              </a:rPr>
              <a:t> i </a:t>
            </a:r>
            <a:r>
              <a:rPr lang="hr-HR" cap="none" dirty="0" err="1">
                <a:solidFill>
                  <a:prstClr val="black"/>
                </a:solidFill>
              </a:rPr>
              <a:t>Feely</a:t>
            </a:r>
            <a:r>
              <a:rPr lang="hr-HR" cap="none" dirty="0">
                <a:solidFill>
                  <a:prstClr val="black"/>
                </a:solidFill>
              </a:rPr>
              <a:t> (1990</a:t>
            </a:r>
            <a:r>
              <a:rPr lang="hr-HR" cap="none" dirty="0" smtClean="0">
                <a:solidFill>
                  <a:prstClr val="black"/>
                </a:solidFill>
              </a:rPr>
              <a:t>) </a:t>
            </a:r>
            <a:endParaRPr lang="hr-HR" cap="none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hr-HR" cap="none" dirty="0"/>
          </a:p>
        </p:txBody>
      </p:sp>
      <p:sp>
        <p:nvSpPr>
          <p:cNvPr id="4" name="Nije jednako 3"/>
          <p:cNvSpPr/>
          <p:nvPr/>
        </p:nvSpPr>
        <p:spPr>
          <a:xfrm>
            <a:off x="4888715" y="2307703"/>
            <a:ext cx="457200" cy="200247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5" name="Nije jednako 4"/>
          <p:cNvSpPr/>
          <p:nvPr/>
        </p:nvSpPr>
        <p:spPr>
          <a:xfrm>
            <a:off x="3864864" y="3252676"/>
            <a:ext cx="457200" cy="200247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07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pljica">
  <a:themeElements>
    <a:clrScheme name="Kapljic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Kapljic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pljic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Kapljica</Template>
  <TotalTime>495</TotalTime>
  <Words>1291</Words>
  <Application>Microsoft Office PowerPoint</Application>
  <PresentationFormat>Široki zaslon</PresentationFormat>
  <Paragraphs>148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19" baseType="lpstr">
      <vt:lpstr>Arial</vt:lpstr>
      <vt:lpstr>Tw Cen MT</vt:lpstr>
      <vt:lpstr>Kapljica</vt:lpstr>
      <vt:lpstr>   Terapijski odnos -  razvijanje i korištenje terapijske suradnje</vt:lpstr>
      <vt:lpstr>Terapijski odnos</vt:lpstr>
      <vt:lpstr>Prilagoditi stupanj korištenja klijentu i situaciji</vt:lpstr>
      <vt:lpstr>PowerPoint prezentacija</vt:lpstr>
      <vt:lpstr>Razvijanje i korištenje terapijske suradnje</vt:lpstr>
      <vt:lpstr>1. Pacijentova predviđanja o tretmanu</vt:lpstr>
      <vt:lpstr>2. Strategije za razvijanje terapijske suradnje</vt:lpstr>
      <vt:lpstr> Aktivno surađuj s pacijentom  </vt:lpstr>
      <vt:lpstr> Prilagodi terapijski stil </vt:lpstr>
      <vt:lpstr> Traži povratnu informaciju na kraju seanse </vt:lpstr>
      <vt:lpstr>3. Identificiranje i rješavanje problema vezanih uz terapijsku suradnju</vt:lpstr>
      <vt:lpstr>PowerPoint prezentacija</vt:lpstr>
      <vt:lpstr> 4. Terapijska suradnja kao sredstvo postizanja terapijskih ciljeva </vt:lpstr>
      <vt:lpstr>5. Rad na problemima terapijske suradnje i  generaliziranje na odnose s ostalim ljudima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Terapijski odnos</dc:title>
  <dc:creator>Bernard Iličić</dc:creator>
  <cp:lastModifiedBy>Bernard Iličić</cp:lastModifiedBy>
  <cp:revision>56</cp:revision>
  <dcterms:created xsi:type="dcterms:W3CDTF">2024-05-09T19:22:00Z</dcterms:created>
  <dcterms:modified xsi:type="dcterms:W3CDTF">2024-05-20T16:10:16Z</dcterms:modified>
</cp:coreProperties>
</file>