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8" r:id="rId4"/>
    <p:sldId id="257" r:id="rId5"/>
    <p:sldId id="264" r:id="rId6"/>
    <p:sldId id="265" r:id="rId7"/>
    <p:sldId id="266" r:id="rId8"/>
    <p:sldId id="273" r:id="rId9"/>
    <p:sldId id="258" r:id="rId10"/>
    <p:sldId id="269" r:id="rId11"/>
    <p:sldId id="270" r:id="rId12"/>
    <p:sldId id="272" r:id="rId13"/>
    <p:sldId id="274" r:id="rId14"/>
    <p:sldId id="259" r:id="rId15"/>
    <p:sldId id="260" r:id="rId16"/>
    <p:sldId id="26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316EAD-E8A1-49FF-8767-224916E1A9BA}" v="5" dt="2024-06-13T10:56:24.0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9536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0981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4708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0506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0181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80681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8488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7940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9903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7487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397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69370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9362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8849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8967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131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A273A-1F9B-4746-9EEA-0BB9D474C1BC}" type="datetimeFigureOut">
              <a:rPr lang="hr-HR" smtClean="0"/>
              <a:t>13.6.2024.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729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F4FD45-1391-8A05-9D33-2DF3234167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Tehnike relaksacije - </a:t>
            </a:r>
            <a:r>
              <a:rPr lang="hr-HR" dirty="0" err="1"/>
              <a:t>psihoedukacija</a:t>
            </a:r>
            <a:endParaRPr lang="hr-HR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6789134-44A5-3D81-8725-8502229517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Ines Jakovčić, </a:t>
            </a:r>
            <a:r>
              <a:rPr lang="hr-HR" dirty="0" err="1"/>
              <a:t>univ</a:t>
            </a:r>
            <a:r>
              <a:rPr lang="hr-HR" dirty="0"/>
              <a:t>. </a:t>
            </a:r>
            <a:r>
              <a:rPr lang="hr-HR" dirty="0" err="1"/>
              <a:t>spec</a:t>
            </a:r>
            <a:r>
              <a:rPr lang="hr-HR" dirty="0"/>
              <a:t>. </a:t>
            </a:r>
            <a:r>
              <a:rPr lang="hr-HR" dirty="0" err="1"/>
              <a:t>psych</a:t>
            </a:r>
            <a:r>
              <a:rPr lang="hr-HR" dirty="0"/>
              <a:t>.</a:t>
            </a:r>
          </a:p>
          <a:p>
            <a:r>
              <a:rPr lang="hr-HR" dirty="0"/>
              <a:t>KBT i shema terapeutkinja</a:t>
            </a:r>
          </a:p>
        </p:txBody>
      </p:sp>
    </p:spTree>
    <p:extLst>
      <p:ext uri="{BB962C8B-B14F-4D97-AF65-F5344CB8AC3E}">
        <p14:creationId xmlns:p14="http://schemas.microsoft.com/office/powerpoint/2010/main" val="4210406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za primjenu PMR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dirty="0"/>
              <a:t>Djelovanje lijekova</a:t>
            </a:r>
          </a:p>
          <a:p>
            <a:pPr lvl="1"/>
            <a:r>
              <a:rPr lang="hr-HR" dirty="0"/>
              <a:t>Postoji li organski uzrok simptoma/problema kojeg je djelotvornije tretirati lijekovima?</a:t>
            </a:r>
          </a:p>
          <a:p>
            <a:pPr lvl="1"/>
            <a:r>
              <a:rPr lang="hr-HR" dirty="0"/>
              <a:t>Postoje li kontraindikacije za upotrebu treninga relaksacije (npr. ne smije napinjati određene mišiće)</a:t>
            </a:r>
          </a:p>
          <a:p>
            <a:pPr lvl="1"/>
            <a:r>
              <a:rPr lang="hr-HR" dirty="0"/>
              <a:t>Relaksacija određenih grupa mišića je poželjna (ponekad je kod boli u donjem dijelu leđa važnije jačati mišiće nego ih opuštati)</a:t>
            </a:r>
          </a:p>
          <a:p>
            <a:pPr lvl="1"/>
            <a:r>
              <a:rPr lang="hr-HR" dirty="0"/>
              <a:t>Moguće je da klijenti više neće koristiti neke lijekove (npr. trankvilizatore) za opuštanje mišića ako nauče vještinu relaksacije – konzultirati se s drugim specijalistima</a:t>
            </a:r>
          </a:p>
        </p:txBody>
      </p:sp>
    </p:spTree>
    <p:extLst>
      <p:ext uri="{BB962C8B-B14F-4D97-AF65-F5344CB8AC3E}">
        <p14:creationId xmlns:p14="http://schemas.microsoft.com/office/powerpoint/2010/main" val="2024465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za primjenu PMR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</a:rPr>
              <a:t>2</a:t>
            </a:r>
            <a:r>
              <a:rPr lang="hr-HR" dirty="0"/>
              <a:t>. Ispitivanje prirode napetosti kod klijenta (</a:t>
            </a:r>
            <a:r>
              <a:rPr lang="hr-HR" i="1" dirty="0"/>
              <a:t>U kojim sitacijama je klijent napet – kad je to prigodno/očekivano ili ne?)</a:t>
            </a:r>
            <a:r>
              <a:rPr lang="hr-HR" dirty="0"/>
              <a:t> Koristiti PMR:</a:t>
            </a:r>
          </a:p>
          <a:p>
            <a:pPr lvl="1"/>
            <a:r>
              <a:rPr lang="hr-HR" dirty="0"/>
              <a:t>u situacijama kad se očekuje opuštenost</a:t>
            </a:r>
          </a:p>
          <a:p>
            <a:pPr lvl="1"/>
            <a:r>
              <a:rPr lang="hr-HR" dirty="0"/>
              <a:t>Postoje teškoće u preusmjeravanju pažnje od dnevnih problema</a:t>
            </a:r>
          </a:p>
          <a:p>
            <a:pPr lvl="1"/>
            <a:endParaRPr lang="hr-HR" dirty="0"/>
          </a:p>
          <a:p>
            <a:r>
              <a:rPr lang="hr-HR" dirty="0"/>
              <a:t>Ponekad treba koristiti i druge tehnike u kombinaciji (rješavanje problema, donošenje odluka, restrukturacija, itd.)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</a:rPr>
              <a:t>3</a:t>
            </a:r>
            <a:r>
              <a:rPr lang="hr-HR" dirty="0"/>
              <a:t>. Priroda podražaja koja uzrokuje napetost</a:t>
            </a:r>
          </a:p>
          <a:p>
            <a:r>
              <a:rPr lang="hr-HR" dirty="0"/>
              <a:t>Napetost rezultat anksioznosti koja je </a:t>
            </a:r>
            <a:r>
              <a:rPr lang="hr-HR" dirty="0" err="1"/>
              <a:t>kondicionirana</a:t>
            </a:r>
            <a:r>
              <a:rPr lang="hr-HR" dirty="0"/>
              <a:t> nekim </a:t>
            </a:r>
            <a:r>
              <a:rPr lang="hr-HR" dirty="0" err="1"/>
              <a:t>podržajima</a:t>
            </a:r>
            <a:r>
              <a:rPr lang="hr-HR" dirty="0"/>
              <a:t> iz okoline – potrebne i dodatne tehnike (npr. sistematska </a:t>
            </a:r>
            <a:r>
              <a:rPr lang="hr-HR" dirty="0" err="1"/>
              <a:t>desenzitizacija</a:t>
            </a:r>
            <a:r>
              <a:rPr lang="hr-HR" dirty="0"/>
              <a:t>, izlaganje uživo…)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5674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Uputa za PMR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43605"/>
            <a:ext cx="8915400" cy="4907666"/>
          </a:xfrm>
        </p:spPr>
        <p:txBody>
          <a:bodyPr>
            <a:normAutofit fontScale="92500" lnSpcReduction="10000"/>
          </a:bodyPr>
          <a:lstStyle/>
          <a:p>
            <a:r>
              <a:rPr lang="hr-HR" sz="1900" dirty="0"/>
              <a:t>Učimo izazvati napetost i opustiti mišiće u tijelu, namjerno, da osvjestimo razliku između ta 2 stanja i da onda lakše možemo postići opuštenost kad primjetimo napetost u tim dijelovima tijela. Trenirat ćemo svjesnost u kojem je stanju tijelo, odnosno njegovi dijelovi</a:t>
            </a:r>
          </a:p>
          <a:p>
            <a:r>
              <a:rPr lang="hr-HR" sz="1900" dirty="0"/>
              <a:t>To je vještina (kao vožnja biciklom, plivanje...) – potrebna je vježba za savladavanje i usavršavanje</a:t>
            </a:r>
          </a:p>
          <a:p>
            <a:r>
              <a:rPr lang="hr-HR" sz="1900" dirty="0"/>
              <a:t>Koliko vam ide, ovisi o vama, ništa ja ne radim, samo dajem uputu, nema nikakve čarolije u tome</a:t>
            </a:r>
          </a:p>
          <a:p>
            <a:r>
              <a:rPr lang="hr-HR" sz="1900" dirty="0"/>
              <a:t>Zašto prvo stezanje mišića? U toku dana u mišićima imamo određenu razinu napetosti (inače bi se rušili) i svatko ima neku svoju mjeru napetosti na koju se naviknemo u funkcioniranju – cilj je naučiti smanjiti tu razinu napetosti na koju smo navikli, koja je možda pretjerana i štetna za tijelo</a:t>
            </a:r>
          </a:p>
          <a:p>
            <a:r>
              <a:rPr lang="hr-HR" sz="1900" dirty="0"/>
              <a:t>Ne morate se bojati prevelike opuštenosti – idemo u krajnosti napetosti i opuštenosti da tijelo osjeti razliku i da onda možemo regulirati koliko napetosti ćemo otpustiti – princip penduluma u mirovanju</a:t>
            </a:r>
          </a:p>
          <a:p>
            <a:r>
              <a:rPr lang="hr-HR" sz="1900" dirty="0"/>
              <a:t>Opuštamo mišiće tako da im damo početnu točku u otpuštanju napetosti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56943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1275E7-D8E7-7981-60B9-A697D1149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Tri bazične razine izazivanja napetosti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1F0F637-1A2B-5BC7-AD1A-BB84CFECB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hr-HR" dirty="0"/>
              <a:t>Aktivno izazivanje napetosti – napinjanje mišiće onoliko koliko možemo a da se ne ozlijedimo i da si ne nanosimo bol</a:t>
            </a:r>
          </a:p>
          <a:p>
            <a:pPr>
              <a:buFont typeface="+mj-lt"/>
              <a:buAutoNum type="arabicPeriod"/>
            </a:pPr>
            <a:endParaRPr lang="hr-HR" dirty="0"/>
          </a:p>
          <a:p>
            <a:pPr>
              <a:buFont typeface="+mj-lt"/>
              <a:buAutoNum type="arabicPeriod"/>
            </a:pPr>
            <a:r>
              <a:rPr lang="hr-HR" dirty="0"/>
              <a:t>Do određenog praga napetosti – napinjanje određene grupe mišića do tek primjetne razine za oko – koristi se ako imamo neke ozljede</a:t>
            </a:r>
          </a:p>
          <a:p>
            <a:pPr>
              <a:buFont typeface="+mj-lt"/>
              <a:buAutoNum type="arabicPeriod"/>
            </a:pPr>
            <a:endParaRPr lang="hr-HR" dirty="0"/>
          </a:p>
          <a:p>
            <a:pPr>
              <a:buFont typeface="+mj-lt"/>
              <a:buAutoNum type="arabicPeriod"/>
            </a:pPr>
            <a:r>
              <a:rPr lang="hr-HR" dirty="0"/>
              <a:t>Pasivno izazivanje napetosti – primjećivanje napetosti koja je prisutna u tijelu i otpuštanje </a:t>
            </a:r>
          </a:p>
        </p:txBody>
      </p:sp>
    </p:spTree>
    <p:extLst>
      <p:ext uri="{BB962C8B-B14F-4D97-AF65-F5344CB8AC3E}">
        <p14:creationId xmlns:p14="http://schemas.microsoft.com/office/powerpoint/2010/main" val="390326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FA84E9-82B2-8CA2-1AAE-DAF10E1CA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Meditacija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76B32A7-0A22-12A6-A882-E5321FE8A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90846"/>
            <a:ext cx="8915400" cy="4243044"/>
          </a:xfrm>
        </p:spPr>
        <p:txBody>
          <a:bodyPr>
            <a:normAutofit fontScale="92500"/>
          </a:bodyPr>
          <a:lstStyle/>
          <a:p>
            <a:r>
              <a:rPr lang="hr-HR" sz="1900" dirty="0"/>
              <a:t>Namjerno usmjeravanje pažnje potpuno nekritički na jednu stvar, pri čemu se isključuje pažnja od drugih misli koje su istovremeno prisutne</a:t>
            </a:r>
          </a:p>
          <a:p>
            <a:r>
              <a:rPr lang="hr-HR" sz="1900" dirty="0"/>
              <a:t>Pažnju možemo usmjeriti na slovo, riječ, grupu riječi (mantra), disanje, predmet (npr.  plamen svijeće, cvijet, kalendar, sliku…)</a:t>
            </a:r>
          </a:p>
          <a:p>
            <a:r>
              <a:rPr lang="hr-HR" sz="1900" dirty="0"/>
              <a:t>Korisno za: visoki tlak, srčane bolesti, migrene, autoimune bolesti (dijabetes i artritis), opsesivno mišljenje, anksioznost, depresivnost i </a:t>
            </a:r>
            <a:r>
              <a:rPr lang="hr-HR" sz="1900" dirty="0" err="1"/>
              <a:t>hostilnost</a:t>
            </a:r>
            <a:endParaRPr lang="hr-HR" sz="1900" dirty="0"/>
          </a:p>
          <a:p>
            <a:r>
              <a:rPr lang="hr-HR" sz="1900" dirty="0"/>
              <a:t>Primjeri:</a:t>
            </a:r>
          </a:p>
          <a:p>
            <a:pPr lvl="1"/>
            <a:r>
              <a:rPr lang="hr-HR" dirty="0"/>
              <a:t>Meditacija na mantru</a:t>
            </a:r>
          </a:p>
          <a:p>
            <a:pPr lvl="1"/>
            <a:r>
              <a:rPr lang="hr-HR" dirty="0"/>
              <a:t>Sjedeća meditacija</a:t>
            </a:r>
          </a:p>
          <a:p>
            <a:pPr lvl="1"/>
            <a:r>
              <a:rPr lang="hr-HR" dirty="0"/>
              <a:t>Meditacija na brojanje udaha i izdaha</a:t>
            </a:r>
          </a:p>
          <a:p>
            <a:pPr lvl="1"/>
            <a:r>
              <a:rPr lang="hr-HR" dirty="0"/>
              <a:t>Skeniranje tijela</a:t>
            </a:r>
          </a:p>
          <a:p>
            <a:pPr lvl="1"/>
            <a:r>
              <a:rPr lang="hr-HR" dirty="0" err="1"/>
              <a:t>Mindfulness</a:t>
            </a:r>
            <a:r>
              <a:rPr lang="hr-HR" dirty="0"/>
              <a:t> i svjesnost sadašnjeg trenutka (jedenje, hodanje, gledanje…)</a:t>
            </a:r>
          </a:p>
        </p:txBody>
      </p:sp>
    </p:spTree>
    <p:extLst>
      <p:ext uri="{BB962C8B-B14F-4D97-AF65-F5344CB8AC3E}">
        <p14:creationId xmlns:p14="http://schemas.microsoft.com/office/powerpoint/2010/main" val="301654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E25FB60-2E01-2301-CAC8-3A926D93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Vizualizacija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8F2D9AB-C91A-3B1D-7C60-8752BE38F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Relaksacija korištenjem imaginacije – naše misli postaju naša realnost (</a:t>
            </a:r>
            <a:r>
              <a:rPr lang="hr-HR" dirty="0" err="1"/>
              <a:t>Coué</a:t>
            </a:r>
            <a:r>
              <a:rPr lang="hr-HR" dirty="0"/>
              <a:t>, francuski farmakolog)</a:t>
            </a:r>
          </a:p>
          <a:p>
            <a:pPr lvl="1"/>
            <a:r>
              <a:rPr lang="hr-HR" dirty="0"/>
              <a:t>Zamišljanje da se opuštenost širi tijelom</a:t>
            </a:r>
          </a:p>
          <a:p>
            <a:pPr lvl="1"/>
            <a:r>
              <a:rPr lang="hr-HR" dirty="0"/>
              <a:t>Vizualizacija sigurnog/ugodnog mjesta</a:t>
            </a:r>
          </a:p>
          <a:p>
            <a:pPr lvl="1"/>
            <a:r>
              <a:rPr lang="hr-HR" dirty="0"/>
              <a:t>Zamišljanje pozitivnih i </a:t>
            </a:r>
            <a:r>
              <a:rPr lang="hr-HR" dirty="0" err="1"/>
              <a:t>iscjeljujućih</a:t>
            </a:r>
            <a:r>
              <a:rPr lang="hr-HR" dirty="0"/>
              <a:t> slika</a:t>
            </a:r>
          </a:p>
          <a:p>
            <a:r>
              <a:rPr lang="hr-HR" dirty="0"/>
              <a:t>Korisno za bolesti povezane sa stresom i fizičkim bolestima: glavobolje, spazmi mišića, kronična bol, opća ili situacijski uzrokovana anksioznost, za pripremu </a:t>
            </a:r>
            <a:r>
              <a:rPr lang="hr-HR" dirty="0" err="1"/>
              <a:t>pacjenata</a:t>
            </a:r>
            <a:r>
              <a:rPr lang="hr-HR" dirty="0"/>
              <a:t> za operaciju, za povećanje efekata kemoterapije, za povećanje fokusa u sportskim natjecanjima i za poboljšanje dobrobiti</a:t>
            </a:r>
          </a:p>
          <a:p>
            <a:endParaRPr lang="hr-HR" dirty="0"/>
          </a:p>
          <a:p>
            <a:r>
              <a:rPr lang="hr-HR" i="1" dirty="0"/>
              <a:t>Svakoga dana napredujem sve više i više u svakom pogledu</a:t>
            </a:r>
            <a:r>
              <a:rPr lang="hr-HR" dirty="0"/>
              <a:t>!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40580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10623F-403C-B081-84F3-C1E557C9C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Literatura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BE140A5-6CBB-4157-367D-FDF35471B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Bernstein, D., </a:t>
            </a:r>
            <a:r>
              <a:rPr lang="hr-HR" dirty="0" err="1"/>
              <a:t>Hazlett</a:t>
            </a:r>
            <a:r>
              <a:rPr lang="hr-HR" dirty="0"/>
              <a:t>-Stevens, H., </a:t>
            </a:r>
            <a:r>
              <a:rPr lang="hr-HR" dirty="0" err="1"/>
              <a:t>Borkovec</a:t>
            </a:r>
            <a:r>
              <a:rPr lang="hr-HR" dirty="0"/>
              <a:t>, T. (2000). </a:t>
            </a:r>
            <a:r>
              <a:rPr lang="en-US" i="1" dirty="0"/>
              <a:t>New Directions in Progressive Relaxation Training: A Guidebook for Helping Professionals</a:t>
            </a:r>
            <a:r>
              <a:rPr lang="hr-HR" dirty="0"/>
              <a:t>. </a:t>
            </a:r>
            <a:r>
              <a:rPr lang="hr-HR" dirty="0" err="1"/>
              <a:t>Westport</a:t>
            </a:r>
            <a:r>
              <a:rPr lang="hr-HR" dirty="0"/>
              <a:t>: </a:t>
            </a:r>
            <a:r>
              <a:rPr lang="hr-HR" dirty="0" err="1"/>
              <a:t>Praeger</a:t>
            </a:r>
            <a:r>
              <a:rPr lang="hr-HR" dirty="0"/>
              <a:t> </a:t>
            </a:r>
            <a:r>
              <a:rPr lang="hr-HR" dirty="0" err="1"/>
              <a:t>Publishers</a:t>
            </a:r>
            <a:endParaRPr lang="hr-HR" dirty="0"/>
          </a:p>
          <a:p>
            <a:r>
              <a:rPr lang="en-US" dirty="0"/>
              <a:t>Davis, M., Eshelman, E. R., &amp; McKay, M. (2008). </a:t>
            </a:r>
            <a:r>
              <a:rPr lang="en-US" i="1" dirty="0"/>
              <a:t>The relaxation and stress reduction workbook (6th ed.)</a:t>
            </a:r>
            <a:r>
              <a:rPr lang="en-US" dirty="0"/>
              <a:t>. New Harbinger Publications.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00628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94EEEC-DDC5-757D-7FB2-FBB2D0665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Zašto uopće radimo </a:t>
            </a:r>
            <a:r>
              <a:rPr lang="hr-HR" dirty="0" err="1"/>
              <a:t>psihoedukaciju</a:t>
            </a:r>
            <a:r>
              <a:rPr lang="hr-HR" dirty="0"/>
              <a:t> s klijentima?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66F4963-F793-F507-72C8-C1A0A0E224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8384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klijentima treba reći o tehnikama relaksacije?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06096"/>
          </a:xfrm>
        </p:spPr>
        <p:txBody>
          <a:bodyPr>
            <a:normAutofit/>
          </a:bodyPr>
          <a:lstStyle/>
          <a:p>
            <a:r>
              <a:rPr lang="hr-HR" sz="2000" dirty="0"/>
              <a:t>Kako djeluju – opis mehanizma u podlozi</a:t>
            </a:r>
          </a:p>
          <a:p>
            <a:r>
              <a:rPr lang="hr-HR" sz="2000" dirty="0"/>
              <a:t>Zašto se primjenjuju</a:t>
            </a:r>
          </a:p>
          <a:p>
            <a:r>
              <a:rPr lang="hr-HR" sz="2000" dirty="0"/>
              <a:t>Kako ih primjenjivati + demonstracija</a:t>
            </a:r>
          </a:p>
          <a:p>
            <a:r>
              <a:rPr lang="hr-HR" sz="2000" dirty="0"/>
              <a:t>Uputa za uvježbavanje kod kuće</a:t>
            </a:r>
          </a:p>
          <a:p>
            <a:pPr marL="0" indent="0">
              <a:buNone/>
            </a:pPr>
            <a:endParaRPr lang="hr-HR" sz="2000" dirty="0"/>
          </a:p>
          <a:p>
            <a:r>
              <a:rPr lang="hr-HR" sz="2000" dirty="0"/>
              <a:t>Traženje povratne informacije o iskustvima na sljedećem susretu</a:t>
            </a:r>
          </a:p>
          <a:p>
            <a:r>
              <a:rPr lang="hr-HR" sz="2000" dirty="0"/>
              <a:t>Eventualne korekcije u  primjeni</a:t>
            </a:r>
          </a:p>
        </p:txBody>
      </p:sp>
    </p:spTree>
    <p:extLst>
      <p:ext uri="{BB962C8B-B14F-4D97-AF65-F5344CB8AC3E}">
        <p14:creationId xmlns:p14="http://schemas.microsoft.com/office/powerpoint/2010/main" val="3034916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A0A420-4917-1A8E-BDD1-E7EA6BE79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Disanje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3869669-0026-F5C9-F0B3-73ECA400C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36203"/>
            <a:ext cx="8915400" cy="4734045"/>
          </a:xfrm>
        </p:spPr>
        <p:txBody>
          <a:bodyPr>
            <a:normAutofit/>
          </a:bodyPr>
          <a:lstStyle/>
          <a:p>
            <a:r>
              <a:rPr lang="hr-HR" dirty="0"/>
              <a:t>Disanje – temeljna potreba u životu koju uzimamo zdravo za gotovo</a:t>
            </a:r>
          </a:p>
          <a:p>
            <a:r>
              <a:rPr lang="hr-HR" dirty="0"/>
              <a:t>Udah – opskrba organizma kisikom i otpuštanje ugljičnog dioksida</a:t>
            </a:r>
          </a:p>
          <a:p>
            <a:r>
              <a:rPr lang="hr-HR" dirty="0"/>
              <a:t>Loše disanje</a:t>
            </a:r>
          </a:p>
          <a:p>
            <a:pPr lvl="1"/>
            <a:r>
              <a:rPr lang="hr-HR" dirty="0"/>
              <a:t>onemogućuje izmjenu ovih tvari</a:t>
            </a:r>
          </a:p>
          <a:p>
            <a:pPr lvl="1"/>
            <a:r>
              <a:rPr lang="hr-HR" dirty="0"/>
              <a:t>otežava suočavanje sa stresom</a:t>
            </a:r>
          </a:p>
          <a:p>
            <a:pPr lvl="1"/>
            <a:r>
              <a:rPr lang="hr-HR" dirty="0"/>
              <a:t>može doprinijeti osjećaju anksioznosti, panikama, depresiji, napetosti u mišićima, glavoboljama i umoru</a:t>
            </a:r>
          </a:p>
          <a:p>
            <a:r>
              <a:rPr lang="hr-HR" dirty="0"/>
              <a:t>svjesnost o disanju i dobre navike disanja:</a:t>
            </a:r>
          </a:p>
          <a:p>
            <a:pPr lvl="1"/>
            <a:r>
              <a:rPr lang="hr-HR" dirty="0"/>
              <a:t>utišavaju um i opuštaju tijelo</a:t>
            </a:r>
          </a:p>
          <a:p>
            <a:pPr lvl="1"/>
            <a:r>
              <a:rPr lang="hr-HR" dirty="0"/>
              <a:t>povećavaju psihološku i fizičku dobrobit</a:t>
            </a:r>
          </a:p>
        </p:txBody>
      </p:sp>
    </p:spTree>
    <p:extLst>
      <p:ext uri="{BB962C8B-B14F-4D97-AF65-F5344CB8AC3E}">
        <p14:creationId xmlns:p14="http://schemas.microsoft.com/office/powerpoint/2010/main" val="2877771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02EC5E-9A6E-7FEB-71A8-3026A8410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Udah - izdah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5F695F1-D9F2-FC80-B15A-0189023DD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Udah – uvlačenje zraka u nosnice – prilagodba temperature na tjelesnu temperaturu i čišćenje</a:t>
            </a:r>
          </a:p>
          <a:p>
            <a:r>
              <a:rPr lang="hr-HR" dirty="0"/>
              <a:t>Dijafragma – mišić koji odvaja pluća od abdomena – olakšava disanje stezanjem i opuštanjem kod udaha i izdaha</a:t>
            </a:r>
          </a:p>
          <a:p>
            <a:r>
              <a:rPr lang="hr-HR" dirty="0"/>
              <a:t>Pluća – kao stablo koje ima ogranke (bronhijalne tube) koje provode zrak do elastičnih vrećica sa zrakom (alveole) – one se šire i sužavaju kako se zrak dovodi i odvodi </a:t>
            </a:r>
          </a:p>
          <a:p>
            <a:r>
              <a:rPr lang="hr-HR" dirty="0"/>
              <a:t>Kapilare koje okružuju alveole primaju kisik i provode ga do srca</a:t>
            </a:r>
          </a:p>
          <a:p>
            <a:r>
              <a:rPr lang="hr-HR" dirty="0"/>
              <a:t>Srce – provodi kisik u sve dijelove tijela, krvne stanice primaju kisik i otpuštaju CO2 – on se odvodi natrag u srce i pluća i otpušta s izdahom</a:t>
            </a:r>
          </a:p>
          <a:p>
            <a:r>
              <a:rPr lang="hr-HR" dirty="0"/>
              <a:t>Postoji plućno/torakalno disanje i duboko disanje (dijafragmom)</a:t>
            </a:r>
          </a:p>
        </p:txBody>
      </p:sp>
    </p:spTree>
    <p:extLst>
      <p:ext uri="{BB962C8B-B14F-4D97-AF65-F5344CB8AC3E}">
        <p14:creationId xmlns:p14="http://schemas.microsoft.com/office/powerpoint/2010/main" val="4057247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3A8A08-BABF-5827-F9DD-F6E48CD53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Plućno/plitko disanje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3CBFF1B-95A6-0B0F-BFCD-FCCC20F94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20456"/>
            <a:ext cx="8915400" cy="4907666"/>
          </a:xfrm>
        </p:spPr>
        <p:txBody>
          <a:bodyPr>
            <a:noAutofit/>
          </a:bodyPr>
          <a:lstStyle/>
          <a:p>
            <a:r>
              <a:rPr lang="hr-HR" dirty="0"/>
              <a:t>Prilagodba na moderni stil života – plitko, nepravilno i brzo</a:t>
            </a:r>
          </a:p>
          <a:p>
            <a:r>
              <a:rPr lang="hr-HR" dirty="0"/>
              <a:t>Udah – širenje prsnog koša podizanje ramena</a:t>
            </a:r>
          </a:p>
          <a:p>
            <a:r>
              <a:rPr lang="hr-HR" dirty="0"/>
              <a:t>Previše izlučivanja CO2</a:t>
            </a:r>
          </a:p>
          <a:p>
            <a:r>
              <a:rPr lang="hr-HR" dirty="0"/>
              <a:t>Premalo kisika dolazi do mozga i drugih dijelova tijela, a može doći i do </a:t>
            </a:r>
            <a:r>
              <a:rPr lang="hr-HR" dirty="0" err="1"/>
              <a:t>hiperventilacije</a:t>
            </a:r>
            <a:endParaRPr lang="hr-HR" dirty="0"/>
          </a:p>
          <a:p>
            <a:r>
              <a:rPr lang="hr-HR" dirty="0"/>
              <a:t>Premale količine kisika i nakupljanje CO2 – osjećaji umora i depresivnosti </a:t>
            </a:r>
          </a:p>
          <a:p>
            <a:r>
              <a:rPr lang="hr-HR" dirty="0"/>
              <a:t>Kronično plitko disanje i zadržavanje daha – povezanost s kroničnim stresom, napetošću, lošim držanjem, nošenjem uske odjeće, namjernim zadržavanjem daha u trbuhu i guranjem u prsa, sjedilačkim načinom života, bolnim osjećajima, dugim periodima fokusiranosti na nešto u kojima zaboravimo pravilno disati</a:t>
            </a:r>
          </a:p>
          <a:p>
            <a:r>
              <a:rPr lang="hr-HR" dirty="0"/>
              <a:t>Brzo i plitko disanje kao posljedica stresa i anksioznosti – doprinosi simptomima vrtoglavice, ubrzanom radu srca, slabosti, otupjelosti, trncima, agitaciji, kratkoći daha</a:t>
            </a:r>
          </a:p>
        </p:txBody>
      </p:sp>
    </p:spTree>
    <p:extLst>
      <p:ext uri="{BB962C8B-B14F-4D97-AF65-F5344CB8AC3E}">
        <p14:creationId xmlns:p14="http://schemas.microsoft.com/office/powerpoint/2010/main" val="534648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DACDB5-4B7C-D769-C590-D052A5308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Duboko disanje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66D9C4B-986B-324D-4BA7-102FE3C45D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043082" cy="3468547"/>
          </a:xfrm>
        </p:spPr>
        <p:txBody>
          <a:bodyPr>
            <a:noAutofit/>
          </a:bodyPr>
          <a:lstStyle/>
          <a:p>
            <a:r>
              <a:rPr lang="hr-HR" dirty="0"/>
              <a:t>Prirodno disanje – novorođenčad i odrasli kad spavaju</a:t>
            </a:r>
          </a:p>
          <a:p>
            <a:r>
              <a:rPr lang="hr-HR" dirty="0"/>
              <a:t>Zrak ulazi u pluća, abdomen se širi – stezanje dijafragme i ulazak zraka u trbuh, a kad se dijafragma i abdomen opuste zrak izlazi van</a:t>
            </a:r>
          </a:p>
          <a:p>
            <a:r>
              <a:rPr lang="hr-HR" dirty="0"/>
              <a:t>Dublje i sporije od plitkog disanja, ritmično je i opušta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FBC5FE4-7A9D-9A8E-FFCE-3C412EBEDD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4401900"/>
          </a:xfrm>
        </p:spPr>
        <p:txBody>
          <a:bodyPr>
            <a:normAutofit fontScale="77500" lnSpcReduction="20000"/>
          </a:bodyPr>
          <a:lstStyle/>
          <a:p>
            <a:r>
              <a:rPr lang="hr-HR" sz="2300" dirty="0"/>
              <a:t>Korisno za:</a:t>
            </a:r>
          </a:p>
          <a:p>
            <a:pPr lvl="1"/>
            <a:r>
              <a:rPr lang="hr-HR" sz="2300" dirty="0"/>
              <a:t>GAD</a:t>
            </a:r>
          </a:p>
          <a:p>
            <a:pPr lvl="1"/>
            <a:r>
              <a:rPr lang="hr-HR" sz="2300" dirty="0"/>
              <a:t>Panični napadi</a:t>
            </a:r>
          </a:p>
          <a:p>
            <a:pPr lvl="1"/>
            <a:r>
              <a:rPr lang="hr-HR" sz="2300" dirty="0"/>
              <a:t>Agorafobija</a:t>
            </a:r>
          </a:p>
          <a:p>
            <a:pPr lvl="1"/>
            <a:r>
              <a:rPr lang="hr-HR" sz="2300" dirty="0"/>
              <a:t>Depresija</a:t>
            </a:r>
          </a:p>
          <a:p>
            <a:pPr lvl="1"/>
            <a:r>
              <a:rPr lang="hr-HR" sz="2300" dirty="0"/>
              <a:t>Iritabilnost</a:t>
            </a:r>
          </a:p>
          <a:p>
            <a:pPr lvl="1"/>
            <a:r>
              <a:rPr lang="hr-HR" sz="2300" dirty="0"/>
              <a:t>Napetost u mišićima</a:t>
            </a:r>
          </a:p>
          <a:p>
            <a:pPr lvl="1"/>
            <a:r>
              <a:rPr lang="hr-HR" sz="2300" dirty="0"/>
              <a:t>Glavobolje</a:t>
            </a:r>
          </a:p>
          <a:p>
            <a:pPr lvl="1"/>
            <a:r>
              <a:rPr lang="hr-HR" sz="2300" dirty="0"/>
              <a:t>Umor</a:t>
            </a:r>
          </a:p>
          <a:p>
            <a:pPr lvl="1"/>
            <a:r>
              <a:rPr lang="hr-HR" sz="2300" dirty="0"/>
              <a:t>U tretmanu i prevenciji zadržavanja daha, </a:t>
            </a:r>
            <a:r>
              <a:rPr lang="hr-HR" sz="2300" dirty="0" err="1"/>
              <a:t>hiperventilacije</a:t>
            </a:r>
            <a:r>
              <a:rPr lang="hr-HR" sz="2300" dirty="0"/>
              <a:t>, plitkog disanja i hladnih nogu i ruku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80531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>
            <a:extLst>
              <a:ext uri="{FF2B5EF4-FFF2-40B4-BE49-F238E27FC236}">
                <a16:creationId xmlns:a16="http://schemas.microsoft.com/office/drawing/2014/main" id="{7F0E9DCD-B56B-2130-A335-8662F44D04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Demonstracija </a:t>
            </a:r>
          </a:p>
        </p:txBody>
      </p:sp>
      <p:sp>
        <p:nvSpPr>
          <p:cNvPr id="6" name="Podnaslov 5">
            <a:extLst>
              <a:ext uri="{FF2B5EF4-FFF2-40B4-BE49-F238E27FC236}">
                <a16:creationId xmlns:a16="http://schemas.microsoft.com/office/drawing/2014/main" id="{84BF4E97-3E99-AAEC-6F56-3157F1A9FF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514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29B8BA-748E-6EDC-258C-D7C0FE096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Progresivna mišićna relaksacija - PMR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10822B8-7EFD-F668-363E-375ACA1E1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Autor </a:t>
            </a:r>
            <a:r>
              <a:rPr lang="hr-HR" dirty="0" err="1"/>
              <a:t>Jacobson</a:t>
            </a:r>
            <a:r>
              <a:rPr lang="hr-HR" dirty="0"/>
              <a:t> (1929), dorada </a:t>
            </a:r>
            <a:r>
              <a:rPr lang="hr-HR" dirty="0" err="1"/>
              <a:t>Wolpe</a:t>
            </a:r>
            <a:r>
              <a:rPr lang="hr-HR" dirty="0"/>
              <a:t> (1958)</a:t>
            </a:r>
          </a:p>
          <a:p>
            <a:r>
              <a:rPr lang="hr-HR" dirty="0"/>
              <a:t>Za klijente s visokim razinama napetosti kojima sama napetost nije glavni problem, ali im napetost utječe na izvedbu/ funkcioniranje</a:t>
            </a:r>
          </a:p>
          <a:p>
            <a:r>
              <a:rPr lang="hr-HR" dirty="0"/>
              <a:t>Indikacija: </a:t>
            </a:r>
          </a:p>
          <a:p>
            <a:pPr lvl="1"/>
            <a:r>
              <a:rPr lang="hr-HR" dirty="0"/>
              <a:t>nesanica (zbog mišićne napetosti i intruzivnih misli)</a:t>
            </a:r>
          </a:p>
          <a:p>
            <a:pPr lvl="1"/>
            <a:r>
              <a:rPr lang="hr-HR" dirty="0"/>
              <a:t>tenzijske glavobolje (kod kojih lijekovi ne djeluju)</a:t>
            </a:r>
          </a:p>
          <a:p>
            <a:pPr lvl="1"/>
            <a:r>
              <a:rPr lang="hr-HR" dirty="0"/>
              <a:t>kod manje specifičnih pritužbi opće napetosti ili „tankih živaca”</a:t>
            </a:r>
          </a:p>
          <a:p>
            <a:r>
              <a:rPr lang="hr-HR" dirty="0"/>
              <a:t>Usporava puls, refleks zaprepaštenja, znojenje i brzinu disanja, snižava krvni tlak</a:t>
            </a:r>
          </a:p>
          <a:p>
            <a:r>
              <a:rPr lang="hr-HR" dirty="0"/>
              <a:t>Klijenti nisu zadovoljni tehnikom ako nemaju visoke razine anksioznosti ili ako im te razine anksioznosti ne izazivaju probleme u funkcioniranju</a:t>
            </a:r>
          </a:p>
        </p:txBody>
      </p:sp>
    </p:spTree>
    <p:extLst>
      <p:ext uri="{BB962C8B-B14F-4D97-AF65-F5344CB8AC3E}">
        <p14:creationId xmlns:p14="http://schemas.microsoft.com/office/powerpoint/2010/main" val="1894444658"/>
      </p:ext>
    </p:extLst>
  </p:cSld>
  <p:clrMapOvr>
    <a:masterClrMapping/>
  </p:clrMapOvr>
</p:sld>
</file>

<file path=ppt/theme/theme1.xml><?xml version="1.0" encoding="utf-8"?>
<a:theme xmlns:a="http://schemas.openxmlformats.org/drawingml/2006/main" name="Pramen">
  <a:themeElements>
    <a:clrScheme name="Crveno-narančast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Pram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am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490</TotalTime>
  <Words>1236</Words>
  <Application>Microsoft Office PowerPoint</Application>
  <PresentationFormat>Široki zaslon</PresentationFormat>
  <Paragraphs>110</Paragraphs>
  <Slides>16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Pramen</vt:lpstr>
      <vt:lpstr>Tehnike relaksacije - psihoedukacija</vt:lpstr>
      <vt:lpstr>Zašto uopće radimo psihoedukaciju s klijentima?</vt:lpstr>
      <vt:lpstr>Što klijentima treba reći o tehnikama relaksacije?</vt:lpstr>
      <vt:lpstr>Disanje</vt:lpstr>
      <vt:lpstr>Udah - izdah</vt:lpstr>
      <vt:lpstr>Plućno/plitko disanje</vt:lpstr>
      <vt:lpstr>Duboko disanje</vt:lpstr>
      <vt:lpstr>Demonstracija </vt:lpstr>
      <vt:lpstr>Progresivna mišićna relaksacija - PMR</vt:lpstr>
      <vt:lpstr>Procjena za primjenu PMR</vt:lpstr>
      <vt:lpstr>Procjena za primjenu PMR</vt:lpstr>
      <vt:lpstr>Uputa za PMR</vt:lpstr>
      <vt:lpstr>Tri bazične razine izazivanja napetosti</vt:lpstr>
      <vt:lpstr>Meditacija</vt:lpstr>
      <vt:lpstr>Vizualizacija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Tehnike relaksacije - psihoedukacija</dc:title>
  <dc:creator>Ines Jakovcic</dc:creator>
  <cp:lastModifiedBy>Ines Jakovcic</cp:lastModifiedBy>
  <cp:revision>9</cp:revision>
  <dcterms:created xsi:type="dcterms:W3CDTF">2024-06-11T07:18:40Z</dcterms:created>
  <dcterms:modified xsi:type="dcterms:W3CDTF">2024-06-13T13:15:57Z</dcterms:modified>
</cp:coreProperties>
</file>