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256" r:id="rId2"/>
    <p:sldId id="269" r:id="rId3"/>
    <p:sldId id="257" r:id="rId4"/>
    <p:sldId id="258" r:id="rId5"/>
    <p:sldId id="267" r:id="rId6"/>
    <p:sldId id="271" r:id="rId7"/>
    <p:sldId id="259" r:id="rId8"/>
    <p:sldId id="260" r:id="rId9"/>
    <p:sldId id="263" r:id="rId10"/>
    <p:sldId id="262" r:id="rId11"/>
    <p:sldId id="273" r:id="rId12"/>
    <p:sldId id="264" r:id="rId13"/>
    <p:sldId id="265" r:id="rId14"/>
    <p:sldId id="266" r:id="rId15"/>
    <p:sldId id="268" r:id="rId16"/>
    <p:sldId id="272" r:id="rId17"/>
    <p:sldId id="274" r:id="rId18"/>
    <p:sldId id="270" r:id="rId19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1746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ED9CE1-C08E-45E0-A332-E50BCC757DB5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870AFC7-3702-4E5B-8ECB-185B3E0BF6EC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0AFC7-3702-4E5B-8ECB-185B3E0BF6EC}" type="slidenum">
              <a:rPr lang="hr-HR" smtClean="0"/>
              <a:pPr/>
              <a:t>4</a:t>
            </a:fld>
            <a:endParaRPr lang="hr-HR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0AFC7-3702-4E5B-8ECB-185B3E0BF6EC}" type="slidenum">
              <a:rPr lang="hr-HR" smtClean="0"/>
              <a:pPr/>
              <a:t>14</a:t>
            </a:fld>
            <a:endParaRPr lang="hr-HR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0AFC7-3702-4E5B-8ECB-185B3E0BF6EC}" type="slidenum">
              <a:rPr lang="hr-HR" smtClean="0"/>
              <a:pPr/>
              <a:t>15</a:t>
            </a:fld>
            <a:endParaRPr lang="hr-H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0AFC7-3702-4E5B-8ECB-185B3E0BF6EC}" type="slidenum">
              <a:rPr lang="hr-HR" smtClean="0"/>
              <a:pPr/>
              <a:t>5</a:t>
            </a:fld>
            <a:endParaRPr lang="hr-H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0AFC7-3702-4E5B-8ECB-185B3E0BF6EC}" type="slidenum">
              <a:rPr lang="hr-HR" smtClean="0"/>
              <a:pPr/>
              <a:t>6</a:t>
            </a:fld>
            <a:endParaRPr lang="hr-H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0AFC7-3702-4E5B-8ECB-185B3E0BF6EC}" type="slidenum">
              <a:rPr lang="hr-HR" smtClean="0"/>
              <a:pPr/>
              <a:t>7</a:t>
            </a:fld>
            <a:endParaRPr lang="hr-H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0AFC7-3702-4E5B-8ECB-185B3E0BF6EC}" type="slidenum">
              <a:rPr lang="hr-HR" smtClean="0"/>
              <a:pPr/>
              <a:t>8</a:t>
            </a:fld>
            <a:endParaRPr lang="hr-H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0AFC7-3702-4E5B-8ECB-185B3E0BF6EC}" type="slidenum">
              <a:rPr lang="hr-HR" smtClean="0"/>
              <a:pPr/>
              <a:t>9</a:t>
            </a:fld>
            <a:endParaRPr lang="hr-H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0AFC7-3702-4E5B-8ECB-185B3E0BF6EC}" type="slidenum">
              <a:rPr lang="hr-HR" smtClean="0"/>
              <a:pPr/>
              <a:t>10</a:t>
            </a:fld>
            <a:endParaRPr lang="hr-H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0AFC7-3702-4E5B-8ECB-185B3E0BF6EC}" type="slidenum">
              <a:rPr lang="hr-HR" smtClean="0"/>
              <a:pPr/>
              <a:t>12</a:t>
            </a:fld>
            <a:endParaRPr lang="hr-HR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70AFC7-3702-4E5B-8ECB-185B3E0BF6EC}" type="slidenum">
              <a:rPr lang="hr-HR" smtClean="0"/>
              <a:pPr/>
              <a:t>13</a:t>
            </a:fld>
            <a:endParaRPr lang="hr-H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3896318-B556-4456-8600-4D4CBAE24EDD}" type="datetimeFigureOut">
              <a:rPr lang="sr-Latn-CS" smtClean="0"/>
              <a:pPr/>
              <a:t>7.6.2024.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F2563268-D185-4AE1-B458-5D19B4AFA1F5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suicidology.org/resources/myth-fact" TargetMode="Externa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quizizz.com/embed/quiz/6645e2b90fcde2129b2ed7e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57158" y="857232"/>
            <a:ext cx="8229600" cy="1828800"/>
          </a:xfrm>
        </p:spPr>
        <p:txBody>
          <a:bodyPr>
            <a:normAutofit/>
          </a:bodyPr>
          <a:lstStyle/>
          <a:p>
            <a:r>
              <a:rPr lang="hr-HR" dirty="0" smtClean="0"/>
              <a:t/>
            </a:r>
            <a:br>
              <a:rPr lang="hr-HR" dirty="0" smtClean="0"/>
            </a:br>
            <a:r>
              <a:rPr lang="hr-HR" dirty="0" smtClean="0"/>
              <a:t>Mitovi o suicidu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3026260"/>
          </a:xfrm>
        </p:spPr>
        <p:txBody>
          <a:bodyPr>
            <a:normAutofit/>
          </a:bodyPr>
          <a:lstStyle/>
          <a:p>
            <a:endParaRPr lang="hr-HR" sz="2000" dirty="0" smtClean="0"/>
          </a:p>
          <a:p>
            <a:endParaRPr lang="hr-HR" sz="2000" dirty="0" smtClean="0"/>
          </a:p>
          <a:p>
            <a:r>
              <a:rPr lang="hr-HR" sz="1800" smtClean="0"/>
              <a:t>Martina Kovačić</a:t>
            </a:r>
            <a:endParaRPr lang="hr-HR" sz="1800" dirty="0" smtClean="0"/>
          </a:p>
          <a:p>
            <a:endParaRPr lang="hr-HR" sz="1800" dirty="0" smtClean="0"/>
          </a:p>
          <a:p>
            <a:r>
              <a:rPr lang="hr-HR" sz="1800" dirty="0" smtClean="0"/>
              <a:t>Mentor: Ivanka Živčić-Bećirević</a:t>
            </a:r>
          </a:p>
          <a:p>
            <a:endParaRPr lang="hr-HR" sz="1800" dirty="0" smtClean="0"/>
          </a:p>
          <a:p>
            <a:endParaRPr lang="hr-HR" sz="1800" dirty="0" smtClean="0"/>
          </a:p>
          <a:p>
            <a:endParaRPr lang="hr-HR" sz="1800" dirty="0" smtClean="0"/>
          </a:p>
          <a:p>
            <a:r>
              <a:rPr lang="hr-HR" sz="1200" dirty="0" smtClean="0"/>
              <a:t>Zagreb, lipanj 2024.</a:t>
            </a:r>
            <a:endParaRPr lang="hr-HR" sz="1200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1285852" y="214290"/>
            <a:ext cx="6400800" cy="175260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hr-HR" sz="20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BKT</a:t>
            </a:r>
            <a:r>
              <a:rPr kumimoji="0" lang="hr-HR" sz="2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edukacija, 2. stupanja</a:t>
            </a:r>
            <a:endParaRPr kumimoji="0" lang="hr-HR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714612" y="2643182"/>
            <a:ext cx="6072230" cy="3929090"/>
          </a:xfrm>
          <a:ln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hr-HR" sz="2400" dirty="0" smtClean="0"/>
          </a:p>
          <a:p>
            <a:pPr algn="ctr">
              <a:buNone/>
            </a:pPr>
            <a:r>
              <a:rPr lang="hr-HR" sz="2000" dirty="0" smtClean="0"/>
              <a:t>ČINJENICA:</a:t>
            </a:r>
          </a:p>
          <a:p>
            <a:pPr>
              <a:buNone/>
            </a:pPr>
            <a:endParaRPr lang="hr-HR" sz="2000" dirty="0" smtClean="0"/>
          </a:p>
          <a:p>
            <a:r>
              <a:rPr lang="hr-HR" sz="2000" dirty="0" smtClean="0"/>
              <a:t>mladi se lakše odlučuju, a stariji se plaše hoće li pothvat izvesti uspješno ili će si napraviti još veći problem</a:t>
            </a:r>
          </a:p>
          <a:p>
            <a:r>
              <a:rPr lang="hr-HR" sz="2000" dirty="0" smtClean="0"/>
              <a:t>ključni faktor: odsustvo nade</a:t>
            </a:r>
          </a:p>
          <a:p>
            <a:r>
              <a:rPr lang="hr-HR" sz="2000" dirty="0" smtClean="0"/>
              <a:t>želja da skrate muke sebi i bližnjima</a:t>
            </a:r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r>
              <a:rPr lang="hr-HR" sz="1600" dirty="0" smtClean="0"/>
              <a:t>						</a:t>
            </a:r>
            <a:r>
              <a:rPr lang="hr-HR" sz="1200" dirty="0" smtClean="0"/>
              <a:t>(Arambašić, 2005.)</a:t>
            </a:r>
          </a:p>
          <a:p>
            <a:pPr>
              <a:buNone/>
            </a:pPr>
            <a:endParaRPr lang="hr-HR" dirty="0"/>
          </a:p>
        </p:txBody>
      </p:sp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1071538" y="357166"/>
            <a:ext cx="5643602" cy="1654164"/>
          </a:xfrm>
          <a:ln w="63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MIT:</a:t>
            </a:r>
            <a:b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hr-HR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Starije terminalno bolesne osobe prije će počiniti suicid od mladih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8596" y="500050"/>
            <a:ext cx="5357850" cy="1143000"/>
          </a:xfrm>
          <a:ln>
            <a:solidFill>
              <a:srgbClr val="FFC000"/>
            </a:solidFill>
          </a:ln>
        </p:spPr>
        <p:txBody>
          <a:bodyPr>
            <a:noAutofit/>
          </a:bodyPr>
          <a:lstStyle/>
          <a:p>
            <a:r>
              <a:rPr lang="hr-HR" sz="2400" dirty="0" smtClean="0"/>
              <a:t>MIT:</a:t>
            </a:r>
            <a:br>
              <a:rPr lang="hr-HR" sz="2400" dirty="0" smtClean="0"/>
            </a:br>
            <a:r>
              <a:rPr lang="vi-VN" sz="2400" dirty="0" smtClean="0"/>
              <a:t>Suicidalni adolescenti pretjerano reagiraju </a:t>
            </a:r>
            <a:r>
              <a:rPr lang="hr-HR" sz="2400" dirty="0" smtClean="0"/>
              <a:t>i dramatiziraju</a:t>
            </a:r>
            <a:endParaRPr lang="hr-HR" sz="2400" dirty="0"/>
          </a:p>
        </p:txBody>
      </p:sp>
      <p:sp>
        <p:nvSpPr>
          <p:cNvPr id="4" name="Content Placeholder 4"/>
          <p:cNvSpPr txBox="1">
            <a:spLocks/>
          </p:cNvSpPr>
          <p:nvPr/>
        </p:nvSpPr>
        <p:spPr>
          <a:xfrm>
            <a:off x="2143108" y="2143116"/>
            <a:ext cx="6572296" cy="3714776"/>
          </a:xfrm>
          <a:prstGeom prst="rect">
            <a:avLst/>
          </a:prstGeom>
          <a:ln>
            <a:solidFill>
              <a:srgbClr val="C00000"/>
            </a:solidFill>
          </a:ln>
        </p:spPr>
        <p:txBody>
          <a:bodyPr vert="horz">
            <a:normAutofit/>
          </a:bodyPr>
          <a:lstStyle/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r>
              <a:rPr kumimoji="0" lang="hr-HR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ČINJENICA:</a:t>
            </a: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hr-HR" sz="24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lvl="0" indent="-41148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hr-HR" sz="2000" dirty="0" smtClean="0"/>
              <a:t>problemi koji se odraslim osobama ne čine kao pretjerano važni, adolescentima mogu biti značajan izvor stresa</a:t>
            </a:r>
          </a:p>
          <a:p>
            <a:pPr marL="548640" lvl="0" indent="-41148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buFont typeface="Wingdings 2"/>
              <a:buChar char=""/>
            </a:pPr>
            <a:r>
              <a:rPr lang="hr-HR" sz="2000" dirty="0" smtClean="0"/>
              <a:t> percipirana kriza i poteškode jednako su zabrinjavajuće kod adolescenata kao i kod odraslih</a:t>
            </a:r>
            <a:endParaRPr kumimoji="0" lang="hr-H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hr-H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hr-HR" sz="1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hr-HR" sz="12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548640" marR="0" lvl="0" indent="-41148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shade val="95000"/>
                </a:schemeClr>
              </a:buClr>
              <a:buSzPct val="65000"/>
              <a:buFont typeface="Wingdings 2"/>
              <a:buNone/>
              <a:tabLst/>
              <a:defRPr/>
            </a:pPr>
            <a:endParaRPr kumimoji="0" lang="hr-HR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643174" y="2143116"/>
            <a:ext cx="6143668" cy="4429156"/>
          </a:xfrm>
          <a:ln>
            <a:solidFill>
              <a:srgbClr val="C00000"/>
            </a:solidFill>
          </a:ln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hr-HR" sz="2400" dirty="0" smtClean="0"/>
          </a:p>
          <a:p>
            <a:pPr algn="ctr">
              <a:buNone/>
            </a:pPr>
            <a:r>
              <a:rPr lang="hr-HR" sz="2400" dirty="0" smtClean="0"/>
              <a:t>ČINJENICA:</a:t>
            </a:r>
          </a:p>
          <a:p>
            <a:pPr algn="ctr">
              <a:buNone/>
            </a:pPr>
            <a:endParaRPr lang="hr-HR" sz="2400" dirty="0" smtClean="0"/>
          </a:p>
          <a:p>
            <a:r>
              <a:rPr lang="hr-HR" sz="2000" dirty="0" smtClean="0"/>
              <a:t>sklonost se ne nasljeđuje, ali je češća kod osoba s pozitivnom anamnezom pokušaja ili suicida</a:t>
            </a:r>
          </a:p>
          <a:p>
            <a:endParaRPr lang="hr-HR" sz="2000" dirty="0" smtClean="0"/>
          </a:p>
          <a:p>
            <a:r>
              <a:rPr lang="hr-HR" sz="2000" dirty="0" smtClean="0"/>
              <a:t>¼ počinitelja ima pozitivnu anamnezu</a:t>
            </a:r>
          </a:p>
          <a:p>
            <a:endParaRPr lang="hr-HR" sz="2000" dirty="0" smtClean="0"/>
          </a:p>
          <a:p>
            <a:r>
              <a:rPr lang="hr-HR" sz="2000" dirty="0" smtClean="0"/>
              <a:t>nisu utvrđeni mehanizma nasljeđivanja, niti su pronađeni genetički markeri</a:t>
            </a:r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1600" dirty="0" smtClean="0"/>
              <a:t>					</a:t>
            </a:r>
            <a:r>
              <a:rPr lang="hr-HR" sz="1200" dirty="0" smtClean="0"/>
              <a:t> (iz: Omerbegović i Alispahić, 2020.)</a:t>
            </a:r>
          </a:p>
          <a:p>
            <a:pPr algn="ctr">
              <a:buNone/>
            </a:pPr>
            <a:endParaRPr lang="hr-HR" dirty="0"/>
          </a:p>
        </p:txBody>
      </p:sp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500034" y="428604"/>
            <a:ext cx="5686436" cy="1143000"/>
          </a:xfrm>
          <a:ln w="63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hr-HR" sz="2400" dirty="0" smtClean="0"/>
              <a:t>MIT:</a:t>
            </a:r>
            <a:br>
              <a:rPr lang="hr-HR" sz="2400" dirty="0" smtClean="0"/>
            </a:br>
            <a:r>
              <a:rPr lang="hr-HR" sz="2400" dirty="0" smtClean="0"/>
              <a:t>Sklonost suicidu je nasljedna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00364" y="2285992"/>
            <a:ext cx="5715040" cy="392909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hr-HR" sz="2400" dirty="0" smtClean="0"/>
          </a:p>
          <a:p>
            <a:pPr algn="ctr">
              <a:buNone/>
            </a:pPr>
            <a:r>
              <a:rPr lang="hr-HR" sz="2400" dirty="0" smtClean="0"/>
              <a:t>ČINJENICA:</a:t>
            </a:r>
          </a:p>
          <a:p>
            <a:pPr algn="ctr">
              <a:buNone/>
            </a:pPr>
            <a:endParaRPr lang="hr-HR" sz="2400" dirty="0" smtClean="0"/>
          </a:p>
          <a:p>
            <a:r>
              <a:rPr lang="hr-HR" sz="2000" dirty="0" smtClean="0"/>
              <a:t>suicidi su najščešći u proljeće, za toplih dana bez kiše </a:t>
            </a:r>
            <a:r>
              <a:rPr lang="hr-HR" sz="1400" dirty="0" smtClean="0"/>
              <a:t>(Milić, 2010.)</a:t>
            </a:r>
          </a:p>
          <a:p>
            <a:r>
              <a:rPr lang="hr-HR" sz="2000" dirty="0" smtClean="0"/>
              <a:t>nije utvrđena kauzalnost niti statistička značajnost</a:t>
            </a: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1600" dirty="0" smtClean="0"/>
              <a:t>			</a:t>
            </a:r>
            <a:r>
              <a:rPr lang="hr-HR" sz="1200" dirty="0" smtClean="0"/>
              <a:t>(Kozarić-Kovačić, 2000.; Milić et al., 2011.)</a:t>
            </a:r>
          </a:p>
          <a:p>
            <a:pPr algn="ctr">
              <a:buNone/>
            </a:pPr>
            <a:endParaRPr lang="hr-HR" dirty="0"/>
          </a:p>
        </p:txBody>
      </p:sp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285720" y="500042"/>
            <a:ext cx="5614998" cy="1143000"/>
          </a:xfrm>
          <a:ln w="635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hr-HR" sz="2400" dirty="0" smtClean="0"/>
              <a:t>MIT:</a:t>
            </a:r>
            <a:br>
              <a:rPr lang="hr-HR" sz="2400" dirty="0" smtClean="0"/>
            </a:br>
            <a:r>
              <a:rPr lang="hr-HR" sz="2400" dirty="0" smtClean="0"/>
              <a:t>Na incidenciju suicida utječu godišnja doba i vremenske prilike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57422" y="1857364"/>
            <a:ext cx="6429420" cy="4714908"/>
          </a:xfrm>
          <a:ln>
            <a:solidFill>
              <a:srgbClr val="C00000"/>
            </a:solidFill>
          </a:ln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endParaRPr lang="hr-HR" sz="2400" dirty="0" smtClean="0"/>
          </a:p>
          <a:p>
            <a:pPr algn="ctr">
              <a:buNone/>
            </a:pPr>
            <a:r>
              <a:rPr lang="hr-HR" sz="2400" dirty="0" smtClean="0"/>
              <a:t>ČINJENICA:</a:t>
            </a:r>
          </a:p>
          <a:p>
            <a:pPr algn="ctr">
              <a:buNone/>
            </a:pPr>
            <a:endParaRPr lang="hr-HR" sz="2400" dirty="0" smtClean="0"/>
          </a:p>
          <a:p>
            <a:r>
              <a:rPr lang="hr-HR" sz="2400" dirty="0" smtClean="0"/>
              <a:t>većina je ambivalentna;</a:t>
            </a:r>
          </a:p>
          <a:p>
            <a:pPr>
              <a:buNone/>
            </a:pPr>
            <a:r>
              <a:rPr lang="hr-HR" sz="2400" dirty="0" smtClean="0"/>
              <a:t>	žele umrijeti i izaći iz problema, ali istovremeno žele biti i spašeni</a:t>
            </a:r>
          </a:p>
          <a:p>
            <a:r>
              <a:rPr lang="hr-HR" sz="2400" dirty="0" smtClean="0"/>
              <a:t>prolazna suicidalna kriza:  apel!</a:t>
            </a:r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2200" i="1" dirty="0" smtClean="0"/>
              <a:t>“Prototipno suicidalno ponašanje je ono u kojem osoba sebi reže grlo, istodobno zaziva pomoć, a obje stvari čini iskreno... bila bi sretna da to nije učinila, da nije morala.”</a:t>
            </a:r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1600" dirty="0" smtClean="0"/>
              <a:t>						</a:t>
            </a:r>
            <a:r>
              <a:rPr lang="hr-HR" sz="1200" dirty="0" smtClean="0"/>
              <a:t>(Davison i Neale, 2002.)</a:t>
            </a:r>
          </a:p>
          <a:p>
            <a:pPr algn="ctr">
              <a:buNone/>
            </a:pPr>
            <a:endParaRPr lang="hr-HR" dirty="0"/>
          </a:p>
        </p:txBody>
      </p:sp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785786" y="285728"/>
            <a:ext cx="6572296" cy="1143000"/>
          </a:xfrm>
          <a:ln w="635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hr-HR" sz="2400" dirty="0" smtClean="0"/>
              <a:t>MIT:</a:t>
            </a:r>
            <a:br>
              <a:rPr lang="hr-HR" sz="2400" dirty="0" smtClean="0"/>
            </a:br>
            <a:r>
              <a:rPr lang="hr-HR" sz="2400" dirty="0" smtClean="0"/>
              <a:t>Suicidalne osobe nedvojbeno žele umrijeti i to se ne može spriječiti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00364" y="2000240"/>
            <a:ext cx="5857916" cy="4429156"/>
          </a:xfrm>
          <a:ln>
            <a:solidFill>
              <a:srgbClr val="C00000"/>
            </a:solidFill>
          </a:ln>
        </p:spPr>
        <p:txBody>
          <a:bodyPr>
            <a:normAutofit lnSpcReduction="10000"/>
          </a:bodyPr>
          <a:lstStyle/>
          <a:p>
            <a:pPr algn="ctr">
              <a:buNone/>
            </a:pPr>
            <a:endParaRPr lang="hr-HR" sz="2400" dirty="0" smtClean="0"/>
          </a:p>
          <a:p>
            <a:pPr algn="ctr">
              <a:buNone/>
            </a:pPr>
            <a:r>
              <a:rPr lang="hr-HR" sz="2400" dirty="0" smtClean="0"/>
              <a:t>ČINJENICA:</a:t>
            </a:r>
          </a:p>
          <a:p>
            <a:pPr algn="ctr">
              <a:buNone/>
            </a:pPr>
            <a:endParaRPr lang="hr-HR" sz="2400" dirty="0" smtClean="0"/>
          </a:p>
          <a:p>
            <a:r>
              <a:rPr lang="hr-HR" sz="2000" dirty="0" smtClean="0"/>
              <a:t>pitanje suicidalna osoba doživljava kao dopuštenje da govori o onom što mu se inače čini strašnim i sramotnim.</a:t>
            </a:r>
          </a:p>
          <a:p>
            <a:r>
              <a:rPr lang="hr-HR" sz="2000" dirty="0" smtClean="0"/>
              <a:t>razgovor često rezultira olakšanjem</a:t>
            </a:r>
          </a:p>
          <a:p>
            <a:r>
              <a:rPr lang="hr-HR" sz="2000" dirty="0" smtClean="0"/>
              <a:t>pomaže razbijanju suicidalnih misli</a:t>
            </a:r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1600" dirty="0" smtClean="0"/>
              <a:t>					</a:t>
            </a:r>
            <a:r>
              <a:rPr lang="hr-HR" sz="1200" dirty="0" smtClean="0"/>
              <a:t>(Hawton et al., 2008.)</a:t>
            </a:r>
          </a:p>
        </p:txBody>
      </p:sp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671514" y="357174"/>
            <a:ext cx="5829312" cy="1143000"/>
          </a:xfrm>
          <a:ln w="635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hr-HR" sz="2400" dirty="0" smtClean="0"/>
              <a:t>MIT:</a:t>
            </a:r>
            <a:br>
              <a:rPr lang="hr-HR" sz="2400" dirty="0" smtClean="0"/>
            </a:br>
            <a:r>
              <a:rPr lang="hr-HR" sz="2400" dirty="0" smtClean="0"/>
              <a:t>Ispitivanje o suicidu može biti okidač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2910" y="571480"/>
            <a:ext cx="6043626" cy="1143000"/>
          </a:xfrm>
        </p:spPr>
        <p:txBody>
          <a:bodyPr>
            <a:noAutofit/>
          </a:bodyPr>
          <a:lstStyle/>
          <a:p>
            <a:r>
              <a:rPr lang="hr-HR" sz="2400" dirty="0" smtClean="0"/>
              <a:t>MIT:</a:t>
            </a:r>
            <a:br>
              <a:rPr lang="hr-HR" sz="2400" dirty="0" smtClean="0"/>
            </a:br>
            <a:r>
              <a:rPr lang="hr-HR" sz="2400" dirty="0" smtClean="0"/>
              <a:t>Kad se suicidalne osobe osjećaju bolje, to znači da više nisu suicidalni </a:t>
            </a:r>
            <a:endParaRPr lang="hr-HR" sz="2400" dirty="0"/>
          </a:p>
        </p:txBody>
      </p:sp>
      <p:sp>
        <p:nvSpPr>
          <p:cNvPr id="4" name="Content Placeholder 4"/>
          <p:cNvSpPr>
            <a:spLocks noGrp="1"/>
          </p:cNvSpPr>
          <p:nvPr>
            <p:ph idx="1"/>
          </p:nvPr>
        </p:nvSpPr>
        <p:spPr>
          <a:xfrm>
            <a:off x="3357554" y="2357430"/>
            <a:ext cx="5257808" cy="285752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hr-HR" sz="2400" dirty="0" smtClean="0"/>
          </a:p>
          <a:p>
            <a:pPr algn="ctr">
              <a:buNone/>
            </a:pPr>
            <a:r>
              <a:rPr lang="hr-HR" sz="2000" dirty="0" smtClean="0"/>
              <a:t>ČINJENICA:</a:t>
            </a:r>
          </a:p>
          <a:p>
            <a:pPr algn="ctr">
              <a:buNone/>
            </a:pPr>
            <a:endParaRPr lang="hr-HR" sz="2400" dirty="0" smtClean="0"/>
          </a:p>
          <a:p>
            <a:pPr algn="ctr">
              <a:buNone/>
            </a:pPr>
            <a:r>
              <a:rPr lang="hr-HR" sz="2000" dirty="0" smtClean="0"/>
              <a:t>Odluka o počinjenju suicida može donijeti olakšanje i mir</a:t>
            </a:r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1600" dirty="0" smtClean="0"/>
              <a:t>					</a:t>
            </a:r>
            <a:endParaRPr lang="hr-HR" sz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24" y="1785926"/>
            <a:ext cx="4400552" cy="1143000"/>
          </a:xfrm>
        </p:spPr>
        <p:txBody>
          <a:bodyPr/>
          <a:lstStyle/>
          <a:p>
            <a:r>
              <a:rPr lang="hr-HR" dirty="0" smtClean="0"/>
              <a:t>Literatura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43340"/>
            <a:ext cx="8229600" cy="2185990"/>
          </a:xfrm>
        </p:spPr>
        <p:txBody>
          <a:bodyPr>
            <a:normAutofit/>
          </a:bodyPr>
          <a:lstStyle/>
          <a:p>
            <a:r>
              <a:rPr lang="hr-HR" sz="1600" dirty="0" smtClean="0"/>
              <a:t>Omerbegović, E. I Alispahić, S. Suicid: mitovi i znanstvene spoznaje. Sophos – časopis mladih istraživača 2020.; 13: 137-151.</a:t>
            </a:r>
          </a:p>
          <a:p>
            <a:endParaRPr lang="hr-HR" sz="1600" dirty="0" smtClean="0"/>
          </a:p>
          <a:p>
            <a:r>
              <a:rPr lang="en-US" sz="1600" dirty="0" smtClean="0"/>
              <a:t>American Association of </a:t>
            </a:r>
            <a:r>
              <a:rPr lang="en-US" sz="1600" dirty="0" err="1" smtClean="0"/>
              <a:t>Suicidology</a:t>
            </a:r>
            <a:r>
              <a:rPr lang="en-US" sz="1600" dirty="0" smtClean="0"/>
              <a:t> - </a:t>
            </a:r>
            <a:r>
              <a:rPr lang="en-US" sz="1600" dirty="0" smtClean="0">
                <a:hlinkClick r:id="rId2"/>
              </a:rPr>
              <a:t>https://www.suicidology.org/resources/myth-fact</a:t>
            </a:r>
            <a:endParaRPr lang="hr-HR" sz="1600" dirty="0" smtClean="0"/>
          </a:p>
          <a:p>
            <a:endParaRPr lang="hr-HR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76" y="5429264"/>
            <a:ext cx="4014758" cy="1143000"/>
          </a:xfrm>
        </p:spPr>
        <p:txBody>
          <a:bodyPr>
            <a:normAutofit/>
          </a:bodyPr>
          <a:lstStyle/>
          <a:p>
            <a:r>
              <a:rPr lang="hr-HR" sz="2000" dirty="0" smtClean="0"/>
              <a:t>Hvala na pažnji</a:t>
            </a:r>
            <a:endParaRPr lang="hr-HR" sz="2000" dirty="0"/>
          </a:p>
        </p:txBody>
      </p:sp>
      <p:pic>
        <p:nvPicPr>
          <p:cNvPr id="4" name="Content Placeholder 3" descr="new-yorker-january-13th-1992-robert-mankof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428728" y="500042"/>
            <a:ext cx="4033866" cy="500066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171704"/>
            <a:ext cx="8229600" cy="1328734"/>
          </a:xfrm>
        </p:spPr>
        <p:txBody>
          <a:bodyPr/>
          <a:lstStyle/>
          <a:p>
            <a:pPr>
              <a:buNone/>
            </a:pPr>
            <a:r>
              <a:rPr lang="hr-HR" sz="1800" dirty="0" smtClean="0">
                <a:hlinkClick r:id="rId2"/>
              </a:rPr>
              <a:t>https://quizizz.com/embed/quiz/6645e2b90fcde2129b2ed7e6</a:t>
            </a:r>
            <a:endParaRPr lang="hr-HR" sz="1800" dirty="0" smtClean="0"/>
          </a:p>
          <a:p>
            <a:endParaRPr lang="hr-H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14480" y="2714620"/>
            <a:ext cx="6972320" cy="3594740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hr-HR" sz="2400" dirty="0" smtClean="0"/>
          </a:p>
          <a:p>
            <a:pPr algn="ctr">
              <a:buNone/>
            </a:pPr>
            <a:r>
              <a:rPr lang="hr-HR" sz="2400" dirty="0" smtClean="0"/>
              <a:t>ČINJENICA:</a:t>
            </a:r>
          </a:p>
          <a:p>
            <a:pPr algn="ctr">
              <a:buNone/>
            </a:pPr>
            <a:r>
              <a:rPr lang="hr-HR" sz="2000" dirty="0" smtClean="0"/>
              <a:t>Žene češće pokušavaju, muškarci češće uspiju.</a:t>
            </a:r>
          </a:p>
          <a:p>
            <a:pPr algn="ctr">
              <a:buNone/>
            </a:pPr>
            <a:endParaRPr lang="hr-HR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1200" dirty="0" smtClean="0"/>
              <a:t>							</a:t>
            </a:r>
          </a:p>
          <a:p>
            <a:pPr algn="ctr">
              <a:buNone/>
            </a:pPr>
            <a:endParaRPr lang="hr-HR" sz="1200" dirty="0" smtClean="0"/>
          </a:p>
          <a:p>
            <a:pPr algn="ctr">
              <a:buNone/>
            </a:pPr>
            <a:endParaRPr lang="hr-HR" sz="1200" dirty="0" smtClean="0"/>
          </a:p>
          <a:p>
            <a:pPr algn="ctr">
              <a:buNone/>
            </a:pPr>
            <a:endParaRPr lang="hr-HR" sz="1200" dirty="0" smtClean="0"/>
          </a:p>
          <a:p>
            <a:pPr algn="ctr">
              <a:buNone/>
            </a:pPr>
            <a:r>
              <a:rPr lang="hr-HR" sz="1200" dirty="0" smtClean="0"/>
              <a:t>				(Shrijvers, Bollen i Sabbe, 2012.; </a:t>
            </a:r>
          </a:p>
          <a:p>
            <a:pPr algn="ctr">
              <a:buNone/>
            </a:pPr>
            <a:r>
              <a:rPr lang="hr-HR" sz="1200" dirty="0" smtClean="0"/>
              <a:t>				Hotujac, Veldić i Grubišin, 2001.)</a:t>
            </a:r>
          </a:p>
          <a:p>
            <a:pPr algn="ctr">
              <a:buNone/>
            </a:pPr>
            <a:endParaRPr lang="hr-HR" dirty="0"/>
          </a:p>
        </p:txBody>
      </p:sp>
      <p:sp>
        <p:nvSpPr>
          <p:cNvPr id="19" name="TextBox 18"/>
          <p:cNvSpPr txBox="1"/>
          <p:nvPr/>
        </p:nvSpPr>
        <p:spPr>
          <a:xfrm>
            <a:off x="2214546" y="4429132"/>
            <a:ext cx="18573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40&lt;M&lt;50 god.</a:t>
            </a:r>
            <a:endParaRPr lang="hr-HR" dirty="0"/>
          </a:p>
        </p:txBody>
      </p:sp>
      <p:sp>
        <p:nvSpPr>
          <p:cNvPr id="20" name="TextBox 19"/>
          <p:cNvSpPr txBox="1"/>
          <p:nvPr/>
        </p:nvSpPr>
        <p:spPr>
          <a:xfrm>
            <a:off x="5643570" y="4357694"/>
            <a:ext cx="11430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 smtClean="0"/>
              <a:t>u 30-ima</a:t>
            </a:r>
            <a:endParaRPr lang="hr-HR" dirty="0"/>
          </a:p>
        </p:txBody>
      </p:sp>
      <p:sp>
        <p:nvSpPr>
          <p:cNvPr id="9" name="Title 6"/>
          <p:cNvSpPr txBox="1">
            <a:spLocks/>
          </p:cNvSpPr>
          <p:nvPr/>
        </p:nvSpPr>
        <p:spPr>
          <a:xfrm>
            <a:off x="1142976" y="427038"/>
            <a:ext cx="4572032" cy="1143000"/>
          </a:xfrm>
          <a:prstGeom prst="rect">
            <a:avLst/>
          </a:prstGeom>
          <a:ln w="6350">
            <a:solidFill>
              <a:srgbClr val="FFC000"/>
            </a:solidFill>
          </a:ln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hr-HR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MIT:</a:t>
            </a:r>
            <a:br>
              <a:rPr kumimoji="0" lang="hr-HR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hr-HR" sz="2400" b="1" i="0" u="none" strike="noStrike" kern="1200" cap="none" spc="0" normalizeH="0" baseline="0" noProof="0" dirty="0" smtClean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Žene su sklonije suicidu</a:t>
            </a:r>
            <a:endParaRPr kumimoji="0" lang="hr-HR" sz="2400" b="0" i="0" u="none" strike="noStrike" kern="1200" cap="none" spc="0" normalizeH="0" baseline="0" noProof="0" dirty="0">
              <a:ln w="6350">
                <a:noFill/>
              </a:ln>
              <a:gradFill>
                <a:gsLst>
                  <a:gs pos="0">
                    <a:schemeClr val="accent1">
                      <a:tint val="73000"/>
                      <a:satMod val="145000"/>
                    </a:schemeClr>
                  </a:gs>
                  <a:gs pos="73000">
                    <a:schemeClr val="accent1">
                      <a:tint val="73000"/>
                      <a:satMod val="145000"/>
                    </a:schemeClr>
                  </a:gs>
                  <a:gs pos="100000">
                    <a:schemeClr val="accent1">
                      <a:tint val="83000"/>
                      <a:satMod val="143000"/>
                    </a:schemeClr>
                  </a:gs>
                </a:gsLst>
                <a:lin ang="4800000" scaled="1"/>
              </a:gra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rot="5400000">
            <a:off x="2714612" y="4071942"/>
            <a:ext cx="357190" cy="214314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16200000" flipH="1">
            <a:off x="5857884" y="4071942"/>
            <a:ext cx="285752" cy="142876"/>
          </a:xfrm>
          <a:prstGeom prst="straightConnector1">
            <a:avLst/>
          </a:prstGeom>
          <a:ln>
            <a:solidFill>
              <a:srgbClr val="C0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714480" y="1785926"/>
            <a:ext cx="6972320" cy="4523434"/>
          </a:xfrm>
          <a:ln>
            <a:solidFill>
              <a:srgbClr val="C00000"/>
            </a:solidFill>
          </a:ln>
        </p:spPr>
        <p:txBody>
          <a:bodyPr>
            <a:normAutofit fontScale="92500"/>
          </a:bodyPr>
          <a:lstStyle/>
          <a:p>
            <a:pPr algn="ctr">
              <a:buNone/>
            </a:pPr>
            <a:endParaRPr lang="hr-HR" sz="2400" dirty="0" smtClean="0"/>
          </a:p>
          <a:p>
            <a:pPr algn="ctr">
              <a:buNone/>
            </a:pPr>
            <a:r>
              <a:rPr lang="hr-HR" sz="2400" dirty="0" smtClean="0"/>
              <a:t>ČINJENICA:</a:t>
            </a:r>
          </a:p>
          <a:p>
            <a:pPr algn="ctr">
              <a:buNone/>
            </a:pPr>
            <a:r>
              <a:rPr lang="hr-HR" sz="2400" dirty="0" smtClean="0"/>
              <a:t>70% suicidalnih prethodno uporno prijavljuje misli</a:t>
            </a:r>
          </a:p>
          <a:p>
            <a:pPr algn="ctr">
              <a:buNone/>
            </a:pPr>
            <a:r>
              <a:rPr lang="hr-HR" sz="2400" dirty="0" smtClean="0"/>
              <a:t>40% jasno najavljuje suicid</a:t>
            </a:r>
          </a:p>
          <a:p>
            <a:pPr algn="ctr">
              <a:buNone/>
            </a:pPr>
            <a:endParaRPr lang="hr-HR" dirty="0" smtClean="0"/>
          </a:p>
          <a:p>
            <a:r>
              <a:rPr lang="hr-HR" sz="1600" dirty="0" smtClean="0"/>
              <a:t>aktivnosti visokog rizika</a:t>
            </a:r>
          </a:p>
          <a:p>
            <a:r>
              <a:rPr lang="hr-HR" sz="1600" dirty="0" smtClean="0"/>
              <a:t>pozitivni stavovi o suicidu, uvjeravanje drugih</a:t>
            </a:r>
          </a:p>
          <a:p>
            <a:r>
              <a:rPr lang="hr-HR" sz="1600" dirty="0" smtClean="0"/>
              <a:t>neočekivani, neobični pokloni</a:t>
            </a:r>
          </a:p>
          <a:p>
            <a:pPr algn="ctr">
              <a:buNone/>
            </a:pPr>
            <a:r>
              <a:rPr lang="hr-HR" sz="1600" dirty="0" smtClean="0"/>
              <a:t>...</a:t>
            </a:r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1600" dirty="0" smtClean="0"/>
              <a:t>					</a:t>
            </a:r>
            <a:r>
              <a:rPr lang="hr-HR" sz="1200" dirty="0" smtClean="0"/>
              <a:t>(Cvetković-Bošnjak i Soldatović-Stajić, 2003.)</a:t>
            </a:r>
          </a:p>
          <a:p>
            <a:pPr algn="ctr">
              <a:buNone/>
            </a:pPr>
            <a:endParaRPr lang="hr-HR" dirty="0"/>
          </a:p>
        </p:txBody>
      </p:sp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5043494" cy="1143000"/>
          </a:xfrm>
          <a:ln w="63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hr-HR" sz="2400" dirty="0" smtClean="0"/>
              <a:t>MIT:</a:t>
            </a:r>
            <a:br>
              <a:rPr lang="hr-HR" sz="2400" dirty="0" smtClean="0"/>
            </a:br>
            <a:r>
              <a:rPr lang="hr-HR" sz="2400" dirty="0" smtClean="0"/>
              <a:t>Suicid ne možemo predvidjeti</a:t>
            </a:r>
            <a:endParaRPr lang="hr-HR" sz="2400" b="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928794" y="1785926"/>
            <a:ext cx="7043758" cy="4643470"/>
          </a:xfrm>
          <a:ln>
            <a:solidFill>
              <a:srgbClr val="C00000"/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ČINJENICA:</a:t>
            </a:r>
          </a:p>
          <a:p>
            <a:pPr>
              <a:buNone/>
            </a:pPr>
            <a:endParaRPr lang="hr-HR" sz="2400" dirty="0" smtClean="0"/>
          </a:p>
          <a:p>
            <a:r>
              <a:rPr lang="hr-HR" sz="2000" dirty="0" smtClean="0"/>
              <a:t>suicidalne ideacije kod 40-80% nekliničke populacije</a:t>
            </a:r>
          </a:p>
          <a:p>
            <a:r>
              <a:rPr lang="hr-HR" sz="2000" dirty="0" smtClean="0"/>
              <a:t>60% adolescenata razmišljalo o </a:t>
            </a:r>
            <a:r>
              <a:rPr lang="hr-HR" sz="2200" dirty="0" smtClean="0"/>
              <a:t>suicidu</a:t>
            </a:r>
            <a:r>
              <a:rPr lang="hr-HR" sz="1300" dirty="0" smtClean="0"/>
              <a:t> (Dodig-Ćurković, 2010.)</a:t>
            </a:r>
          </a:p>
          <a:p>
            <a:endParaRPr lang="hr-HR" sz="1300" dirty="0" smtClean="0"/>
          </a:p>
          <a:p>
            <a:pPr>
              <a:buNone/>
            </a:pPr>
            <a:endParaRPr lang="hr-HR" sz="2000" dirty="0" smtClean="0"/>
          </a:p>
          <a:p>
            <a:pPr>
              <a:buNone/>
            </a:pPr>
            <a:r>
              <a:rPr lang="hr-HR" sz="2000" i="1" dirty="0" smtClean="0"/>
              <a:t>suicidalni proces</a:t>
            </a:r>
            <a:r>
              <a:rPr lang="hr-HR" sz="2000" dirty="0" smtClean="0"/>
              <a:t> = suicidalne misli, impulsi i planovi</a:t>
            </a:r>
          </a:p>
          <a:p>
            <a:pPr>
              <a:buNone/>
            </a:pPr>
            <a:endParaRPr lang="hr-HR" sz="2000" dirty="0" smtClean="0"/>
          </a:p>
          <a:p>
            <a:r>
              <a:rPr lang="hr-HR" sz="2000" dirty="0" smtClean="0"/>
              <a:t>najčešće počinje u adolescenciji</a:t>
            </a:r>
          </a:p>
          <a:p>
            <a:r>
              <a:rPr lang="hr-HR" sz="2000" dirty="0" smtClean="0"/>
              <a:t>prosječno traje 37 mj. kod osoba između 15 i 29 godina</a:t>
            </a:r>
          </a:p>
          <a:p>
            <a:r>
              <a:rPr lang="hr-HR" sz="2000" dirty="0" smtClean="0"/>
              <a:t>kod muškaraca traje kraće nego kod žena</a:t>
            </a:r>
          </a:p>
          <a:p>
            <a:pPr>
              <a:buNone/>
            </a:pPr>
            <a:endParaRPr lang="hr-HR" sz="1400" dirty="0" smtClean="0"/>
          </a:p>
          <a:p>
            <a:pPr>
              <a:buNone/>
            </a:pPr>
            <a:r>
              <a:rPr lang="hr-HR" sz="1400" dirty="0" smtClean="0"/>
              <a:t>					(Runeson, Beskow i Waern, 1996.)</a:t>
            </a:r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</p:txBody>
      </p:sp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5472122" cy="1143000"/>
          </a:xfrm>
          <a:ln w="63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hr-HR" sz="2400" dirty="0" smtClean="0"/>
              <a:t>MIT:</a:t>
            </a:r>
            <a:br>
              <a:rPr lang="hr-HR" sz="2400" dirty="0" smtClean="0"/>
            </a:br>
            <a:r>
              <a:rPr lang="hr-HR" sz="2400" dirty="0" smtClean="0"/>
              <a:t>Suicid je impulzivan čin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1643042" y="2428868"/>
            <a:ext cx="7043758" cy="3286148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ČINJENICA:</a:t>
            </a:r>
          </a:p>
          <a:p>
            <a:pPr>
              <a:buNone/>
            </a:pPr>
            <a:endParaRPr lang="hr-HR" sz="2400" dirty="0" smtClean="0"/>
          </a:p>
          <a:p>
            <a:r>
              <a:rPr lang="hr-HR" sz="2000" dirty="0" smtClean="0"/>
              <a:t>suicidalne ideacije kod 40-80% nekliničke populacije</a:t>
            </a:r>
          </a:p>
          <a:p>
            <a:r>
              <a:rPr lang="hr-HR" sz="2000" dirty="0" smtClean="0"/>
              <a:t>60% adolescenata razmišljalo o </a:t>
            </a:r>
            <a:r>
              <a:rPr lang="hr-HR" sz="2200" dirty="0" smtClean="0"/>
              <a:t>suicidu</a:t>
            </a:r>
            <a:r>
              <a:rPr lang="hr-HR" sz="1300" dirty="0" smtClean="0"/>
              <a:t> </a:t>
            </a:r>
          </a:p>
          <a:p>
            <a:pPr>
              <a:buNone/>
            </a:pPr>
            <a:endParaRPr lang="hr-HR" sz="1300" dirty="0" smtClean="0"/>
          </a:p>
          <a:p>
            <a:pPr>
              <a:buNone/>
            </a:pPr>
            <a:r>
              <a:rPr lang="hr-HR" sz="1300" dirty="0" smtClean="0"/>
              <a:t>						</a:t>
            </a:r>
          </a:p>
          <a:p>
            <a:pPr>
              <a:buNone/>
            </a:pPr>
            <a:r>
              <a:rPr lang="hr-HR" sz="1300" dirty="0" smtClean="0"/>
              <a:t>						(Dodig-Ćurković, 2010.)</a:t>
            </a:r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</p:txBody>
      </p:sp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500034" y="571480"/>
            <a:ext cx="5472122" cy="1143000"/>
          </a:xfrm>
          <a:ln w="6350">
            <a:solidFill>
              <a:srgbClr val="FFC000"/>
            </a:solidFill>
          </a:ln>
        </p:spPr>
        <p:txBody>
          <a:bodyPr>
            <a:normAutofit fontScale="90000"/>
          </a:bodyPr>
          <a:lstStyle/>
          <a:p>
            <a:r>
              <a:rPr lang="hr-HR" sz="2400" dirty="0" smtClean="0"/>
              <a:t>MIT:</a:t>
            </a:r>
            <a:br>
              <a:rPr lang="hr-HR" sz="2400" dirty="0" smtClean="0"/>
            </a:br>
            <a:r>
              <a:rPr lang="hr-HR" sz="2400" dirty="0" smtClean="0"/>
              <a:t>Suicidalne osobe su osobe s mentalnim oboljenjima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928926" y="2285992"/>
            <a:ext cx="5857916" cy="4023368"/>
          </a:xfrm>
          <a:ln>
            <a:solidFill>
              <a:srgbClr val="C00000"/>
            </a:solidFill>
          </a:ln>
        </p:spPr>
        <p:txBody>
          <a:bodyPr>
            <a:normAutofit/>
          </a:bodyPr>
          <a:lstStyle/>
          <a:p>
            <a:pPr algn="ctr">
              <a:buNone/>
            </a:pPr>
            <a:endParaRPr lang="hr-HR" sz="2400" dirty="0" smtClean="0"/>
          </a:p>
          <a:p>
            <a:pPr algn="ctr">
              <a:buNone/>
            </a:pPr>
            <a:r>
              <a:rPr lang="hr-HR" sz="2000" dirty="0" smtClean="0"/>
              <a:t>ČINJENICA:</a:t>
            </a:r>
          </a:p>
          <a:p>
            <a:pPr algn="ctr">
              <a:buNone/>
            </a:pPr>
            <a:endParaRPr lang="hr-HR" sz="2000" dirty="0" smtClean="0"/>
          </a:p>
          <a:p>
            <a:pPr>
              <a:buNone/>
            </a:pPr>
            <a:r>
              <a:rPr lang="hr-HR" sz="2000" dirty="0" smtClean="0"/>
              <a:t>	Premda postoje faktori rizika za suicid, analize pokazuju da ga podjednako izvršavaju osobe svih društvenih slojeva, neovisno o zanimanju ili statusu.</a:t>
            </a:r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1600" dirty="0" smtClean="0"/>
              <a:t>		</a:t>
            </a:r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1600" dirty="0" smtClean="0"/>
              <a:t>				</a:t>
            </a:r>
            <a:r>
              <a:rPr lang="hr-HR" sz="1200" dirty="0" smtClean="0"/>
              <a:t>(Vulama 2010.; Davison i Neale, 2002.)</a:t>
            </a:r>
          </a:p>
          <a:p>
            <a:pPr algn="ctr">
              <a:buNone/>
            </a:pPr>
            <a:endParaRPr lang="hr-HR" dirty="0"/>
          </a:p>
        </p:txBody>
      </p:sp>
      <p:sp>
        <p:nvSpPr>
          <p:cNvPr id="3" name="Title 6"/>
          <p:cNvSpPr>
            <a:spLocks noGrp="1"/>
          </p:cNvSpPr>
          <p:nvPr>
            <p:ph type="title"/>
          </p:nvPr>
        </p:nvSpPr>
        <p:spPr>
          <a:xfrm>
            <a:off x="571472" y="500042"/>
            <a:ext cx="4757742" cy="1143000"/>
          </a:xfrm>
          <a:ln w="63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hr-HR" sz="2000" dirty="0" smtClean="0"/>
              <a:t>MIT:</a:t>
            </a:r>
            <a:br>
              <a:rPr lang="hr-HR" sz="2000" dirty="0" smtClean="0"/>
            </a:br>
            <a:r>
              <a:rPr lang="hr-HR" sz="2000" dirty="0" smtClean="0"/>
              <a:t>Suicidalnost je vezana uz samo određene društvene slojeve</a:t>
            </a:r>
            <a:endParaRPr lang="hr-HR" sz="2000" b="0" dirty="0"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85984" y="1857364"/>
            <a:ext cx="6429420" cy="4737748"/>
          </a:xfrm>
          <a:ln>
            <a:solidFill>
              <a:srgbClr val="C00000"/>
            </a:solidFill>
          </a:ln>
        </p:spPr>
        <p:txBody>
          <a:bodyPr>
            <a:normAutofit fontScale="92500" lnSpcReduction="20000"/>
          </a:bodyPr>
          <a:lstStyle/>
          <a:p>
            <a:pPr algn="ctr">
              <a:buNone/>
            </a:pPr>
            <a:endParaRPr lang="hr-HR" sz="2400" dirty="0" smtClean="0"/>
          </a:p>
          <a:p>
            <a:pPr algn="ctr">
              <a:buNone/>
            </a:pPr>
            <a:r>
              <a:rPr lang="hr-HR" sz="2200" dirty="0" smtClean="0"/>
              <a:t>ČINJENICA:</a:t>
            </a:r>
          </a:p>
          <a:p>
            <a:pPr algn="ctr">
              <a:buNone/>
            </a:pPr>
            <a:endParaRPr lang="hr-HR" sz="2200" dirty="0" smtClean="0"/>
          </a:p>
          <a:p>
            <a:r>
              <a:rPr lang="hr-HR" sz="2200" dirty="0" smtClean="0"/>
              <a:t>pojedine religije dopuštaju suicid</a:t>
            </a:r>
          </a:p>
          <a:p>
            <a:r>
              <a:rPr lang="hr-HR" sz="2200" dirty="0" smtClean="0"/>
              <a:t>utjecaj na stavove o suicidu samo kod starijih</a:t>
            </a:r>
          </a:p>
          <a:p>
            <a:r>
              <a:rPr lang="hr-HR" sz="2200" dirty="0" smtClean="0"/>
              <a:t>Jugoslavija (Srakić, 1984.): najviši index suicida u područjima sa visoko religioznim stanovništvom</a:t>
            </a:r>
          </a:p>
          <a:p>
            <a:r>
              <a:rPr lang="hr-HR" sz="2200" dirty="0" smtClean="0"/>
              <a:t>formalna pripradnost vjerskoj zajednici ≠ stvarna uvjerenja osobe</a:t>
            </a:r>
          </a:p>
          <a:p>
            <a:endParaRPr lang="hr-HR" sz="2200" dirty="0" smtClean="0"/>
          </a:p>
          <a:p>
            <a:endParaRPr lang="hr-HR" sz="2200" dirty="0" smtClean="0"/>
          </a:p>
          <a:p>
            <a:r>
              <a:rPr lang="hr-HR" sz="2200" dirty="0" smtClean="0"/>
              <a:t>religija nije zaštitni faktor od suicida</a:t>
            </a:r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1600" dirty="0" smtClean="0"/>
              <a:t>					</a:t>
            </a:r>
            <a:r>
              <a:rPr lang="hr-HR" sz="1200" dirty="0" smtClean="0"/>
              <a:t>(iz: Omerbegović i Alispahić, 2020.)</a:t>
            </a:r>
          </a:p>
        </p:txBody>
      </p:sp>
      <p:sp>
        <p:nvSpPr>
          <p:cNvPr id="3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86502" cy="1143000"/>
          </a:xfrm>
          <a:ln w="63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hr-HR" sz="2400" dirty="0" smtClean="0"/>
              <a:t>MIT:</a:t>
            </a:r>
            <a:br>
              <a:rPr lang="hr-HR" sz="2400" dirty="0" smtClean="0"/>
            </a:br>
            <a:r>
              <a:rPr lang="hr-HR" sz="2400" dirty="0" smtClean="0"/>
              <a:t>Religiozne osobe rijeđe počine suicid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357390" y="1714464"/>
            <a:ext cx="6643766" cy="5000684"/>
          </a:xfrm>
          <a:ln>
            <a:solidFill>
              <a:schemeClr val="accent2">
                <a:lumMod val="75000"/>
              </a:schemeClr>
            </a:solidFill>
          </a:ln>
        </p:spPr>
        <p:txBody>
          <a:bodyPr>
            <a:normAutofit fontScale="92500" lnSpcReduction="10000"/>
          </a:bodyPr>
          <a:lstStyle/>
          <a:p>
            <a:pPr>
              <a:buNone/>
            </a:pPr>
            <a:endParaRPr lang="hr-HR" sz="2400" dirty="0" smtClean="0"/>
          </a:p>
          <a:p>
            <a:pPr>
              <a:buNone/>
            </a:pPr>
            <a:r>
              <a:rPr lang="hr-HR" sz="2400" dirty="0" smtClean="0"/>
              <a:t>ČINJENICA:</a:t>
            </a:r>
          </a:p>
          <a:p>
            <a:pPr>
              <a:buNone/>
            </a:pPr>
            <a:endParaRPr lang="hr-HR" sz="2400" dirty="0" smtClean="0"/>
          </a:p>
          <a:p>
            <a:r>
              <a:rPr lang="hr-HR" sz="2000" dirty="0" smtClean="0"/>
              <a:t>za cca 50% slučajeva se ne zna razlog</a:t>
            </a:r>
          </a:p>
          <a:p>
            <a:r>
              <a:rPr lang="hr-HR" sz="2000" dirty="0" smtClean="0"/>
              <a:t>najčešći motivi mladih - ljubavni problemi</a:t>
            </a:r>
          </a:p>
          <a:p>
            <a:r>
              <a:rPr lang="hr-HR" sz="2000" dirty="0" smtClean="0"/>
              <a:t>sredovječnih – poslovno-financijski problemi</a:t>
            </a:r>
          </a:p>
          <a:p>
            <a:r>
              <a:rPr lang="hr-HR" sz="2000" dirty="0" smtClean="0"/>
              <a:t>stariji – zdravstvene tegobe</a:t>
            </a:r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  <a:p>
            <a:pPr algn="ctr">
              <a:buNone/>
            </a:pPr>
            <a:r>
              <a:rPr lang="hr-HR" sz="2200" dirty="0" smtClean="0"/>
              <a:t>Motivi su mnogostruki, teško ih je utvrditi.</a:t>
            </a:r>
          </a:p>
          <a:p>
            <a:pPr algn="ctr">
              <a:buNone/>
            </a:pPr>
            <a:endParaRPr lang="hr-HR" sz="2200" dirty="0" smtClean="0"/>
          </a:p>
          <a:p>
            <a:pPr algn="ctr">
              <a:buNone/>
            </a:pPr>
            <a:r>
              <a:rPr lang="hr-HR" sz="2200" dirty="0" smtClean="0"/>
              <a:t>Oproštajna pisma?</a:t>
            </a:r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endParaRPr lang="hr-HR" sz="1600" dirty="0" smtClean="0"/>
          </a:p>
          <a:p>
            <a:pPr>
              <a:buNone/>
            </a:pPr>
            <a:r>
              <a:rPr lang="hr-HR" sz="1600" dirty="0" smtClean="0"/>
              <a:t>						</a:t>
            </a:r>
            <a:r>
              <a:rPr lang="hr-HR" sz="1200" dirty="0" smtClean="0"/>
              <a:t>(Arambašić, 2005.)</a:t>
            </a:r>
          </a:p>
        </p:txBody>
      </p:sp>
      <p:sp>
        <p:nvSpPr>
          <p:cNvPr id="4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6115064" cy="1143000"/>
          </a:xfrm>
          <a:ln w="6350">
            <a:solidFill>
              <a:srgbClr val="FFC000"/>
            </a:solidFill>
          </a:ln>
        </p:spPr>
        <p:txBody>
          <a:bodyPr>
            <a:normAutofit/>
          </a:bodyPr>
          <a:lstStyle/>
          <a:p>
            <a:r>
              <a:rPr lang="hr-HR" sz="2400" dirty="0" smtClean="0"/>
              <a:t>MIT:</a:t>
            </a:r>
            <a:br>
              <a:rPr lang="hr-HR" sz="2400" dirty="0" smtClean="0"/>
            </a:br>
            <a:r>
              <a:rPr lang="hr-HR" sz="2400" dirty="0" smtClean="0"/>
              <a:t>Motivi suicida se uglavnom utvrde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Verve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192</TotalTime>
  <Words>462</Words>
  <Application>Microsoft Office PowerPoint</Application>
  <PresentationFormat>On-screen Show (4:3)</PresentationFormat>
  <Paragraphs>207</Paragraphs>
  <Slides>18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6" baseType="lpstr">
      <vt:lpstr>Book Antiqua</vt:lpstr>
      <vt:lpstr>Calibri</vt:lpstr>
      <vt:lpstr>Lucida Sans</vt:lpstr>
      <vt:lpstr>Tahoma</vt:lpstr>
      <vt:lpstr>Wingdings</vt:lpstr>
      <vt:lpstr>Wingdings 2</vt:lpstr>
      <vt:lpstr>Wingdings 3</vt:lpstr>
      <vt:lpstr>Apex</vt:lpstr>
      <vt:lpstr> Mitovi o suicidu</vt:lpstr>
      <vt:lpstr>PowerPoint Presentation</vt:lpstr>
      <vt:lpstr>PowerPoint Presentation</vt:lpstr>
      <vt:lpstr>MIT: Suicid ne možemo predvidjeti</vt:lpstr>
      <vt:lpstr>MIT: Suicid je impulzivan čin</vt:lpstr>
      <vt:lpstr>MIT: Suicidalne osobe su osobe s mentalnim oboljenjima</vt:lpstr>
      <vt:lpstr>MIT: Suicidalnost je vezana uz samo određene društvene slojeve</vt:lpstr>
      <vt:lpstr>MIT: Religiozne osobe rijeđe počine suicid</vt:lpstr>
      <vt:lpstr>MIT: Motivi suicida se uglavnom utvrde</vt:lpstr>
      <vt:lpstr>MIT: Starije terminalno bolesne osobe prije će počiniti suicid od mladih </vt:lpstr>
      <vt:lpstr>MIT: Suicidalni adolescenti pretjerano reagiraju i dramatiziraju</vt:lpstr>
      <vt:lpstr>MIT: Sklonost suicidu je nasljedna</vt:lpstr>
      <vt:lpstr>MIT: Na incidenciju suicida utječu godišnja doba i vremenske prilike</vt:lpstr>
      <vt:lpstr>MIT: Suicidalne osobe nedvojbeno žele umrijeti i to se ne može spriječiti</vt:lpstr>
      <vt:lpstr>MIT: Ispitivanje o suicidu može biti okidač</vt:lpstr>
      <vt:lpstr>MIT: Kad se suicidalne osobe osjećaju bolje, to znači da više nisu suicidalni </vt:lpstr>
      <vt:lpstr>Literatura</vt:lpstr>
      <vt:lpstr>Hvala na pažnji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Mitovi o suicidu</dc:title>
  <dc:creator>User</dc:creator>
  <cp:lastModifiedBy>hubikotvr@outlook.com</cp:lastModifiedBy>
  <cp:revision>22</cp:revision>
  <dcterms:created xsi:type="dcterms:W3CDTF">2024-05-22T12:24:45Z</dcterms:created>
  <dcterms:modified xsi:type="dcterms:W3CDTF">2024-06-07T15:19:35Z</dcterms:modified>
</cp:coreProperties>
</file>