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grandir" panose="020B0604020202020204" charset="0"/>
      <p:regular r:id="rId16"/>
    </p:embeddedFont>
    <p:embeddedFont>
      <p:font typeface="Agrandir Bold" panose="020B0604020202020204" charset="0"/>
      <p:regular r:id="rId17"/>
    </p:embeddedFont>
    <p:embeddedFont>
      <p:font typeface="Montserrat" panose="00000500000000000000" pitchFamily="2" charset="0"/>
      <p:regular r:id="rId18"/>
    </p:embeddedFont>
    <p:embeddedFont>
      <p:font typeface="Portobesto Caps" panose="020B0604020202020204" charset="0"/>
      <p:regular r:id="rId19"/>
    </p:embeddedFont>
    <p:embeddedFont>
      <p:font typeface="อีฟดอวอิ้ง" panose="020B0604020202020204" charset="-34"/>
      <p:regular r:id="rId20"/>
    </p:embeddedFont>
    <p:embeddedFont>
      <p:font typeface="อีฟดอวอิ้ง Bold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7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94782" flipH="1">
            <a:off x="7691379" y="-1145536"/>
            <a:ext cx="9418536" cy="11969582"/>
          </a:xfrm>
          <a:custGeom>
            <a:avLst/>
            <a:gdLst/>
            <a:ahLst/>
            <a:cxnLst/>
            <a:rect l="l" t="t" r="r" b="b"/>
            <a:pathLst>
              <a:path w="9418536" h="11969582">
                <a:moveTo>
                  <a:pt x="9418536" y="0"/>
                </a:moveTo>
                <a:lnTo>
                  <a:pt x="0" y="0"/>
                </a:lnTo>
                <a:lnTo>
                  <a:pt x="0" y="11969582"/>
                </a:lnTo>
                <a:lnTo>
                  <a:pt x="9418536" y="11969582"/>
                </a:lnTo>
                <a:lnTo>
                  <a:pt x="941853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 rot="-110846">
            <a:off x="-2894695" y="1940397"/>
            <a:ext cx="15902052" cy="503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85"/>
              </a:lnSpc>
            </a:pPr>
            <a:r>
              <a:rPr lang="en-US" sz="12100" dirty="0" err="1">
                <a:solidFill>
                  <a:srgbClr val="173359"/>
                </a:solidFill>
                <a:latin typeface="Portobesto Caps"/>
              </a:rPr>
              <a:t>Evaluacija</a:t>
            </a:r>
            <a:r>
              <a:rPr lang="en-US" sz="12100" dirty="0">
                <a:solidFill>
                  <a:srgbClr val="173359"/>
                </a:solidFill>
                <a:latin typeface="Portobesto Caps"/>
              </a:rPr>
              <a:t> </a:t>
            </a:r>
            <a:r>
              <a:rPr lang="en-US" sz="12100" dirty="0" err="1">
                <a:solidFill>
                  <a:srgbClr val="173359"/>
                </a:solidFill>
                <a:latin typeface="Portobesto Caps"/>
              </a:rPr>
              <a:t>automatskih</a:t>
            </a:r>
            <a:r>
              <a:rPr lang="en-US" sz="12100" dirty="0">
                <a:solidFill>
                  <a:srgbClr val="173359"/>
                </a:solidFill>
                <a:latin typeface="Portobesto Caps"/>
              </a:rPr>
              <a:t> </a:t>
            </a:r>
            <a:endParaRPr lang="hr-HR" sz="12100" dirty="0">
              <a:solidFill>
                <a:srgbClr val="173359"/>
              </a:solidFill>
              <a:latin typeface="Portobesto Caps"/>
            </a:endParaRPr>
          </a:p>
          <a:p>
            <a:pPr algn="ctr">
              <a:lnSpc>
                <a:spcPts val="13085"/>
              </a:lnSpc>
            </a:pPr>
            <a:r>
              <a:rPr lang="en-US" sz="12100" dirty="0" err="1">
                <a:solidFill>
                  <a:srgbClr val="173359"/>
                </a:solidFill>
                <a:latin typeface="Portobesto Caps"/>
              </a:rPr>
              <a:t>misli</a:t>
            </a:r>
            <a:endParaRPr lang="en-US" sz="12100" dirty="0">
              <a:solidFill>
                <a:srgbClr val="173359"/>
              </a:solidFill>
              <a:latin typeface="Portobesto Caps"/>
            </a:endParaRPr>
          </a:p>
        </p:txBody>
      </p:sp>
      <p:grpSp>
        <p:nvGrpSpPr>
          <p:cNvPr id="4" name="Group 4"/>
          <p:cNvGrpSpPr/>
          <p:nvPr/>
        </p:nvGrpSpPr>
        <p:grpSpPr>
          <a:xfrm rot="-74276">
            <a:off x="1762768" y="7839844"/>
            <a:ext cx="10624472" cy="1355869"/>
            <a:chOff x="0" y="0"/>
            <a:chExt cx="2798215" cy="3571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8215" cy="357101"/>
            </a:xfrm>
            <a:custGeom>
              <a:avLst/>
              <a:gdLst/>
              <a:ahLst/>
              <a:cxnLst/>
              <a:rect l="l" t="t" r="r" b="b"/>
              <a:pathLst>
                <a:path w="2798215" h="357101">
                  <a:moveTo>
                    <a:pt x="72869" y="0"/>
                  </a:moveTo>
                  <a:lnTo>
                    <a:pt x="2725346" y="0"/>
                  </a:lnTo>
                  <a:cubicBezTo>
                    <a:pt x="2765590" y="0"/>
                    <a:pt x="2798215" y="32624"/>
                    <a:pt x="2798215" y="72869"/>
                  </a:cubicBezTo>
                  <a:lnTo>
                    <a:pt x="2798215" y="284232"/>
                  </a:lnTo>
                  <a:cubicBezTo>
                    <a:pt x="2798215" y="324477"/>
                    <a:pt x="2765590" y="357101"/>
                    <a:pt x="2725346" y="357101"/>
                  </a:cubicBezTo>
                  <a:lnTo>
                    <a:pt x="72869" y="357101"/>
                  </a:lnTo>
                  <a:cubicBezTo>
                    <a:pt x="32624" y="357101"/>
                    <a:pt x="0" y="324477"/>
                    <a:pt x="0" y="284232"/>
                  </a:cubicBezTo>
                  <a:lnTo>
                    <a:pt x="0" y="72869"/>
                  </a:lnTo>
                  <a:cubicBezTo>
                    <a:pt x="0" y="32624"/>
                    <a:pt x="32624" y="0"/>
                    <a:pt x="72869" y="0"/>
                  </a:cubicBezTo>
                  <a:close/>
                </a:path>
              </a:pathLst>
            </a:custGeom>
            <a:solidFill>
              <a:srgbClr val="B0D9D9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798215" cy="395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-74276">
            <a:off x="2322854" y="8206308"/>
            <a:ext cx="9504963" cy="66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4600">
                <a:solidFill>
                  <a:srgbClr val="173359"/>
                </a:solidFill>
                <a:latin typeface="อีฟดอวอิ้ง"/>
              </a:rPr>
              <a:t>Maja Vdović, mag.psych.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76495" y="5966967"/>
            <a:ext cx="5369385" cy="5369385"/>
          </a:xfrm>
          <a:custGeom>
            <a:avLst/>
            <a:gdLst/>
            <a:ahLst/>
            <a:cxnLst/>
            <a:rect l="l" t="t" r="r" b="b"/>
            <a:pathLst>
              <a:path w="5369385" h="5369385">
                <a:moveTo>
                  <a:pt x="0" y="0"/>
                </a:moveTo>
                <a:lnTo>
                  <a:pt x="5369385" y="0"/>
                </a:lnTo>
                <a:lnTo>
                  <a:pt x="5369385" y="5369385"/>
                </a:lnTo>
                <a:lnTo>
                  <a:pt x="0" y="5369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flipH="1">
            <a:off x="-1440702" y="2387998"/>
            <a:ext cx="5369385" cy="5369385"/>
          </a:xfrm>
          <a:custGeom>
            <a:avLst/>
            <a:gdLst/>
            <a:ahLst/>
            <a:cxnLst/>
            <a:rect l="l" t="t" r="r" b="b"/>
            <a:pathLst>
              <a:path w="5369385" h="5369385">
                <a:moveTo>
                  <a:pt x="5369385" y="0"/>
                </a:moveTo>
                <a:lnTo>
                  <a:pt x="0" y="0"/>
                </a:lnTo>
                <a:lnTo>
                  <a:pt x="0" y="5369384"/>
                </a:lnTo>
                <a:lnTo>
                  <a:pt x="5369385" y="5369384"/>
                </a:lnTo>
                <a:lnTo>
                  <a:pt x="53693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" name="Group 4"/>
          <p:cNvGrpSpPr/>
          <p:nvPr/>
        </p:nvGrpSpPr>
        <p:grpSpPr>
          <a:xfrm>
            <a:off x="3559121" y="2669045"/>
            <a:ext cx="10798982" cy="6167217"/>
            <a:chOff x="0" y="0"/>
            <a:chExt cx="2844176" cy="16242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4176" cy="1624288"/>
            </a:xfrm>
            <a:custGeom>
              <a:avLst/>
              <a:gdLst/>
              <a:ahLst/>
              <a:cxnLst/>
              <a:rect l="l" t="t" r="r" b="b"/>
              <a:pathLst>
                <a:path w="2844176" h="1624288">
                  <a:moveTo>
                    <a:pt x="36563" y="0"/>
                  </a:moveTo>
                  <a:lnTo>
                    <a:pt x="2807614" y="0"/>
                  </a:lnTo>
                  <a:cubicBezTo>
                    <a:pt x="2817311" y="0"/>
                    <a:pt x="2826611" y="3852"/>
                    <a:pt x="2833468" y="10709"/>
                  </a:cubicBezTo>
                  <a:cubicBezTo>
                    <a:pt x="2840324" y="17566"/>
                    <a:pt x="2844176" y="26866"/>
                    <a:pt x="2844176" y="36563"/>
                  </a:cubicBezTo>
                  <a:lnTo>
                    <a:pt x="2844176" y="1587725"/>
                  </a:lnTo>
                  <a:cubicBezTo>
                    <a:pt x="2844176" y="1597422"/>
                    <a:pt x="2840324" y="1606722"/>
                    <a:pt x="2833468" y="1613579"/>
                  </a:cubicBezTo>
                  <a:cubicBezTo>
                    <a:pt x="2826611" y="1620436"/>
                    <a:pt x="2817311" y="1624288"/>
                    <a:pt x="2807614" y="1624288"/>
                  </a:cubicBezTo>
                  <a:lnTo>
                    <a:pt x="36563" y="1624288"/>
                  </a:lnTo>
                  <a:cubicBezTo>
                    <a:pt x="26866" y="1624288"/>
                    <a:pt x="17566" y="1620436"/>
                    <a:pt x="10709" y="1613579"/>
                  </a:cubicBezTo>
                  <a:cubicBezTo>
                    <a:pt x="3852" y="1606722"/>
                    <a:pt x="0" y="1597422"/>
                    <a:pt x="0" y="1587725"/>
                  </a:cubicBezTo>
                  <a:lnTo>
                    <a:pt x="0" y="36563"/>
                  </a:lnTo>
                  <a:cubicBezTo>
                    <a:pt x="0" y="26866"/>
                    <a:pt x="3852" y="17566"/>
                    <a:pt x="10709" y="10709"/>
                  </a:cubicBezTo>
                  <a:cubicBezTo>
                    <a:pt x="17566" y="3852"/>
                    <a:pt x="26866" y="0"/>
                    <a:pt x="36563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44176" cy="1662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97248"/>
            <a:ext cx="15916103" cy="2279065"/>
            <a:chOff x="0" y="0"/>
            <a:chExt cx="4191896" cy="600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91896" cy="600248"/>
            </a:xfrm>
            <a:custGeom>
              <a:avLst/>
              <a:gdLst/>
              <a:ahLst/>
              <a:cxnLst/>
              <a:rect l="l" t="t" r="r" b="b"/>
              <a:pathLst>
                <a:path w="4191896" h="600248">
                  <a:moveTo>
                    <a:pt x="48642" y="0"/>
                  </a:moveTo>
                  <a:lnTo>
                    <a:pt x="4143254" y="0"/>
                  </a:lnTo>
                  <a:cubicBezTo>
                    <a:pt x="4170118" y="0"/>
                    <a:pt x="4191896" y="21778"/>
                    <a:pt x="4191896" y="48642"/>
                  </a:cubicBezTo>
                  <a:lnTo>
                    <a:pt x="4191896" y="551606"/>
                  </a:lnTo>
                  <a:cubicBezTo>
                    <a:pt x="4191896" y="564506"/>
                    <a:pt x="4186771" y="576879"/>
                    <a:pt x="4177649" y="586001"/>
                  </a:cubicBezTo>
                  <a:cubicBezTo>
                    <a:pt x="4168527" y="595123"/>
                    <a:pt x="4156154" y="600248"/>
                    <a:pt x="4143254" y="600248"/>
                  </a:cubicBezTo>
                  <a:lnTo>
                    <a:pt x="48642" y="600248"/>
                  </a:lnTo>
                  <a:cubicBezTo>
                    <a:pt x="35741" y="600248"/>
                    <a:pt x="23369" y="595123"/>
                    <a:pt x="14247" y="586001"/>
                  </a:cubicBezTo>
                  <a:cubicBezTo>
                    <a:pt x="5125" y="576879"/>
                    <a:pt x="0" y="564506"/>
                    <a:pt x="0" y="551606"/>
                  </a:cubicBezTo>
                  <a:lnTo>
                    <a:pt x="0" y="48642"/>
                  </a:lnTo>
                  <a:cubicBezTo>
                    <a:pt x="0" y="35741"/>
                    <a:pt x="5125" y="23369"/>
                    <a:pt x="14247" y="14247"/>
                  </a:cubicBezTo>
                  <a:cubicBezTo>
                    <a:pt x="23369" y="5125"/>
                    <a:pt x="35741" y="0"/>
                    <a:pt x="48642" y="0"/>
                  </a:cubicBezTo>
                  <a:close/>
                </a:path>
              </a:pathLst>
            </a:custGeom>
            <a:solidFill>
              <a:srgbClr val="F8CF53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191896" cy="638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59121" y="3130610"/>
            <a:ext cx="10889502" cy="519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6" lvl="1" indent="-421008" algn="l">
              <a:lnSpc>
                <a:spcPts val="5070"/>
              </a:lnSpc>
              <a:buFont typeface="Arial"/>
              <a:buChar char="•"/>
            </a:pPr>
            <a:r>
              <a:rPr lang="en-US" sz="3900" b="1" dirty="0" err="1">
                <a:solidFill>
                  <a:srgbClr val="173359"/>
                </a:solidFill>
                <a:latin typeface="Agrandir"/>
              </a:rPr>
              <a:t>Neke</a:t>
            </a:r>
            <a:r>
              <a:rPr lang="en-US" sz="3900" b="1" dirty="0">
                <a:solidFill>
                  <a:srgbClr val="173359"/>
                </a:solidFill>
                <a:latin typeface="Agrandir"/>
              </a:rPr>
              <a:t> od </a:t>
            </a:r>
            <a:r>
              <a:rPr lang="en-US" sz="3900" b="1" dirty="0" err="1">
                <a:solidFill>
                  <a:srgbClr val="173359"/>
                </a:solidFill>
                <a:latin typeface="Agrandir"/>
              </a:rPr>
              <a:t>alternativnih</a:t>
            </a:r>
            <a:r>
              <a:rPr lang="en-US" sz="39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b="1" dirty="0" err="1">
                <a:solidFill>
                  <a:srgbClr val="173359"/>
                </a:solidFill>
                <a:latin typeface="Agrandir"/>
              </a:rPr>
              <a:t>metoda</a:t>
            </a:r>
            <a:r>
              <a:rPr lang="en-US" sz="3900" b="1" dirty="0">
                <a:solidFill>
                  <a:srgbClr val="173359"/>
                </a:solidFill>
                <a:latin typeface="Agrandir"/>
              </a:rPr>
              <a:t> za </a:t>
            </a:r>
            <a:r>
              <a:rPr lang="en-US" sz="3900" b="1" dirty="0" err="1">
                <a:solidFill>
                  <a:srgbClr val="173359"/>
                </a:solidFill>
                <a:latin typeface="Agrandir"/>
              </a:rPr>
              <a:t>adresiranje</a:t>
            </a:r>
            <a:r>
              <a:rPr lang="en-US" sz="39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b="1" dirty="0" err="1">
                <a:solidFill>
                  <a:srgbClr val="173359"/>
                </a:solidFill>
                <a:latin typeface="Agrandir"/>
              </a:rPr>
              <a:t>automatskih</a:t>
            </a:r>
            <a:r>
              <a:rPr lang="en-US" sz="39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b="1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900" b="1" dirty="0">
                <a:solidFill>
                  <a:srgbClr val="173359"/>
                </a:solidFill>
                <a:latin typeface="Agrandir"/>
              </a:rPr>
              <a:t>:</a:t>
            </a:r>
          </a:p>
          <a:p>
            <a:pPr marL="1684033" lvl="2" indent="-561344" algn="l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173359"/>
                </a:solidFill>
                <a:latin typeface="Agrandir"/>
              </a:rPr>
              <a:t>Alternativna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pitanja</a:t>
            </a:r>
            <a:endParaRPr lang="en-US" sz="3900" dirty="0">
              <a:solidFill>
                <a:srgbClr val="173359"/>
              </a:solidFill>
              <a:latin typeface="Agrandir"/>
            </a:endParaRPr>
          </a:p>
          <a:p>
            <a:pPr marL="1684033" lvl="2" indent="-561344" algn="l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173359"/>
                </a:solidFill>
                <a:latin typeface="Agrandir"/>
              </a:rPr>
              <a:t>Identificiranje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kognitivnih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distorzija</a:t>
            </a:r>
            <a:endParaRPr lang="en-US" sz="3900" dirty="0">
              <a:solidFill>
                <a:srgbClr val="173359"/>
              </a:solidFill>
              <a:latin typeface="Agrandir"/>
            </a:endParaRPr>
          </a:p>
          <a:p>
            <a:pPr marL="1684033" lvl="2" indent="-561344" algn="l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173359"/>
                </a:solidFill>
                <a:latin typeface="Agrandir"/>
              </a:rPr>
              <a:t>Bihevioralni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eksperiment</a:t>
            </a:r>
            <a:endParaRPr lang="en-US" sz="3900" dirty="0">
              <a:solidFill>
                <a:srgbClr val="173359"/>
              </a:solidFill>
              <a:latin typeface="Agrandir"/>
            </a:endParaRPr>
          </a:p>
          <a:p>
            <a:pPr marL="1684033" lvl="2" indent="-561344" algn="l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173359"/>
                </a:solidFill>
                <a:latin typeface="Agrandir"/>
              </a:rPr>
              <a:t>Samootkivanje</a:t>
            </a:r>
            <a:endParaRPr lang="en-US" sz="3900" dirty="0">
              <a:solidFill>
                <a:srgbClr val="173359"/>
              </a:solidFill>
              <a:latin typeface="Agrandir"/>
            </a:endParaRPr>
          </a:p>
          <a:p>
            <a:pPr marL="1684033" lvl="2" indent="-561344" algn="l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173359"/>
                </a:solidFill>
                <a:latin typeface="Agrandir"/>
              </a:rPr>
              <a:t>Pitanje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klijenata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da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sastave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koristan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odgovor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automatsku</a:t>
            </a:r>
            <a:r>
              <a:rPr lang="en-US" sz="3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900" dirty="0" err="1">
                <a:solidFill>
                  <a:srgbClr val="173359"/>
                </a:solidFill>
                <a:latin typeface="Agrandir"/>
              </a:rPr>
              <a:t>misao</a:t>
            </a:r>
            <a:endParaRPr lang="en-US" sz="3900" dirty="0">
              <a:solidFill>
                <a:srgbClr val="173359"/>
              </a:solidFill>
              <a:latin typeface="Agrandir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814883" y="6530530"/>
            <a:ext cx="2444417" cy="2646189"/>
          </a:xfrm>
          <a:custGeom>
            <a:avLst/>
            <a:gdLst/>
            <a:ahLst/>
            <a:cxnLst/>
            <a:rect l="l" t="t" r="r" b="b"/>
            <a:pathLst>
              <a:path w="2444417" h="2646189">
                <a:moveTo>
                  <a:pt x="0" y="0"/>
                </a:moveTo>
                <a:lnTo>
                  <a:pt x="2444417" y="0"/>
                </a:lnTo>
                <a:lnTo>
                  <a:pt x="2444417" y="2646189"/>
                </a:lnTo>
                <a:lnTo>
                  <a:pt x="0" y="2646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2" name="Freeform 12"/>
          <p:cNvSpPr/>
          <p:nvPr/>
        </p:nvSpPr>
        <p:spPr>
          <a:xfrm>
            <a:off x="611797" y="3273485"/>
            <a:ext cx="2511220" cy="2377288"/>
          </a:xfrm>
          <a:custGeom>
            <a:avLst/>
            <a:gdLst/>
            <a:ahLst/>
            <a:cxnLst/>
            <a:rect l="l" t="t" r="r" b="b"/>
            <a:pathLst>
              <a:path w="2511220" h="2377288">
                <a:moveTo>
                  <a:pt x="0" y="0"/>
                </a:moveTo>
                <a:lnTo>
                  <a:pt x="2511220" y="0"/>
                </a:lnTo>
                <a:lnTo>
                  <a:pt x="2511220" y="2377288"/>
                </a:lnTo>
                <a:lnTo>
                  <a:pt x="0" y="23772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3" name="TextBox 13"/>
          <p:cNvSpPr txBox="1"/>
          <p:nvPr/>
        </p:nvSpPr>
        <p:spPr>
          <a:xfrm>
            <a:off x="1486460" y="197248"/>
            <a:ext cx="14663653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173359"/>
                </a:solidFill>
                <a:latin typeface="Portobesto Caps"/>
              </a:rPr>
              <a:t>Alternativne metode za adresiranje automatskih misli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64349" y="-887028"/>
            <a:ext cx="15265286" cy="4995912"/>
          </a:xfrm>
          <a:custGeom>
            <a:avLst/>
            <a:gdLst/>
            <a:ahLst/>
            <a:cxnLst/>
            <a:rect l="l" t="t" r="r" b="b"/>
            <a:pathLst>
              <a:path w="15265286" h="4995912">
                <a:moveTo>
                  <a:pt x="15265286" y="0"/>
                </a:moveTo>
                <a:lnTo>
                  <a:pt x="0" y="0"/>
                </a:lnTo>
                <a:lnTo>
                  <a:pt x="0" y="4995912"/>
                </a:lnTo>
                <a:lnTo>
                  <a:pt x="15265286" y="4995912"/>
                </a:lnTo>
                <a:lnTo>
                  <a:pt x="152652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3" name="Group 3"/>
          <p:cNvGrpSpPr/>
          <p:nvPr/>
        </p:nvGrpSpPr>
        <p:grpSpPr>
          <a:xfrm>
            <a:off x="563263" y="4187781"/>
            <a:ext cx="14117807" cy="5977230"/>
            <a:chOff x="0" y="0"/>
            <a:chExt cx="3718270" cy="1574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18270" cy="1574250"/>
            </a:xfrm>
            <a:custGeom>
              <a:avLst/>
              <a:gdLst/>
              <a:ahLst/>
              <a:cxnLst/>
              <a:rect l="l" t="t" r="r" b="b"/>
              <a:pathLst>
                <a:path w="3718270" h="1574250">
                  <a:moveTo>
                    <a:pt x="0" y="0"/>
                  </a:moveTo>
                  <a:lnTo>
                    <a:pt x="3718270" y="0"/>
                  </a:lnTo>
                  <a:lnTo>
                    <a:pt x="3718270" y="1574250"/>
                  </a:lnTo>
                  <a:lnTo>
                    <a:pt x="0" y="157425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446EA6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18270" cy="16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581170" y="5143500"/>
            <a:ext cx="4706830" cy="5054315"/>
          </a:xfrm>
          <a:custGeom>
            <a:avLst/>
            <a:gdLst/>
            <a:ahLst/>
            <a:cxnLst/>
            <a:rect l="l" t="t" r="r" b="b"/>
            <a:pathLst>
              <a:path w="4706830" h="5054315">
                <a:moveTo>
                  <a:pt x="0" y="0"/>
                </a:moveTo>
                <a:lnTo>
                  <a:pt x="4706830" y="0"/>
                </a:lnTo>
                <a:lnTo>
                  <a:pt x="4706830" y="5054315"/>
                </a:lnTo>
                <a:lnTo>
                  <a:pt x="0" y="5054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/>
          <p:cNvSpPr txBox="1"/>
          <p:nvPr/>
        </p:nvSpPr>
        <p:spPr>
          <a:xfrm>
            <a:off x="563263" y="4270259"/>
            <a:ext cx="13410122" cy="545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90" lvl="1" indent="-345445" algn="l">
              <a:lnSpc>
                <a:spcPts val="4160"/>
              </a:lnSpc>
              <a:buFont typeface="Arial"/>
              <a:buChar char="•"/>
            </a:pP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Alternativna</a:t>
            </a:r>
            <a:r>
              <a:rPr lang="en-US" sz="3200" dirty="0">
                <a:solidFill>
                  <a:srgbClr val="173359"/>
                </a:solidFill>
                <a:latin typeface="Agrandir Bold"/>
              </a:rPr>
              <a:t> </a:t>
            </a: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pitanja</a:t>
            </a:r>
            <a:endParaRPr lang="en-US" sz="3200" dirty="0">
              <a:solidFill>
                <a:srgbClr val="173359"/>
              </a:solidFill>
              <a:latin typeface="Agrandir Bold"/>
            </a:endParaRPr>
          </a:p>
          <a:p>
            <a:pPr marL="1252244" lvl="2" indent="-417415" algn="l">
              <a:lnSpc>
                <a:spcPts val="3770"/>
              </a:lnSpc>
              <a:buFont typeface="Arial"/>
              <a:buChar char="⚬"/>
            </a:pPr>
            <a:r>
              <a:rPr lang="en-US" sz="2900" dirty="0" err="1">
                <a:solidFill>
                  <a:srgbClr val="173359"/>
                </a:solidFill>
                <a:latin typeface="Agrandir"/>
              </a:rPr>
              <a:t>Prilagođavanje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pitanja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klijentu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način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da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budu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korisna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za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drugačiji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pogled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njegove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automatske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misli</a:t>
            </a:r>
            <a:endParaRPr lang="en-US" sz="2900" dirty="0">
              <a:solidFill>
                <a:srgbClr val="173359"/>
              </a:solidFill>
              <a:latin typeface="Agrandir"/>
            </a:endParaRPr>
          </a:p>
          <a:p>
            <a:pPr marL="690890" lvl="1" indent="-345445" algn="l">
              <a:lnSpc>
                <a:spcPts val="4160"/>
              </a:lnSpc>
              <a:buFont typeface="Arial"/>
              <a:buChar char="•"/>
            </a:pP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Identificiranje</a:t>
            </a:r>
            <a:r>
              <a:rPr lang="en-US" sz="3200" dirty="0">
                <a:solidFill>
                  <a:srgbClr val="173359"/>
                </a:solidFill>
                <a:latin typeface="Agrandir Bold"/>
              </a:rPr>
              <a:t> </a:t>
            </a: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kognitivnih</a:t>
            </a:r>
            <a:r>
              <a:rPr lang="en-US" sz="3200" dirty="0">
                <a:solidFill>
                  <a:srgbClr val="173359"/>
                </a:solidFill>
                <a:latin typeface="Agrandir Bold"/>
              </a:rPr>
              <a:t> </a:t>
            </a: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distorzija</a:t>
            </a:r>
            <a:endParaRPr lang="en-US" sz="3200" dirty="0">
              <a:solidFill>
                <a:srgbClr val="173359"/>
              </a:solidFill>
              <a:latin typeface="Agrandir Bold"/>
            </a:endParaRPr>
          </a:p>
          <a:p>
            <a:pPr marL="1252244" lvl="2" indent="-417415" algn="l">
              <a:lnSpc>
                <a:spcPts val="3770"/>
              </a:lnSpc>
              <a:buFont typeface="Arial"/>
              <a:buChar char="⚬"/>
            </a:pPr>
            <a:r>
              <a:rPr lang="en-US" sz="2900" dirty="0" err="1">
                <a:solidFill>
                  <a:srgbClr val="173359"/>
                </a:solidFill>
                <a:latin typeface="Agrandir"/>
              </a:rPr>
              <a:t>Klijenti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nekad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imaju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obrazac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konzistentnih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pogreška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u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mišljenju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(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kognitivne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distorzije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),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važno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je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naučiti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ih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da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ih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razumiju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,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prepoznaju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,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imenuju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te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se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taj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način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mogu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distancirati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od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takvog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načina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razmišljanja</a:t>
            </a:r>
            <a:endParaRPr lang="en-US" sz="2900" dirty="0">
              <a:solidFill>
                <a:srgbClr val="173359"/>
              </a:solidFill>
              <a:latin typeface="Agrandir"/>
            </a:endParaRPr>
          </a:p>
          <a:p>
            <a:pPr marL="690890" lvl="1" indent="-345445" algn="l">
              <a:lnSpc>
                <a:spcPts val="4160"/>
              </a:lnSpc>
              <a:buFont typeface="Arial"/>
              <a:buChar char="•"/>
            </a:pP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Samootkivanje</a:t>
            </a:r>
            <a:endParaRPr lang="en-US" sz="3200" dirty="0">
              <a:solidFill>
                <a:srgbClr val="173359"/>
              </a:solidFill>
              <a:latin typeface="Agrandir Bold"/>
            </a:endParaRPr>
          </a:p>
          <a:p>
            <a:pPr marL="1252244" lvl="2" indent="-417415" algn="l">
              <a:lnSpc>
                <a:spcPts val="3770"/>
              </a:lnSpc>
              <a:buFont typeface="Arial"/>
              <a:buChar char="⚬"/>
            </a:pPr>
            <a:r>
              <a:rPr lang="en-US" sz="2900" dirty="0" err="1">
                <a:solidFill>
                  <a:srgbClr val="173359"/>
                </a:solidFill>
                <a:latin typeface="Agrandir"/>
              </a:rPr>
              <a:t>Ponekad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možete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koristiti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samootkrivanje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te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klijentu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demonstrirati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kako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ste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vi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promijenili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vlastitu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sličnu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automatsku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misao</a:t>
            </a:r>
            <a:endParaRPr lang="en-US" sz="2900" dirty="0">
              <a:solidFill>
                <a:srgbClr val="173359"/>
              </a:solidFill>
              <a:latin typeface="Agrandi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6460" y="197248"/>
            <a:ext cx="14663653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173359"/>
                </a:solidFill>
                <a:latin typeface="Portobesto Caps"/>
              </a:rPr>
              <a:t>Alternativne metode za adresiranje automatskih misli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64349" y="-887028"/>
            <a:ext cx="15265286" cy="4995912"/>
          </a:xfrm>
          <a:custGeom>
            <a:avLst/>
            <a:gdLst/>
            <a:ahLst/>
            <a:cxnLst/>
            <a:rect l="l" t="t" r="r" b="b"/>
            <a:pathLst>
              <a:path w="15265286" h="4995912">
                <a:moveTo>
                  <a:pt x="15265286" y="0"/>
                </a:moveTo>
                <a:lnTo>
                  <a:pt x="0" y="0"/>
                </a:lnTo>
                <a:lnTo>
                  <a:pt x="0" y="4995912"/>
                </a:lnTo>
                <a:lnTo>
                  <a:pt x="15265286" y="4995912"/>
                </a:lnTo>
                <a:lnTo>
                  <a:pt x="152652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rot="360616">
            <a:off x="15070523" y="376686"/>
            <a:ext cx="3643468" cy="4114800"/>
          </a:xfrm>
          <a:custGeom>
            <a:avLst/>
            <a:gdLst/>
            <a:ahLst/>
            <a:cxnLst/>
            <a:rect l="l" t="t" r="r" b="b"/>
            <a:pathLst>
              <a:path w="3643468" h="4114800">
                <a:moveTo>
                  <a:pt x="0" y="0"/>
                </a:moveTo>
                <a:lnTo>
                  <a:pt x="3643469" y="0"/>
                </a:lnTo>
                <a:lnTo>
                  <a:pt x="3643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" name="Group 4"/>
          <p:cNvGrpSpPr/>
          <p:nvPr/>
        </p:nvGrpSpPr>
        <p:grpSpPr>
          <a:xfrm>
            <a:off x="464349" y="4187781"/>
            <a:ext cx="17431423" cy="6099219"/>
            <a:chOff x="0" y="0"/>
            <a:chExt cx="4590992" cy="16063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90992" cy="1606379"/>
            </a:xfrm>
            <a:custGeom>
              <a:avLst/>
              <a:gdLst/>
              <a:ahLst/>
              <a:cxnLst/>
              <a:rect l="l" t="t" r="r" b="b"/>
              <a:pathLst>
                <a:path w="4590992" h="1606379">
                  <a:moveTo>
                    <a:pt x="0" y="0"/>
                  </a:moveTo>
                  <a:lnTo>
                    <a:pt x="4590992" y="0"/>
                  </a:lnTo>
                  <a:lnTo>
                    <a:pt x="4590992" y="1606379"/>
                  </a:lnTo>
                  <a:lnTo>
                    <a:pt x="0" y="160637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446EA6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90992" cy="1644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1905" y="4443391"/>
            <a:ext cx="16806167" cy="5473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90" lvl="1" indent="-345445" algn="l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173359"/>
                </a:solidFill>
                <a:latin typeface="Agrandir Bold"/>
              </a:rPr>
              <a:t>Bihevioralni eksperiment</a:t>
            </a:r>
          </a:p>
          <a:p>
            <a:pPr marL="1252244" lvl="2" indent="-417415" algn="l">
              <a:lnSpc>
                <a:spcPts val="3770"/>
              </a:lnSpc>
              <a:buFont typeface="Arial"/>
              <a:buChar char="⚬"/>
            </a:pPr>
            <a:r>
              <a:rPr lang="en-US" sz="2900">
                <a:solidFill>
                  <a:srgbClr val="173359"/>
                </a:solidFill>
                <a:latin typeface="Agrandir"/>
              </a:rPr>
              <a:t>Iskustvo koje opovrgava automatske misli može biti jako korisno u razuvjeravanju klijenta u istinitost njegovih misli</a:t>
            </a:r>
          </a:p>
          <a:p>
            <a:pPr marL="1252244" lvl="2" indent="-417415" algn="l">
              <a:lnSpc>
                <a:spcPts val="3770"/>
              </a:lnSpc>
              <a:buFont typeface="Arial"/>
              <a:buChar char="⚬"/>
            </a:pPr>
            <a:r>
              <a:rPr lang="en-US" sz="2900">
                <a:solidFill>
                  <a:srgbClr val="173359"/>
                </a:solidFill>
                <a:latin typeface="Agrandir"/>
              </a:rPr>
              <a:t>Razvijanje eksperimenata u suradnji s klijentom</a:t>
            </a:r>
          </a:p>
          <a:p>
            <a:pPr marL="1252244" lvl="2" indent="-417415" algn="l">
              <a:lnSpc>
                <a:spcPts val="3770"/>
              </a:lnSpc>
              <a:buFont typeface="Arial"/>
              <a:buChar char="⚬"/>
            </a:pPr>
            <a:r>
              <a:rPr lang="en-US" sz="2900">
                <a:solidFill>
                  <a:srgbClr val="173359"/>
                </a:solidFill>
                <a:latin typeface="Agrandir"/>
              </a:rPr>
              <a:t>Neke eksperimente možete provoditi za vrijeme susreta, a neki će se nužno provodi izvan</a:t>
            </a:r>
          </a:p>
          <a:p>
            <a:pPr marL="1252244" lvl="2" indent="-417415" algn="l">
              <a:lnSpc>
                <a:spcPts val="3770"/>
              </a:lnSpc>
              <a:buFont typeface="Arial"/>
              <a:buChar char="⚬"/>
            </a:pPr>
            <a:r>
              <a:rPr lang="en-US" sz="2900">
                <a:solidFill>
                  <a:srgbClr val="173359"/>
                </a:solidFill>
                <a:latin typeface="Agrandir"/>
              </a:rPr>
              <a:t>Jako je važno pomoći klijentu da nakon eksperimenta izvuku valjan zaključak</a:t>
            </a:r>
          </a:p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173359"/>
                </a:solidFill>
                <a:latin typeface="Agrandir Bold"/>
              </a:rPr>
              <a:t>Pitanje klijenata da sastave koristan odgovor na automatsku misao</a:t>
            </a:r>
          </a:p>
          <a:p>
            <a:pPr marL="1252244" lvl="2" indent="-417415" algn="l">
              <a:lnSpc>
                <a:spcPts val="3770"/>
              </a:lnSpc>
              <a:buFont typeface="Arial"/>
              <a:buChar char="⚬"/>
            </a:pPr>
            <a:r>
              <a:rPr lang="en-US" sz="2900">
                <a:solidFill>
                  <a:srgbClr val="173359"/>
                </a:solidFill>
                <a:latin typeface="Agrandir"/>
              </a:rPr>
              <a:t>Nekad možete jednostavno pitati klijenta kako oni žele odgovoriti na automatsku misao</a:t>
            </a:r>
          </a:p>
          <a:p>
            <a:pPr marL="1252244" lvl="2" indent="-417415" algn="l">
              <a:lnSpc>
                <a:spcPts val="3770"/>
              </a:lnSpc>
              <a:buFont typeface="Arial"/>
              <a:buChar char="⚬"/>
            </a:pPr>
            <a:r>
              <a:rPr lang="en-US" sz="2900">
                <a:solidFill>
                  <a:srgbClr val="173359"/>
                </a:solidFill>
                <a:latin typeface="Agrandir"/>
              </a:rPr>
              <a:t>Ponekad i sami mogu smisliti efikasne odgovore na automatske misli, a nekad treba pričekati dok ne ostvare veći napredak kako bi to mogli</a:t>
            </a:r>
          </a:p>
          <a:p>
            <a:pPr algn="l">
              <a:lnSpc>
                <a:spcPts val="4290"/>
              </a:lnSpc>
            </a:pPr>
            <a:endParaRPr lang="en-US" sz="2900">
              <a:solidFill>
                <a:srgbClr val="173359"/>
              </a:solidFill>
              <a:latin typeface="Agrandi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6460" y="197248"/>
            <a:ext cx="14663653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173359"/>
                </a:solidFill>
                <a:latin typeface="Portobesto Caps"/>
              </a:rPr>
              <a:t>Alternativne metode za adresiranje automatskih misli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7643" flipH="1">
            <a:off x="-532734" y="2219664"/>
            <a:ext cx="10580711" cy="7541161"/>
          </a:xfrm>
          <a:custGeom>
            <a:avLst/>
            <a:gdLst/>
            <a:ahLst/>
            <a:cxnLst/>
            <a:rect l="l" t="t" r="r" b="b"/>
            <a:pathLst>
              <a:path w="10580711" h="7541161">
                <a:moveTo>
                  <a:pt x="10580711" y="0"/>
                </a:moveTo>
                <a:lnTo>
                  <a:pt x="0" y="0"/>
                </a:lnTo>
                <a:lnTo>
                  <a:pt x="0" y="7541161"/>
                </a:lnTo>
                <a:lnTo>
                  <a:pt x="10580711" y="7541161"/>
                </a:lnTo>
                <a:lnTo>
                  <a:pt x="105807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4450825" y="672102"/>
            <a:ext cx="14229647" cy="4656975"/>
          </a:xfrm>
          <a:custGeom>
            <a:avLst/>
            <a:gdLst/>
            <a:ahLst/>
            <a:cxnLst/>
            <a:rect l="l" t="t" r="r" b="b"/>
            <a:pathLst>
              <a:path w="14229647" h="4656975">
                <a:moveTo>
                  <a:pt x="0" y="0"/>
                </a:moveTo>
                <a:lnTo>
                  <a:pt x="14229646" y="0"/>
                </a:lnTo>
                <a:lnTo>
                  <a:pt x="14229646" y="4656975"/>
                </a:lnTo>
                <a:lnTo>
                  <a:pt x="0" y="4656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" name="Group 4"/>
          <p:cNvGrpSpPr/>
          <p:nvPr/>
        </p:nvGrpSpPr>
        <p:grpSpPr>
          <a:xfrm>
            <a:off x="4919845" y="4203757"/>
            <a:ext cx="12533265" cy="5934872"/>
            <a:chOff x="0" y="0"/>
            <a:chExt cx="3300942" cy="15630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00942" cy="1563094"/>
            </a:xfrm>
            <a:custGeom>
              <a:avLst/>
              <a:gdLst/>
              <a:ahLst/>
              <a:cxnLst/>
              <a:rect l="l" t="t" r="r" b="b"/>
              <a:pathLst>
                <a:path w="3300942" h="1563094">
                  <a:moveTo>
                    <a:pt x="0" y="0"/>
                  </a:moveTo>
                  <a:lnTo>
                    <a:pt x="3300942" y="0"/>
                  </a:lnTo>
                  <a:lnTo>
                    <a:pt x="3300942" y="1563094"/>
                  </a:lnTo>
                  <a:lnTo>
                    <a:pt x="0" y="1563094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446EA6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300942" cy="1601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757621" y="1179662"/>
            <a:ext cx="12306204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173359"/>
                </a:solidFill>
                <a:latin typeface="Portobesto Caps"/>
              </a:rPr>
              <a:t>Što kad su automatske misli istinite?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57621" y="4320892"/>
            <a:ext cx="12850510" cy="567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160"/>
              </a:lnSpc>
              <a:buFont typeface="Arial"/>
              <a:buChar char="•"/>
            </a:pP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Nekad</a:t>
            </a:r>
            <a:r>
              <a:rPr lang="en-US" sz="3200" dirty="0">
                <a:solidFill>
                  <a:srgbClr val="173359"/>
                </a:solidFill>
                <a:latin typeface="Agrandir Bold"/>
              </a:rPr>
              <a:t> </a:t>
            </a: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su</a:t>
            </a:r>
            <a:r>
              <a:rPr lang="en-US" sz="3200" dirty="0">
                <a:solidFill>
                  <a:srgbClr val="173359"/>
                </a:solidFill>
                <a:latin typeface="Agrandir Bold"/>
              </a:rPr>
              <a:t> </a:t>
            </a: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automatske</a:t>
            </a:r>
            <a:r>
              <a:rPr lang="en-US" sz="3200" dirty="0">
                <a:solidFill>
                  <a:srgbClr val="173359"/>
                </a:solidFill>
                <a:latin typeface="Agrandir Bold"/>
              </a:rPr>
              <a:t> </a:t>
            </a: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misli</a:t>
            </a:r>
            <a:r>
              <a:rPr lang="en-US" sz="3200" dirty="0">
                <a:solidFill>
                  <a:srgbClr val="173359"/>
                </a:solidFill>
                <a:latin typeface="Agrandir Bold"/>
              </a:rPr>
              <a:t> </a:t>
            </a: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istinite</a:t>
            </a:r>
            <a:r>
              <a:rPr lang="en-US" sz="3200" dirty="0">
                <a:solidFill>
                  <a:srgbClr val="173359"/>
                </a:solidFill>
                <a:latin typeface="Agrandir Bold"/>
              </a:rPr>
              <a:t>, tad </a:t>
            </a:r>
            <a:r>
              <a:rPr lang="en-US" sz="3200" dirty="0" err="1">
                <a:solidFill>
                  <a:srgbClr val="173359"/>
                </a:solidFill>
                <a:latin typeface="Agrandir Bold"/>
              </a:rPr>
              <a:t>možemo</a:t>
            </a:r>
            <a:r>
              <a:rPr lang="en-US" sz="3200" dirty="0">
                <a:solidFill>
                  <a:srgbClr val="173359"/>
                </a:solidFill>
                <a:latin typeface="Agrandir Bold"/>
              </a:rPr>
              <a:t>:</a:t>
            </a:r>
          </a:p>
          <a:p>
            <a:pPr marL="1252221" lvl="2" indent="-417407" algn="l">
              <a:lnSpc>
                <a:spcPts val="3770"/>
              </a:lnSpc>
              <a:buFont typeface="Arial"/>
              <a:buChar char="⚬"/>
            </a:pP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Fokusirati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se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problem solving</a:t>
            </a:r>
          </a:p>
          <a:p>
            <a:pPr marL="1619248" lvl="3" indent="-404812" algn="l">
              <a:lnSpc>
                <a:spcPts val="3249"/>
              </a:lnSpc>
              <a:buFont typeface="Arial"/>
              <a:buChar char="￭"/>
            </a:pPr>
            <a:r>
              <a:rPr lang="en-US" sz="2499" dirty="0" err="1">
                <a:solidFill>
                  <a:srgbClr val="173359"/>
                </a:solidFill>
                <a:latin typeface="Agrandir"/>
              </a:rPr>
              <a:t>Postoji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li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uz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povezanu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miso problem koji se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može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riješiti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,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barem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do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neke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mjere</a:t>
            </a:r>
            <a:endParaRPr lang="en-US" sz="2499" dirty="0">
              <a:solidFill>
                <a:srgbClr val="173359"/>
              </a:solidFill>
              <a:latin typeface="Agrandir"/>
            </a:endParaRPr>
          </a:p>
          <a:p>
            <a:pPr marL="1252221" lvl="2" indent="-417407" algn="l">
              <a:lnSpc>
                <a:spcPts val="3770"/>
              </a:lnSpc>
              <a:buFont typeface="Arial"/>
              <a:buChar char="⚬"/>
            </a:pP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Istražiti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je li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klijent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izvukao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krivi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ili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disfunkcionalni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zaključak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iz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tih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misli</a:t>
            </a:r>
            <a:endParaRPr lang="en-US" sz="2700" b="1" dirty="0">
              <a:solidFill>
                <a:srgbClr val="173359"/>
              </a:solidFill>
              <a:latin typeface="Agrandir"/>
            </a:endParaRPr>
          </a:p>
          <a:p>
            <a:pPr marL="1619248" lvl="3" indent="-404812" algn="l">
              <a:lnSpc>
                <a:spcPts val="3249"/>
              </a:lnSpc>
              <a:buFont typeface="Arial"/>
              <a:buChar char="￭"/>
            </a:pPr>
            <a:r>
              <a:rPr lang="en-US" sz="2499" dirty="0" err="1">
                <a:solidFill>
                  <a:srgbClr val="173359"/>
                </a:solidFill>
                <a:latin typeface="Agrandir"/>
              </a:rPr>
              <a:t>Iako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automatska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misao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može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biti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točna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,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značenje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te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za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klijenta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može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biti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pogrešno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ili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barem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ne u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potpunosti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točno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</a:p>
          <a:p>
            <a:pPr marL="1252221" lvl="2" indent="-417407" algn="l">
              <a:lnSpc>
                <a:spcPts val="3770"/>
              </a:lnSpc>
              <a:buFont typeface="Arial"/>
              <a:buChar char="⚬"/>
            </a:pP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Raditi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prihvaćanju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i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promijeniti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b="1" dirty="0" err="1">
                <a:solidFill>
                  <a:srgbClr val="173359"/>
                </a:solidFill>
                <a:latin typeface="Agrandir"/>
              </a:rPr>
              <a:t>fokus</a:t>
            </a:r>
            <a:r>
              <a:rPr lang="en-US" sz="2700" b="1" dirty="0">
                <a:solidFill>
                  <a:srgbClr val="173359"/>
                </a:solidFill>
                <a:latin typeface="Agrandir"/>
              </a:rPr>
              <a:t> </a:t>
            </a:r>
          </a:p>
          <a:p>
            <a:pPr marL="1619248" lvl="3" indent="-404812" algn="l">
              <a:lnSpc>
                <a:spcPts val="3249"/>
              </a:lnSpc>
              <a:buFont typeface="Arial"/>
              <a:buChar char="￭"/>
            </a:pPr>
            <a:r>
              <a:rPr lang="en-US" sz="2499" dirty="0" err="1">
                <a:solidFill>
                  <a:srgbClr val="173359"/>
                </a:solidFill>
                <a:latin typeface="Agrandir"/>
              </a:rPr>
              <a:t>Neki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problemi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ne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mogu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se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riješiti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klijentima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će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možda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biti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potrebna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pomoć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da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prihvate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taj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ishod</a:t>
            </a:r>
            <a:endParaRPr lang="en-US" sz="2499" dirty="0">
              <a:solidFill>
                <a:srgbClr val="173359"/>
              </a:solidFill>
              <a:latin typeface="Agrandir"/>
            </a:endParaRPr>
          </a:p>
          <a:p>
            <a:pPr marL="1619248" lvl="3" indent="-404812" algn="l">
              <a:lnSpc>
                <a:spcPts val="3249"/>
              </a:lnSpc>
              <a:buFont typeface="Arial"/>
              <a:buChar char="￭"/>
            </a:pPr>
            <a:r>
              <a:rPr lang="en-US" sz="2499" dirty="0" err="1">
                <a:solidFill>
                  <a:srgbClr val="173359"/>
                </a:solidFill>
                <a:latin typeface="Agrandir"/>
              </a:rPr>
              <a:t>Možete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im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pomoći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da se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fokusiraju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svoje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temeljne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vrijednosti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, stave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naglasak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nagrađujuće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dijelove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svog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života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i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obogate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svija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iskustva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nove</a:t>
            </a:r>
            <a:r>
              <a:rPr lang="en-US" sz="2499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499" dirty="0" err="1">
                <a:solidFill>
                  <a:srgbClr val="173359"/>
                </a:solidFill>
                <a:latin typeface="Agrandir"/>
              </a:rPr>
              <a:t>načine</a:t>
            </a:r>
            <a:endParaRPr lang="en-US" sz="2499" dirty="0">
              <a:solidFill>
                <a:srgbClr val="173359"/>
              </a:solidFill>
              <a:latin typeface="Agrand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4196" y="1577442"/>
            <a:ext cx="9368128" cy="7617955"/>
            <a:chOff x="0" y="0"/>
            <a:chExt cx="2467326" cy="20063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7326" cy="2006375"/>
            </a:xfrm>
            <a:custGeom>
              <a:avLst/>
              <a:gdLst/>
              <a:ahLst/>
              <a:cxnLst/>
              <a:rect l="l" t="t" r="r" b="b"/>
              <a:pathLst>
                <a:path w="2467326" h="2006375">
                  <a:moveTo>
                    <a:pt x="42147" y="0"/>
                  </a:moveTo>
                  <a:lnTo>
                    <a:pt x="2425179" y="0"/>
                  </a:lnTo>
                  <a:cubicBezTo>
                    <a:pt x="2448456" y="0"/>
                    <a:pt x="2467326" y="18870"/>
                    <a:pt x="2467326" y="42147"/>
                  </a:cubicBezTo>
                  <a:lnTo>
                    <a:pt x="2467326" y="1964228"/>
                  </a:lnTo>
                  <a:cubicBezTo>
                    <a:pt x="2467326" y="1987505"/>
                    <a:pt x="2448456" y="2006375"/>
                    <a:pt x="2425179" y="2006375"/>
                  </a:cubicBezTo>
                  <a:lnTo>
                    <a:pt x="42147" y="2006375"/>
                  </a:lnTo>
                  <a:cubicBezTo>
                    <a:pt x="18870" y="2006375"/>
                    <a:pt x="0" y="1987505"/>
                    <a:pt x="0" y="1964228"/>
                  </a:cubicBezTo>
                  <a:lnTo>
                    <a:pt x="0" y="42147"/>
                  </a:lnTo>
                  <a:cubicBezTo>
                    <a:pt x="0" y="18870"/>
                    <a:pt x="18870" y="0"/>
                    <a:pt x="4214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67326" cy="2044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807427" flipH="1">
            <a:off x="-707432" y="3531949"/>
            <a:ext cx="6406724" cy="8142009"/>
          </a:xfrm>
          <a:custGeom>
            <a:avLst/>
            <a:gdLst/>
            <a:ahLst/>
            <a:cxnLst/>
            <a:rect l="l" t="t" r="r" b="b"/>
            <a:pathLst>
              <a:path w="6406724" h="8142009">
                <a:moveTo>
                  <a:pt x="6406724" y="0"/>
                </a:moveTo>
                <a:lnTo>
                  <a:pt x="0" y="0"/>
                </a:lnTo>
                <a:lnTo>
                  <a:pt x="0" y="8142010"/>
                </a:lnTo>
                <a:lnTo>
                  <a:pt x="6406724" y="8142010"/>
                </a:lnTo>
                <a:lnTo>
                  <a:pt x="64067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1802119" y="-1216557"/>
            <a:ext cx="7208534" cy="7929387"/>
          </a:xfrm>
          <a:custGeom>
            <a:avLst/>
            <a:gdLst/>
            <a:ahLst/>
            <a:cxnLst/>
            <a:rect l="l" t="t" r="r" b="b"/>
            <a:pathLst>
              <a:path w="7208534" h="7929387">
                <a:moveTo>
                  <a:pt x="0" y="0"/>
                </a:moveTo>
                <a:lnTo>
                  <a:pt x="7208534" y="0"/>
                </a:lnTo>
                <a:lnTo>
                  <a:pt x="7208534" y="7929387"/>
                </a:lnTo>
                <a:lnTo>
                  <a:pt x="0" y="7929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/>
          <p:cNvSpPr txBox="1"/>
          <p:nvPr/>
        </p:nvSpPr>
        <p:spPr>
          <a:xfrm>
            <a:off x="8510129" y="2025999"/>
            <a:ext cx="8749171" cy="659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80" lvl="1" indent="-356240" algn="l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173359"/>
                </a:solidFill>
                <a:latin typeface="Agrandir"/>
              </a:rPr>
              <a:t>Važno je adresirati ključne automatske misli koje dovode do značajnih neugodnih emocija ili disfunkcionalnog ponašanja.</a:t>
            </a:r>
          </a:p>
          <a:p>
            <a:pPr marL="712480" lvl="1" indent="-356240" algn="l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173359"/>
                </a:solidFill>
                <a:latin typeface="Agrandir"/>
              </a:rPr>
              <a:t>Ovakve misli su ili netočne ili ne pomažu klijentu u svakodnevnom funkcioniranju.</a:t>
            </a:r>
          </a:p>
          <a:p>
            <a:pPr marL="712480" lvl="1" indent="-356240" algn="l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173359"/>
                </a:solidFill>
                <a:latin typeface="Agrandir"/>
              </a:rPr>
              <a:t>Važno je suzdržati se od konfrontacije misli i koristiti niz tehnika kako bi klijentu pomogli procjeniti točnost i korisnost automatskih misli. </a:t>
            </a:r>
          </a:p>
          <a:p>
            <a:pPr marL="712480" lvl="1" indent="-356240" algn="l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173359"/>
                </a:solidFill>
                <a:latin typeface="Agrandir"/>
              </a:rPr>
              <a:t>Kad su automatske misli točne također je važno pomoći klijentima nositi se s njima.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66416" y="2391192"/>
            <a:ext cx="5365166" cy="117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800">
                <a:solidFill>
                  <a:srgbClr val="173359"/>
                </a:solidFill>
                <a:latin typeface="Portobesto Caps"/>
              </a:rPr>
              <a:t>zaključak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53">
            <a:off x="13238463" y="1319463"/>
            <a:ext cx="4572469" cy="7005175"/>
          </a:xfrm>
          <a:custGeom>
            <a:avLst/>
            <a:gdLst/>
            <a:ahLst/>
            <a:cxnLst/>
            <a:rect l="l" t="t" r="r" b="b"/>
            <a:pathLst>
              <a:path w="4572469" h="7005175">
                <a:moveTo>
                  <a:pt x="0" y="0"/>
                </a:moveTo>
                <a:lnTo>
                  <a:pt x="4572469" y="0"/>
                </a:lnTo>
                <a:lnTo>
                  <a:pt x="4572469" y="7005175"/>
                </a:lnTo>
                <a:lnTo>
                  <a:pt x="0" y="7005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flipH="1">
            <a:off x="0" y="202851"/>
            <a:ext cx="9322421" cy="3050974"/>
          </a:xfrm>
          <a:custGeom>
            <a:avLst/>
            <a:gdLst/>
            <a:ahLst/>
            <a:cxnLst/>
            <a:rect l="l" t="t" r="r" b="b"/>
            <a:pathLst>
              <a:path w="9322421" h="3050974">
                <a:moveTo>
                  <a:pt x="9322421" y="0"/>
                </a:moveTo>
                <a:lnTo>
                  <a:pt x="0" y="0"/>
                </a:lnTo>
                <a:lnTo>
                  <a:pt x="0" y="3050974"/>
                </a:lnTo>
                <a:lnTo>
                  <a:pt x="9322421" y="3050974"/>
                </a:lnTo>
                <a:lnTo>
                  <a:pt x="932242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" name="Group 4"/>
          <p:cNvGrpSpPr/>
          <p:nvPr/>
        </p:nvGrpSpPr>
        <p:grpSpPr>
          <a:xfrm>
            <a:off x="226368" y="3644300"/>
            <a:ext cx="13288082" cy="6071206"/>
            <a:chOff x="0" y="0"/>
            <a:chExt cx="3499742" cy="1599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99742" cy="1599001"/>
            </a:xfrm>
            <a:custGeom>
              <a:avLst/>
              <a:gdLst/>
              <a:ahLst/>
              <a:cxnLst/>
              <a:rect l="l" t="t" r="r" b="b"/>
              <a:pathLst>
                <a:path w="3499742" h="1599001">
                  <a:moveTo>
                    <a:pt x="0" y="0"/>
                  </a:moveTo>
                  <a:lnTo>
                    <a:pt x="3499742" y="0"/>
                  </a:lnTo>
                  <a:lnTo>
                    <a:pt x="3499742" y="1599001"/>
                  </a:lnTo>
                  <a:lnTo>
                    <a:pt x="0" y="1599001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446EA6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499742" cy="16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29097" y="3713832"/>
            <a:ext cx="13006424" cy="588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4680"/>
              </a:lnSpc>
              <a:buFont typeface="Arial"/>
              <a:buChar char="•"/>
            </a:pP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Vrste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automatskih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misli</a:t>
            </a:r>
            <a:endParaRPr lang="en-US" sz="3600" dirty="0">
              <a:solidFill>
                <a:srgbClr val="173359"/>
              </a:solidFill>
              <a:latin typeface="Montserrat"/>
            </a:endParaRPr>
          </a:p>
          <a:p>
            <a:pPr marL="777248" lvl="1" indent="-388624" algn="l">
              <a:lnSpc>
                <a:spcPts val="4680"/>
              </a:lnSpc>
              <a:buFont typeface="Arial"/>
              <a:buChar char="•"/>
            </a:pP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Odabir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ključnih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automatskih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misli</a:t>
            </a:r>
            <a:endParaRPr lang="en-US" sz="3600" dirty="0">
              <a:solidFill>
                <a:srgbClr val="173359"/>
              </a:solidFill>
              <a:latin typeface="Montserrat"/>
            </a:endParaRPr>
          </a:p>
          <a:p>
            <a:pPr marL="777248" lvl="1" indent="-388624" algn="l">
              <a:lnSpc>
                <a:spcPts val="4680"/>
              </a:lnSpc>
              <a:buFont typeface="Arial"/>
              <a:buChar char="•"/>
            </a:pP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Pitanja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za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evaluaciju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automatskih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misli</a:t>
            </a:r>
            <a:endParaRPr lang="en-US" sz="3600" dirty="0">
              <a:solidFill>
                <a:srgbClr val="173359"/>
              </a:solidFill>
              <a:latin typeface="Montserrat"/>
            </a:endParaRPr>
          </a:p>
          <a:p>
            <a:pPr marL="777248" lvl="1" indent="-388624" algn="l">
              <a:lnSpc>
                <a:spcPts val="4680"/>
              </a:lnSpc>
              <a:buFont typeface="Arial"/>
              <a:buChar char="•"/>
            </a:pP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Procjena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procesa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evaluacije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automatskih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misli</a:t>
            </a:r>
            <a:endParaRPr lang="en-US" sz="3600" dirty="0">
              <a:solidFill>
                <a:srgbClr val="173359"/>
              </a:solidFill>
              <a:latin typeface="Montserrat"/>
            </a:endParaRPr>
          </a:p>
          <a:p>
            <a:pPr marL="777248" lvl="1" indent="-388624" algn="l">
              <a:lnSpc>
                <a:spcPts val="4680"/>
              </a:lnSpc>
              <a:buFont typeface="Arial"/>
              <a:buChar char="•"/>
            </a:pP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Konceptualizacija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kad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kognitivna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restrukturacija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nije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efikasna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</a:p>
          <a:p>
            <a:pPr marL="777248" lvl="1" indent="-388624" algn="l">
              <a:lnSpc>
                <a:spcPts val="4680"/>
              </a:lnSpc>
              <a:buFont typeface="Arial"/>
              <a:buChar char="•"/>
            </a:pP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Alternativne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metode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za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adresiranje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automatskih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misli</a:t>
            </a:r>
            <a:endParaRPr lang="en-US" sz="3600" dirty="0">
              <a:solidFill>
                <a:srgbClr val="173359"/>
              </a:solidFill>
              <a:latin typeface="Montserrat"/>
            </a:endParaRPr>
          </a:p>
          <a:p>
            <a:pPr marL="777248" lvl="1" indent="-388624" algn="l">
              <a:lnSpc>
                <a:spcPts val="4680"/>
              </a:lnSpc>
              <a:buFont typeface="Arial"/>
              <a:buChar char="•"/>
            </a:pP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Što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kad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su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automatske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misli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istinite</a:t>
            </a:r>
            <a:r>
              <a:rPr lang="en-US" sz="3600" dirty="0">
                <a:solidFill>
                  <a:srgbClr val="173359"/>
                </a:solidFill>
                <a:latin typeface="Montserrat"/>
              </a:rPr>
              <a:t>?</a:t>
            </a:r>
          </a:p>
          <a:p>
            <a:pPr marL="777248" lvl="1" indent="-388624" algn="l">
              <a:lnSpc>
                <a:spcPts val="4680"/>
              </a:lnSpc>
              <a:buFont typeface="Arial"/>
              <a:buChar char="•"/>
            </a:pPr>
            <a:r>
              <a:rPr lang="en-US" sz="3600" dirty="0" err="1">
                <a:solidFill>
                  <a:srgbClr val="173359"/>
                </a:solidFill>
                <a:latin typeface="Montserrat"/>
              </a:rPr>
              <a:t>Zaključak</a:t>
            </a:r>
            <a:endParaRPr lang="en-US" sz="3600" dirty="0">
              <a:solidFill>
                <a:srgbClr val="173359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1256648" y="745033"/>
            <a:ext cx="12306204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173359"/>
                </a:solidFill>
                <a:latin typeface="Portobesto Caps"/>
              </a:rPr>
              <a:t>Sadržaj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06172" y="4111488"/>
            <a:ext cx="5875655" cy="5846445"/>
            <a:chOff x="0" y="0"/>
            <a:chExt cx="1547498" cy="1539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7498" cy="1539804"/>
            </a:xfrm>
            <a:custGeom>
              <a:avLst/>
              <a:gdLst/>
              <a:ahLst/>
              <a:cxnLst/>
              <a:rect l="l" t="t" r="r" b="b"/>
              <a:pathLst>
                <a:path w="1547498" h="1539804">
                  <a:moveTo>
                    <a:pt x="67199" y="0"/>
                  </a:moveTo>
                  <a:lnTo>
                    <a:pt x="1480299" y="0"/>
                  </a:lnTo>
                  <a:cubicBezTo>
                    <a:pt x="1517412" y="0"/>
                    <a:pt x="1547498" y="30086"/>
                    <a:pt x="1547498" y="67199"/>
                  </a:cubicBezTo>
                  <a:lnTo>
                    <a:pt x="1547498" y="1472605"/>
                  </a:lnTo>
                  <a:cubicBezTo>
                    <a:pt x="1547498" y="1509718"/>
                    <a:pt x="1517412" y="1539804"/>
                    <a:pt x="1480299" y="1539804"/>
                  </a:cubicBezTo>
                  <a:lnTo>
                    <a:pt x="67199" y="1539804"/>
                  </a:lnTo>
                  <a:cubicBezTo>
                    <a:pt x="30086" y="1539804"/>
                    <a:pt x="0" y="1509718"/>
                    <a:pt x="0" y="1472605"/>
                  </a:cubicBezTo>
                  <a:lnTo>
                    <a:pt x="0" y="67199"/>
                  </a:lnTo>
                  <a:cubicBezTo>
                    <a:pt x="0" y="30086"/>
                    <a:pt x="30086" y="0"/>
                    <a:pt x="671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7498" cy="1577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288" y="4111488"/>
            <a:ext cx="5875655" cy="5846445"/>
            <a:chOff x="0" y="0"/>
            <a:chExt cx="1547498" cy="15398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7498" cy="1539804"/>
            </a:xfrm>
            <a:custGeom>
              <a:avLst/>
              <a:gdLst/>
              <a:ahLst/>
              <a:cxnLst/>
              <a:rect l="l" t="t" r="r" b="b"/>
              <a:pathLst>
                <a:path w="1547498" h="1539804">
                  <a:moveTo>
                    <a:pt x="67199" y="0"/>
                  </a:moveTo>
                  <a:lnTo>
                    <a:pt x="1480299" y="0"/>
                  </a:lnTo>
                  <a:cubicBezTo>
                    <a:pt x="1517412" y="0"/>
                    <a:pt x="1547498" y="30086"/>
                    <a:pt x="1547498" y="67199"/>
                  </a:cubicBezTo>
                  <a:lnTo>
                    <a:pt x="1547498" y="1472605"/>
                  </a:lnTo>
                  <a:cubicBezTo>
                    <a:pt x="1547498" y="1509718"/>
                    <a:pt x="1517412" y="1539804"/>
                    <a:pt x="1480299" y="1539804"/>
                  </a:cubicBezTo>
                  <a:lnTo>
                    <a:pt x="67199" y="1539804"/>
                  </a:lnTo>
                  <a:cubicBezTo>
                    <a:pt x="30086" y="1539804"/>
                    <a:pt x="0" y="1509718"/>
                    <a:pt x="0" y="1472605"/>
                  </a:cubicBezTo>
                  <a:lnTo>
                    <a:pt x="0" y="67199"/>
                  </a:lnTo>
                  <a:cubicBezTo>
                    <a:pt x="0" y="30086"/>
                    <a:pt x="30086" y="0"/>
                    <a:pt x="671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7498" cy="1577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389027"/>
            <a:ext cx="14344593" cy="3338378"/>
          </a:xfrm>
          <a:custGeom>
            <a:avLst/>
            <a:gdLst/>
            <a:ahLst/>
            <a:cxnLst/>
            <a:rect l="l" t="t" r="r" b="b"/>
            <a:pathLst>
              <a:path w="14344593" h="3338378">
                <a:moveTo>
                  <a:pt x="0" y="0"/>
                </a:moveTo>
                <a:lnTo>
                  <a:pt x="14344593" y="0"/>
                </a:lnTo>
                <a:lnTo>
                  <a:pt x="14344593" y="3338378"/>
                </a:lnTo>
                <a:lnTo>
                  <a:pt x="0" y="3338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9" name="Group 9"/>
          <p:cNvGrpSpPr/>
          <p:nvPr/>
        </p:nvGrpSpPr>
        <p:grpSpPr>
          <a:xfrm>
            <a:off x="12272328" y="4187688"/>
            <a:ext cx="5875655" cy="5846445"/>
            <a:chOff x="0" y="0"/>
            <a:chExt cx="1547498" cy="15398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47498" cy="1539804"/>
            </a:xfrm>
            <a:custGeom>
              <a:avLst/>
              <a:gdLst/>
              <a:ahLst/>
              <a:cxnLst/>
              <a:rect l="l" t="t" r="r" b="b"/>
              <a:pathLst>
                <a:path w="1547498" h="1539804">
                  <a:moveTo>
                    <a:pt x="67199" y="0"/>
                  </a:moveTo>
                  <a:lnTo>
                    <a:pt x="1480299" y="0"/>
                  </a:lnTo>
                  <a:cubicBezTo>
                    <a:pt x="1517412" y="0"/>
                    <a:pt x="1547498" y="30086"/>
                    <a:pt x="1547498" y="67199"/>
                  </a:cubicBezTo>
                  <a:lnTo>
                    <a:pt x="1547498" y="1472605"/>
                  </a:lnTo>
                  <a:cubicBezTo>
                    <a:pt x="1547498" y="1509718"/>
                    <a:pt x="1517412" y="1539804"/>
                    <a:pt x="1480299" y="1539804"/>
                  </a:cubicBezTo>
                  <a:lnTo>
                    <a:pt x="67199" y="1539804"/>
                  </a:lnTo>
                  <a:cubicBezTo>
                    <a:pt x="30086" y="1539804"/>
                    <a:pt x="0" y="1509718"/>
                    <a:pt x="0" y="1472605"/>
                  </a:cubicBezTo>
                  <a:lnTo>
                    <a:pt x="0" y="67199"/>
                  </a:lnTo>
                  <a:cubicBezTo>
                    <a:pt x="0" y="30086"/>
                    <a:pt x="30086" y="0"/>
                    <a:pt x="671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47498" cy="1577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112329" y="717264"/>
            <a:ext cx="3936740" cy="2681904"/>
          </a:xfrm>
          <a:custGeom>
            <a:avLst/>
            <a:gdLst/>
            <a:ahLst/>
            <a:cxnLst/>
            <a:rect l="l" t="t" r="r" b="b"/>
            <a:pathLst>
              <a:path w="3936740" h="2681904">
                <a:moveTo>
                  <a:pt x="0" y="0"/>
                </a:moveTo>
                <a:lnTo>
                  <a:pt x="3936740" y="0"/>
                </a:lnTo>
                <a:lnTo>
                  <a:pt x="3936740" y="2681904"/>
                </a:lnTo>
                <a:lnTo>
                  <a:pt x="0" y="2681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3" name="TextBox 13"/>
          <p:cNvSpPr txBox="1"/>
          <p:nvPr/>
        </p:nvSpPr>
        <p:spPr>
          <a:xfrm>
            <a:off x="74613" y="4449308"/>
            <a:ext cx="5844004" cy="559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 algn="l">
              <a:lnSpc>
                <a:spcPts val="4940"/>
              </a:lnSpc>
              <a:buFont typeface="Arial"/>
              <a:buChar char="•"/>
            </a:pP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Netočne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koje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uzrokuju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uznemirenost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i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/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ili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neprilagođeno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ponašanje</a:t>
            </a:r>
            <a:endParaRPr lang="en-US" sz="3800" b="1" dirty="0">
              <a:solidFill>
                <a:srgbClr val="173359"/>
              </a:solidFill>
              <a:latin typeface="Agrandir"/>
            </a:endParaRPr>
          </a:p>
          <a:p>
            <a:pPr marL="1554496" lvl="2" indent="-518165" algn="l">
              <a:lnSpc>
                <a:spcPts val="4680"/>
              </a:lnSpc>
              <a:buFont typeface="Arial"/>
              <a:buChar char="⚬"/>
            </a:pPr>
            <a:r>
              <a:rPr lang="en-US" sz="3600" dirty="0" err="1">
                <a:solidFill>
                  <a:srgbClr val="173359"/>
                </a:solidFill>
                <a:latin typeface="Agrandir"/>
              </a:rPr>
              <a:t>Verbalna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evaluacija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ili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bihevioralni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eksperimenti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</a:p>
          <a:p>
            <a:pPr algn="l">
              <a:lnSpc>
                <a:spcPts val="5070"/>
              </a:lnSpc>
            </a:pPr>
            <a:endParaRPr lang="en-US" sz="3600" dirty="0">
              <a:solidFill>
                <a:srgbClr val="173359"/>
              </a:solidFill>
              <a:latin typeface="Agrandi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2757" y="1028700"/>
            <a:ext cx="12938485" cy="117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0"/>
              </a:lnSpc>
            </a:pPr>
            <a:r>
              <a:rPr lang="en-US" sz="8700">
                <a:solidFill>
                  <a:srgbClr val="173359"/>
                </a:solidFill>
                <a:latin typeface="Portobesto Caps"/>
              </a:rPr>
              <a:t>Vrste automatskih misli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18617" y="4449308"/>
            <a:ext cx="6080765" cy="546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 algn="l">
              <a:lnSpc>
                <a:spcPts val="4940"/>
              </a:lnSpc>
              <a:buFont typeface="Arial"/>
              <a:buChar char="•"/>
            </a:pP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Točne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koje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nisu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od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pomoći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</a:p>
          <a:p>
            <a:pPr marL="1554496" lvl="2" indent="-518165" algn="l">
              <a:lnSpc>
                <a:spcPts val="4680"/>
              </a:lnSpc>
              <a:buFont typeface="Arial"/>
              <a:buChar char="⚬"/>
            </a:pPr>
            <a:r>
              <a:rPr lang="en-US" sz="3600" dirty="0">
                <a:solidFill>
                  <a:srgbClr val="173359"/>
                </a:solidFill>
                <a:latin typeface="Agrandir"/>
              </a:rPr>
              <a:t>Problem solving,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evaluiranje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netočnih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zaključaka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koji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proizlaze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iz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, rad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prihvaćanju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nerješivih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problema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</a:p>
          <a:p>
            <a:pPr algn="l">
              <a:lnSpc>
                <a:spcPts val="4680"/>
              </a:lnSpc>
            </a:pPr>
            <a:endParaRPr lang="en-US" sz="3600" dirty="0">
              <a:solidFill>
                <a:srgbClr val="173359"/>
              </a:solidFill>
              <a:latin typeface="Agrandi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367578" y="4449308"/>
            <a:ext cx="6056997" cy="559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 algn="l">
              <a:lnSpc>
                <a:spcPts val="4940"/>
              </a:lnSpc>
              <a:buFont typeface="Arial"/>
              <a:buChar char="•"/>
            </a:pP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koje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su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dio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disfukcionalnog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procesa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 (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ruminacije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,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opsesije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, </a:t>
            </a:r>
            <a:r>
              <a:rPr lang="en-US" sz="3800" b="1" dirty="0" err="1">
                <a:solidFill>
                  <a:srgbClr val="173359"/>
                </a:solidFill>
                <a:latin typeface="Agrandir"/>
              </a:rPr>
              <a:t>samokritiziranje</a:t>
            </a:r>
            <a:r>
              <a:rPr lang="en-US" sz="3800" b="1" dirty="0">
                <a:solidFill>
                  <a:srgbClr val="173359"/>
                </a:solidFill>
                <a:latin typeface="Agrandir"/>
              </a:rPr>
              <a:t>)</a:t>
            </a:r>
          </a:p>
          <a:p>
            <a:pPr marL="1554496" lvl="2" indent="-518165" algn="l">
              <a:lnSpc>
                <a:spcPts val="4680"/>
              </a:lnSpc>
              <a:buFont typeface="Arial"/>
              <a:buChar char="⚬"/>
            </a:pPr>
            <a:r>
              <a:rPr lang="en-US" sz="3600" dirty="0" err="1">
                <a:solidFill>
                  <a:srgbClr val="173359"/>
                </a:solidFill>
                <a:latin typeface="Agrandir"/>
              </a:rPr>
              <a:t>Evaluacija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uvjerenja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o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procesu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600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600" dirty="0">
                <a:solidFill>
                  <a:srgbClr val="173359"/>
                </a:solidFill>
                <a:latin typeface="Agrandir"/>
              </a:rPr>
              <a:t>, mindfulness</a:t>
            </a:r>
          </a:p>
          <a:p>
            <a:pPr algn="l">
              <a:lnSpc>
                <a:spcPts val="5070"/>
              </a:lnSpc>
            </a:pPr>
            <a:endParaRPr lang="en-US" sz="3600" dirty="0">
              <a:solidFill>
                <a:srgbClr val="173359"/>
              </a:solidFill>
              <a:latin typeface="Agrand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325" y="265373"/>
            <a:ext cx="17567351" cy="2197665"/>
            <a:chOff x="0" y="0"/>
            <a:chExt cx="4626792" cy="5788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26792" cy="578809"/>
            </a:xfrm>
            <a:custGeom>
              <a:avLst/>
              <a:gdLst/>
              <a:ahLst/>
              <a:cxnLst/>
              <a:rect l="l" t="t" r="r" b="b"/>
              <a:pathLst>
                <a:path w="4626792" h="578809">
                  <a:moveTo>
                    <a:pt x="22476" y="0"/>
                  </a:moveTo>
                  <a:lnTo>
                    <a:pt x="4604316" y="0"/>
                  </a:lnTo>
                  <a:cubicBezTo>
                    <a:pt x="4616729" y="0"/>
                    <a:pt x="4626792" y="10063"/>
                    <a:pt x="4626792" y="22476"/>
                  </a:cubicBezTo>
                  <a:lnTo>
                    <a:pt x="4626792" y="556333"/>
                  </a:lnTo>
                  <a:cubicBezTo>
                    <a:pt x="4626792" y="568746"/>
                    <a:pt x="4616729" y="578809"/>
                    <a:pt x="4604316" y="578809"/>
                  </a:cubicBezTo>
                  <a:lnTo>
                    <a:pt x="22476" y="578809"/>
                  </a:lnTo>
                  <a:cubicBezTo>
                    <a:pt x="10063" y="578809"/>
                    <a:pt x="0" y="568746"/>
                    <a:pt x="0" y="556333"/>
                  </a:cubicBezTo>
                  <a:lnTo>
                    <a:pt x="0" y="22476"/>
                  </a:lnTo>
                  <a:cubicBezTo>
                    <a:pt x="0" y="10063"/>
                    <a:pt x="10063" y="0"/>
                    <a:pt x="22476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26792" cy="616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5962" y="648171"/>
            <a:ext cx="16297352" cy="1355869"/>
            <a:chOff x="0" y="0"/>
            <a:chExt cx="4292307" cy="3571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92307" cy="357101"/>
            </a:xfrm>
            <a:custGeom>
              <a:avLst/>
              <a:gdLst/>
              <a:ahLst/>
              <a:cxnLst/>
              <a:rect l="l" t="t" r="r" b="b"/>
              <a:pathLst>
                <a:path w="4292307" h="357101">
                  <a:moveTo>
                    <a:pt x="47504" y="0"/>
                  </a:moveTo>
                  <a:lnTo>
                    <a:pt x="4244803" y="0"/>
                  </a:lnTo>
                  <a:cubicBezTo>
                    <a:pt x="4271038" y="0"/>
                    <a:pt x="4292307" y="21268"/>
                    <a:pt x="4292307" y="47504"/>
                  </a:cubicBezTo>
                  <a:lnTo>
                    <a:pt x="4292307" y="309597"/>
                  </a:lnTo>
                  <a:cubicBezTo>
                    <a:pt x="4292307" y="335833"/>
                    <a:pt x="4271038" y="357101"/>
                    <a:pt x="4244803" y="357101"/>
                  </a:cubicBezTo>
                  <a:lnTo>
                    <a:pt x="47504" y="357101"/>
                  </a:lnTo>
                  <a:cubicBezTo>
                    <a:pt x="21268" y="357101"/>
                    <a:pt x="0" y="335833"/>
                    <a:pt x="0" y="309597"/>
                  </a:cubicBezTo>
                  <a:lnTo>
                    <a:pt x="0" y="47504"/>
                  </a:lnTo>
                  <a:cubicBezTo>
                    <a:pt x="0" y="21268"/>
                    <a:pt x="21268" y="0"/>
                    <a:pt x="47504" y="0"/>
                  </a:cubicBezTo>
                  <a:close/>
                </a:path>
              </a:pathLst>
            </a:custGeom>
            <a:solidFill>
              <a:srgbClr val="83B5F6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92307" cy="395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1301" y="2616018"/>
            <a:ext cx="16297352" cy="2295551"/>
            <a:chOff x="0" y="0"/>
            <a:chExt cx="4292307" cy="6045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92307" cy="604590"/>
            </a:xfrm>
            <a:custGeom>
              <a:avLst/>
              <a:gdLst/>
              <a:ahLst/>
              <a:cxnLst/>
              <a:rect l="l" t="t" r="r" b="b"/>
              <a:pathLst>
                <a:path w="4292307" h="604590">
                  <a:moveTo>
                    <a:pt x="47504" y="0"/>
                  </a:moveTo>
                  <a:lnTo>
                    <a:pt x="4244803" y="0"/>
                  </a:lnTo>
                  <a:cubicBezTo>
                    <a:pt x="4271038" y="0"/>
                    <a:pt x="4292307" y="21268"/>
                    <a:pt x="4292307" y="47504"/>
                  </a:cubicBezTo>
                  <a:lnTo>
                    <a:pt x="4292307" y="557085"/>
                  </a:lnTo>
                  <a:cubicBezTo>
                    <a:pt x="4292307" y="583321"/>
                    <a:pt x="4271038" y="604590"/>
                    <a:pt x="4244803" y="604590"/>
                  </a:cubicBezTo>
                  <a:lnTo>
                    <a:pt x="47504" y="604590"/>
                  </a:lnTo>
                  <a:cubicBezTo>
                    <a:pt x="21268" y="604590"/>
                    <a:pt x="0" y="583321"/>
                    <a:pt x="0" y="557085"/>
                  </a:cubicBezTo>
                  <a:lnTo>
                    <a:pt x="0" y="47504"/>
                  </a:lnTo>
                  <a:cubicBezTo>
                    <a:pt x="0" y="21268"/>
                    <a:pt x="21268" y="0"/>
                    <a:pt x="4750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92307" cy="642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2670429"/>
            <a:ext cx="15484415" cy="210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301" lvl="1" indent="-334650" algn="l">
              <a:lnSpc>
                <a:spcPts val="4030"/>
              </a:lnSpc>
              <a:buFont typeface="Arial"/>
              <a:buChar char="•"/>
            </a:pPr>
            <a:r>
              <a:rPr lang="en-US" sz="3100" b="1" dirty="0" err="1">
                <a:solidFill>
                  <a:srgbClr val="173359"/>
                </a:solidFill>
                <a:latin typeface="Agrandir"/>
              </a:rPr>
              <a:t>Identificiramo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automatske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</a:p>
          <a:p>
            <a:pPr marL="669301" lvl="1" indent="-334650" algn="l">
              <a:lnSpc>
                <a:spcPts val="4030"/>
              </a:lnSpc>
              <a:buFont typeface="Arial"/>
              <a:buChar char="•"/>
            </a:pPr>
            <a:r>
              <a:rPr lang="en-US" sz="3100" b="1" dirty="0" err="1">
                <a:solidFill>
                  <a:srgbClr val="173359"/>
                </a:solidFill>
                <a:latin typeface="Agrandir"/>
              </a:rPr>
              <a:t>Konceptualiziramo</a:t>
            </a:r>
            <a:r>
              <a:rPr lang="en-US" sz="31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b="1" dirty="0" err="1">
                <a:solidFill>
                  <a:srgbClr val="173359"/>
                </a:solidFill>
                <a:latin typeface="Agrandir"/>
              </a:rPr>
              <a:t>važnost</a:t>
            </a:r>
            <a:r>
              <a:rPr lang="en-US" sz="31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koje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ćemo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se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fokusirati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(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koliko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je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trenutno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značajno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uznemirujuća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ili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nepomažuća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,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koliko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je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vjerojatno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da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će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se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ponovno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pojaviti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72898" y="933668"/>
            <a:ext cx="14614158" cy="91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173359"/>
                </a:solidFill>
                <a:latin typeface="Portobesto Caps"/>
              </a:rPr>
              <a:t>Odabir ključnih automatskih misli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265529" y="5016345"/>
            <a:ext cx="7374723" cy="5591381"/>
          </a:xfrm>
          <a:custGeom>
            <a:avLst/>
            <a:gdLst/>
            <a:ahLst/>
            <a:cxnLst/>
            <a:rect l="l" t="t" r="r" b="b"/>
            <a:pathLst>
              <a:path w="7374723" h="5591381">
                <a:moveTo>
                  <a:pt x="7374723" y="0"/>
                </a:moveTo>
                <a:lnTo>
                  <a:pt x="0" y="0"/>
                </a:lnTo>
                <a:lnTo>
                  <a:pt x="0" y="5591381"/>
                </a:lnTo>
                <a:lnTo>
                  <a:pt x="7374723" y="5591381"/>
                </a:lnTo>
                <a:lnTo>
                  <a:pt x="73747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4" name="Freeform 14"/>
          <p:cNvSpPr/>
          <p:nvPr/>
        </p:nvSpPr>
        <p:spPr>
          <a:xfrm flipH="1">
            <a:off x="9380500" y="5054445"/>
            <a:ext cx="7374723" cy="5591381"/>
          </a:xfrm>
          <a:custGeom>
            <a:avLst/>
            <a:gdLst/>
            <a:ahLst/>
            <a:cxnLst/>
            <a:rect l="l" t="t" r="r" b="b"/>
            <a:pathLst>
              <a:path w="7374723" h="5591381">
                <a:moveTo>
                  <a:pt x="7374723" y="0"/>
                </a:moveTo>
                <a:lnTo>
                  <a:pt x="0" y="0"/>
                </a:lnTo>
                <a:lnTo>
                  <a:pt x="0" y="5591381"/>
                </a:lnTo>
                <a:lnTo>
                  <a:pt x="7374723" y="5591381"/>
                </a:lnTo>
                <a:lnTo>
                  <a:pt x="73747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5" name="TextBox 15"/>
          <p:cNvSpPr txBox="1"/>
          <p:nvPr/>
        </p:nvSpPr>
        <p:spPr>
          <a:xfrm>
            <a:off x="1997195" y="5425920"/>
            <a:ext cx="6318391" cy="323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4" lvl="1" indent="-269882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173359"/>
                </a:solidFill>
                <a:latin typeface="Agrandir"/>
              </a:rPr>
              <a:t>U kojoj situaciji se pojavila ova misao?</a:t>
            </a:r>
          </a:p>
          <a:p>
            <a:pPr marL="539764" lvl="1" indent="-269882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173359"/>
                </a:solidFill>
                <a:latin typeface="Agrandir"/>
              </a:rPr>
              <a:t>Koliko ste vjerovali u njenu točnost? Koliko u njenu točnost vjerujete sada? </a:t>
            </a:r>
          </a:p>
          <a:p>
            <a:pPr marL="539764" lvl="1" indent="-269882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173359"/>
                </a:solidFill>
                <a:latin typeface="Agrandir"/>
              </a:rPr>
              <a:t>Kako ste se radi te misli osjećali? Koliko je ta emocija bila intenzivna? Koliko je intenzivna sada? </a:t>
            </a:r>
          </a:p>
          <a:p>
            <a:pPr marL="539764" lvl="1" indent="-269882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173359"/>
                </a:solidFill>
                <a:latin typeface="Agrandir"/>
              </a:rPr>
              <a:t>Što ste učinili?</a:t>
            </a:r>
          </a:p>
          <a:p>
            <a:pPr algn="l">
              <a:lnSpc>
                <a:spcPts val="2340"/>
              </a:lnSpc>
            </a:pPr>
            <a:endParaRPr lang="en-US" sz="2500">
              <a:solidFill>
                <a:srgbClr val="173359"/>
              </a:solidFill>
              <a:latin typeface="Agrandi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94724" y="5511645"/>
            <a:ext cx="6318391" cy="323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4" lvl="1" indent="-269882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173359"/>
                </a:solidFill>
                <a:latin typeface="Agrandir"/>
              </a:rPr>
              <a:t>Što Vam je još prošlo kroz glavu u toj situaciji?</a:t>
            </a:r>
          </a:p>
          <a:p>
            <a:pPr marL="539764" lvl="1" indent="-269882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173359"/>
                </a:solidFill>
                <a:latin typeface="Agrandir"/>
              </a:rPr>
              <a:t>Jeste li imali još nekih misli ili slika?</a:t>
            </a:r>
          </a:p>
          <a:p>
            <a:pPr marL="539764" lvl="1" indent="-269882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173359"/>
                </a:solidFill>
                <a:latin typeface="Agrandir"/>
              </a:rPr>
              <a:t>Jeste li osjetili još koju emociju? Koje misli/slike su se pojavile uz tu emociju? </a:t>
            </a:r>
          </a:p>
          <a:p>
            <a:pPr marL="539764" lvl="1" indent="-269882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173359"/>
                </a:solidFill>
                <a:latin typeface="Agrandir"/>
              </a:rPr>
              <a:t>Koja misao ili slika Vas je najviše uznemirila?</a:t>
            </a:r>
          </a:p>
          <a:p>
            <a:pPr algn="l">
              <a:lnSpc>
                <a:spcPts val="2340"/>
              </a:lnSpc>
            </a:pPr>
            <a:endParaRPr lang="en-US" sz="2500">
              <a:solidFill>
                <a:srgbClr val="173359"/>
              </a:solidFill>
              <a:latin typeface="Agrand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23950" flipH="1">
            <a:off x="-575190" y="2841499"/>
            <a:ext cx="6140139" cy="7962449"/>
          </a:xfrm>
          <a:custGeom>
            <a:avLst/>
            <a:gdLst/>
            <a:ahLst/>
            <a:cxnLst/>
            <a:rect l="l" t="t" r="r" b="b"/>
            <a:pathLst>
              <a:path w="6140139" h="7962449">
                <a:moveTo>
                  <a:pt x="6140139" y="0"/>
                </a:moveTo>
                <a:lnTo>
                  <a:pt x="0" y="0"/>
                </a:lnTo>
                <a:lnTo>
                  <a:pt x="0" y="7962449"/>
                </a:lnTo>
                <a:lnTo>
                  <a:pt x="6140139" y="7962449"/>
                </a:lnTo>
                <a:lnTo>
                  <a:pt x="61401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 flipH="1">
            <a:off x="1576088" y="-21760"/>
            <a:ext cx="16101708" cy="3747307"/>
          </a:xfrm>
          <a:custGeom>
            <a:avLst/>
            <a:gdLst/>
            <a:ahLst/>
            <a:cxnLst/>
            <a:rect l="l" t="t" r="r" b="b"/>
            <a:pathLst>
              <a:path w="16101708" h="3747307">
                <a:moveTo>
                  <a:pt x="16101708" y="0"/>
                </a:moveTo>
                <a:lnTo>
                  <a:pt x="0" y="0"/>
                </a:lnTo>
                <a:lnTo>
                  <a:pt x="0" y="3747307"/>
                </a:lnTo>
                <a:lnTo>
                  <a:pt x="16101708" y="3747307"/>
                </a:lnTo>
                <a:lnTo>
                  <a:pt x="1610170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" name="Group 4"/>
          <p:cNvGrpSpPr/>
          <p:nvPr/>
        </p:nvGrpSpPr>
        <p:grpSpPr>
          <a:xfrm>
            <a:off x="5602736" y="3844321"/>
            <a:ext cx="11656564" cy="6204089"/>
            <a:chOff x="0" y="0"/>
            <a:chExt cx="3070042" cy="16339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70042" cy="1633999"/>
            </a:xfrm>
            <a:custGeom>
              <a:avLst/>
              <a:gdLst/>
              <a:ahLst/>
              <a:cxnLst/>
              <a:rect l="l" t="t" r="r" b="b"/>
              <a:pathLst>
                <a:path w="3070042" h="1633999">
                  <a:moveTo>
                    <a:pt x="0" y="0"/>
                  </a:moveTo>
                  <a:lnTo>
                    <a:pt x="3070042" y="0"/>
                  </a:lnTo>
                  <a:lnTo>
                    <a:pt x="3070042" y="1633999"/>
                  </a:lnTo>
                  <a:lnTo>
                    <a:pt x="0" y="163399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446EA6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70042" cy="1672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860807" y="3997821"/>
            <a:ext cx="11121372" cy="6354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22" lvl="1" indent="-313061" algn="l">
              <a:lnSpc>
                <a:spcPts val="3770"/>
              </a:lnSpc>
              <a:buFont typeface="Arial"/>
              <a:buChar char="•"/>
            </a:pPr>
            <a:r>
              <a:rPr lang="en-US" sz="2900" dirty="0" err="1">
                <a:solidFill>
                  <a:srgbClr val="173359"/>
                </a:solidFill>
                <a:latin typeface="Agrandir"/>
              </a:rPr>
              <a:t>Ponekad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kad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klijenti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kažu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neke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važne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automatske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koje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su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prepoznali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,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možete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u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suradnji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s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klijentom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dogovoriti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kako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se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njih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 sad </a:t>
            </a:r>
            <a:r>
              <a:rPr lang="en-US" sz="2900" b="1" dirty="0" err="1">
                <a:solidFill>
                  <a:srgbClr val="173359"/>
                </a:solidFill>
                <a:latin typeface="Agrandir"/>
              </a:rPr>
              <a:t>nećete</a:t>
            </a:r>
            <a:r>
              <a:rPr lang="en-US" sz="29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900" b="1" dirty="0" err="1">
                <a:solidFill>
                  <a:srgbClr val="173359"/>
                </a:solidFill>
                <a:latin typeface="Agrandir"/>
              </a:rPr>
              <a:t>fokusirati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, </a:t>
            </a:r>
            <a:r>
              <a:rPr lang="en-US" sz="2900" dirty="0" err="1">
                <a:solidFill>
                  <a:srgbClr val="173359"/>
                </a:solidFill>
                <a:latin typeface="Agrandir"/>
              </a:rPr>
              <a:t>posebice</a:t>
            </a:r>
            <a:r>
              <a:rPr lang="en-US" sz="2900" dirty="0">
                <a:solidFill>
                  <a:srgbClr val="173359"/>
                </a:solidFill>
                <a:latin typeface="Agrandir"/>
              </a:rPr>
              <a:t>: </a:t>
            </a:r>
          </a:p>
          <a:p>
            <a:pPr marL="1165886" lvl="2" indent="-388629" algn="l">
              <a:lnSpc>
                <a:spcPts val="3510"/>
              </a:lnSpc>
              <a:buFont typeface="Arial"/>
              <a:buChar char="⚬"/>
            </a:pPr>
            <a:r>
              <a:rPr lang="en-US" sz="2700" dirty="0" err="1">
                <a:solidFill>
                  <a:srgbClr val="173359"/>
                </a:solidFill>
                <a:latin typeface="Agrandir"/>
              </a:rPr>
              <a:t>Ako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može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narušiti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odnos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između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terapeuta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klijenta</a:t>
            </a:r>
            <a:endParaRPr lang="en-US" sz="2700" dirty="0">
              <a:solidFill>
                <a:srgbClr val="173359"/>
              </a:solidFill>
              <a:latin typeface="Agrandir"/>
            </a:endParaRPr>
          </a:p>
          <a:p>
            <a:pPr marL="1165886" lvl="2" indent="-388629" algn="l">
              <a:lnSpc>
                <a:spcPts val="3510"/>
              </a:lnSpc>
              <a:buFont typeface="Arial"/>
              <a:buChar char="⚬"/>
            </a:pPr>
            <a:r>
              <a:rPr lang="en-US" sz="2700" dirty="0" err="1">
                <a:solidFill>
                  <a:srgbClr val="173359"/>
                </a:solidFill>
                <a:latin typeface="Agrandir"/>
              </a:rPr>
              <a:t>Ako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je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njihova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uznemirenost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prevelika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da se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evaluiraju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njihove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misli</a:t>
            </a:r>
            <a:endParaRPr lang="en-US" sz="2700" dirty="0">
              <a:solidFill>
                <a:srgbClr val="173359"/>
              </a:solidFill>
              <a:latin typeface="Agrandir"/>
            </a:endParaRPr>
          </a:p>
          <a:p>
            <a:pPr marL="1165886" lvl="2" indent="-388629" algn="l">
              <a:lnSpc>
                <a:spcPts val="3510"/>
              </a:lnSpc>
              <a:buFont typeface="Arial"/>
              <a:buChar char="⚬"/>
            </a:pPr>
            <a:r>
              <a:rPr lang="en-US" sz="2700" dirty="0" err="1">
                <a:solidFill>
                  <a:srgbClr val="173359"/>
                </a:solidFill>
                <a:latin typeface="Agrandir"/>
              </a:rPr>
              <a:t>Ako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nemamo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dovoljno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vremena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kvalitetno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adresirati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do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kraja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te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seanse</a:t>
            </a:r>
            <a:endParaRPr lang="en-US" sz="2700" dirty="0">
              <a:solidFill>
                <a:srgbClr val="173359"/>
              </a:solidFill>
              <a:latin typeface="Agrandir"/>
            </a:endParaRPr>
          </a:p>
          <a:p>
            <a:pPr marL="1165886" lvl="2" indent="-388629" algn="l">
              <a:lnSpc>
                <a:spcPts val="3510"/>
              </a:lnSpc>
              <a:buFont typeface="Arial"/>
              <a:buChar char="⚬"/>
            </a:pPr>
            <a:r>
              <a:rPr lang="en-US" sz="2700" dirty="0" err="1">
                <a:solidFill>
                  <a:srgbClr val="173359"/>
                </a:solidFill>
                <a:latin typeface="Agrandir"/>
              </a:rPr>
              <a:t>Ako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se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čini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važnije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raditi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nekom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drugom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dijelu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kognitivnog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modela</a:t>
            </a:r>
            <a:endParaRPr lang="en-US" sz="2700" dirty="0">
              <a:solidFill>
                <a:srgbClr val="173359"/>
              </a:solidFill>
              <a:latin typeface="Agrandir"/>
            </a:endParaRPr>
          </a:p>
          <a:p>
            <a:pPr marL="1165886" lvl="2" indent="-388629" algn="l">
              <a:lnSpc>
                <a:spcPts val="3510"/>
              </a:lnSpc>
              <a:buFont typeface="Arial"/>
              <a:buChar char="⚬"/>
            </a:pPr>
            <a:r>
              <a:rPr lang="en-US" sz="2700" dirty="0" err="1">
                <a:solidFill>
                  <a:srgbClr val="173359"/>
                </a:solidFill>
                <a:latin typeface="Agrandir"/>
              </a:rPr>
              <a:t>Ako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odlučite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raditi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disfunkcionalnim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vjerovanjima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u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podlozi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automatskih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</a:p>
          <a:p>
            <a:pPr marL="1165886" lvl="2" indent="-388629" algn="l">
              <a:lnSpc>
                <a:spcPts val="3510"/>
              </a:lnSpc>
              <a:buFont typeface="Arial"/>
              <a:buChar char="⚬"/>
            </a:pPr>
            <a:r>
              <a:rPr lang="en-US" sz="2700" dirty="0" err="1">
                <a:solidFill>
                  <a:srgbClr val="173359"/>
                </a:solidFill>
                <a:latin typeface="Agrandir"/>
              </a:rPr>
              <a:t>Ako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smatrate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da je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važnije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raspraviti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nešto</a:t>
            </a:r>
            <a:r>
              <a:rPr lang="en-US" sz="27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2700" dirty="0" err="1">
                <a:solidFill>
                  <a:srgbClr val="173359"/>
                </a:solidFill>
                <a:latin typeface="Agrandir"/>
              </a:rPr>
              <a:t>drugo</a:t>
            </a:r>
            <a:endParaRPr lang="en-US" sz="2700" dirty="0">
              <a:solidFill>
                <a:srgbClr val="173359"/>
              </a:solidFill>
              <a:latin typeface="Agrandir"/>
            </a:endParaRPr>
          </a:p>
          <a:p>
            <a:pPr algn="l">
              <a:lnSpc>
                <a:spcPts val="3770"/>
              </a:lnSpc>
            </a:pPr>
            <a:endParaRPr lang="en-US" sz="2700" dirty="0">
              <a:solidFill>
                <a:srgbClr val="173359"/>
              </a:solidFill>
              <a:latin typeface="Agrandi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72898" y="933668"/>
            <a:ext cx="14614158" cy="91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173359"/>
                </a:solidFill>
                <a:latin typeface="Portobesto Caps"/>
              </a:rPr>
              <a:t>Odabir ključnih automatskih misli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76662">
            <a:off x="-801116" y="1799905"/>
            <a:ext cx="3659632" cy="2200354"/>
          </a:xfrm>
          <a:custGeom>
            <a:avLst/>
            <a:gdLst/>
            <a:ahLst/>
            <a:cxnLst/>
            <a:rect l="l" t="t" r="r" b="b"/>
            <a:pathLst>
              <a:path w="3659632" h="2200354">
                <a:moveTo>
                  <a:pt x="0" y="0"/>
                </a:moveTo>
                <a:lnTo>
                  <a:pt x="3659632" y="0"/>
                </a:lnTo>
                <a:lnTo>
                  <a:pt x="3659632" y="2200354"/>
                </a:lnTo>
                <a:lnTo>
                  <a:pt x="0" y="2200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3" name="Group 3"/>
          <p:cNvGrpSpPr/>
          <p:nvPr/>
        </p:nvGrpSpPr>
        <p:grpSpPr>
          <a:xfrm>
            <a:off x="1450364" y="5143500"/>
            <a:ext cx="16072669" cy="4974909"/>
            <a:chOff x="0" y="0"/>
            <a:chExt cx="4233131" cy="1310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33131" cy="1310264"/>
            </a:xfrm>
            <a:custGeom>
              <a:avLst/>
              <a:gdLst/>
              <a:ahLst/>
              <a:cxnLst/>
              <a:rect l="l" t="t" r="r" b="b"/>
              <a:pathLst>
                <a:path w="4233131" h="1310264">
                  <a:moveTo>
                    <a:pt x="24566" y="0"/>
                  </a:moveTo>
                  <a:lnTo>
                    <a:pt x="4208565" y="0"/>
                  </a:lnTo>
                  <a:cubicBezTo>
                    <a:pt x="4222133" y="0"/>
                    <a:pt x="4233131" y="10998"/>
                    <a:pt x="4233131" y="24566"/>
                  </a:cubicBezTo>
                  <a:lnTo>
                    <a:pt x="4233131" y="1285698"/>
                  </a:lnTo>
                  <a:cubicBezTo>
                    <a:pt x="4233131" y="1299266"/>
                    <a:pt x="4222133" y="1310264"/>
                    <a:pt x="4208565" y="1310264"/>
                  </a:cubicBezTo>
                  <a:lnTo>
                    <a:pt x="24566" y="1310264"/>
                  </a:lnTo>
                  <a:cubicBezTo>
                    <a:pt x="10998" y="1310264"/>
                    <a:pt x="0" y="1299266"/>
                    <a:pt x="0" y="1285698"/>
                  </a:cubicBezTo>
                  <a:lnTo>
                    <a:pt x="0" y="24566"/>
                  </a:lnTo>
                  <a:cubicBezTo>
                    <a:pt x="0" y="10998"/>
                    <a:pt x="10998" y="0"/>
                    <a:pt x="24566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33131" cy="1348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50364" y="4127502"/>
            <a:ext cx="16100128" cy="894270"/>
            <a:chOff x="0" y="0"/>
            <a:chExt cx="4240363" cy="2355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40363" cy="235528"/>
            </a:xfrm>
            <a:custGeom>
              <a:avLst/>
              <a:gdLst/>
              <a:ahLst/>
              <a:cxnLst/>
              <a:rect l="l" t="t" r="r" b="b"/>
              <a:pathLst>
                <a:path w="4240363" h="235528">
                  <a:moveTo>
                    <a:pt x="48086" y="0"/>
                  </a:moveTo>
                  <a:lnTo>
                    <a:pt x="4192277" y="0"/>
                  </a:lnTo>
                  <a:cubicBezTo>
                    <a:pt x="4218834" y="0"/>
                    <a:pt x="4240363" y="21529"/>
                    <a:pt x="4240363" y="48086"/>
                  </a:cubicBezTo>
                  <a:lnTo>
                    <a:pt x="4240363" y="187442"/>
                  </a:lnTo>
                  <a:cubicBezTo>
                    <a:pt x="4240363" y="213999"/>
                    <a:pt x="4218834" y="235528"/>
                    <a:pt x="4192277" y="235528"/>
                  </a:cubicBezTo>
                  <a:lnTo>
                    <a:pt x="48086" y="235528"/>
                  </a:lnTo>
                  <a:cubicBezTo>
                    <a:pt x="21529" y="235528"/>
                    <a:pt x="0" y="213999"/>
                    <a:pt x="0" y="187442"/>
                  </a:cubicBezTo>
                  <a:lnTo>
                    <a:pt x="0" y="48086"/>
                  </a:lnTo>
                  <a:cubicBezTo>
                    <a:pt x="0" y="21529"/>
                    <a:pt x="21529" y="0"/>
                    <a:pt x="48086" y="0"/>
                  </a:cubicBezTo>
                  <a:close/>
                </a:path>
              </a:pathLst>
            </a:custGeom>
            <a:solidFill>
              <a:srgbClr val="F8CF53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40363" cy="273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50364" y="3124593"/>
            <a:ext cx="16100128" cy="922122"/>
            <a:chOff x="0" y="0"/>
            <a:chExt cx="4240363" cy="2428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40363" cy="242864"/>
            </a:xfrm>
            <a:custGeom>
              <a:avLst/>
              <a:gdLst/>
              <a:ahLst/>
              <a:cxnLst/>
              <a:rect l="l" t="t" r="r" b="b"/>
              <a:pathLst>
                <a:path w="4240363" h="242864">
                  <a:moveTo>
                    <a:pt x="24524" y="0"/>
                  </a:moveTo>
                  <a:lnTo>
                    <a:pt x="4215839" y="0"/>
                  </a:lnTo>
                  <a:cubicBezTo>
                    <a:pt x="4222343" y="0"/>
                    <a:pt x="4228581" y="2584"/>
                    <a:pt x="4233180" y="7183"/>
                  </a:cubicBezTo>
                  <a:cubicBezTo>
                    <a:pt x="4237779" y="11782"/>
                    <a:pt x="4240363" y="18020"/>
                    <a:pt x="4240363" y="24524"/>
                  </a:cubicBezTo>
                  <a:lnTo>
                    <a:pt x="4240363" y="218340"/>
                  </a:lnTo>
                  <a:cubicBezTo>
                    <a:pt x="4240363" y="231884"/>
                    <a:pt x="4229383" y="242864"/>
                    <a:pt x="4215839" y="242864"/>
                  </a:cubicBezTo>
                  <a:lnTo>
                    <a:pt x="24524" y="242864"/>
                  </a:lnTo>
                  <a:cubicBezTo>
                    <a:pt x="18020" y="242864"/>
                    <a:pt x="11782" y="240280"/>
                    <a:pt x="7183" y="235681"/>
                  </a:cubicBezTo>
                  <a:cubicBezTo>
                    <a:pt x="2584" y="231082"/>
                    <a:pt x="0" y="224844"/>
                    <a:pt x="0" y="218340"/>
                  </a:cubicBezTo>
                  <a:lnTo>
                    <a:pt x="0" y="24524"/>
                  </a:lnTo>
                  <a:cubicBezTo>
                    <a:pt x="0" y="18020"/>
                    <a:pt x="2584" y="11782"/>
                    <a:pt x="7183" y="7183"/>
                  </a:cubicBezTo>
                  <a:cubicBezTo>
                    <a:pt x="11782" y="2584"/>
                    <a:pt x="18020" y="0"/>
                    <a:pt x="2452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446EA6"/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240363" cy="280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1001085">
            <a:off x="13865126" y="264001"/>
            <a:ext cx="5931094" cy="5721184"/>
          </a:xfrm>
          <a:custGeom>
            <a:avLst/>
            <a:gdLst/>
            <a:ahLst/>
            <a:cxnLst/>
            <a:rect l="l" t="t" r="r" b="b"/>
            <a:pathLst>
              <a:path w="5931094" h="5721184">
                <a:moveTo>
                  <a:pt x="0" y="0"/>
                </a:moveTo>
                <a:lnTo>
                  <a:pt x="5931094" y="0"/>
                </a:lnTo>
                <a:lnTo>
                  <a:pt x="5931094" y="5721183"/>
                </a:lnTo>
                <a:lnTo>
                  <a:pt x="0" y="5721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3" name="TextBox 13"/>
          <p:cNvSpPr txBox="1"/>
          <p:nvPr/>
        </p:nvSpPr>
        <p:spPr>
          <a:xfrm>
            <a:off x="1852955" y="3148456"/>
            <a:ext cx="13836150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6" lvl="1" indent="-421008" algn="l">
              <a:lnSpc>
                <a:spcPts val="5070"/>
              </a:lnSpc>
              <a:buFont typeface="Arial"/>
              <a:buChar char="•"/>
            </a:pPr>
            <a:r>
              <a:rPr lang="en-US" sz="3900">
                <a:solidFill>
                  <a:srgbClr val="173359"/>
                </a:solidFill>
                <a:latin typeface="Agrandir"/>
              </a:rPr>
              <a:t>Ne konfrontiramo automatske misli direktno!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2529" y="442857"/>
            <a:ext cx="16196781" cy="2470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173359"/>
                </a:solidFill>
                <a:latin typeface="Portobesto Caps"/>
              </a:rPr>
              <a:t>Pitanja za evaluaciju automatskih misli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52955" y="4141965"/>
            <a:ext cx="13836150" cy="70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6" lvl="1" indent="-421008" algn="l">
              <a:lnSpc>
                <a:spcPts val="5070"/>
              </a:lnSpc>
              <a:buFont typeface="Arial"/>
              <a:buChar char="•"/>
            </a:pPr>
            <a:r>
              <a:rPr lang="en-US" sz="3900">
                <a:solidFill>
                  <a:srgbClr val="173359"/>
                </a:solidFill>
                <a:latin typeface="อีฟดอวอิ้ง Bold"/>
              </a:rPr>
              <a:t>Sokratovska pitanja za osporavanje automatskih misli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52955" y="5240847"/>
            <a:ext cx="15670079" cy="445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43" lvl="1" indent="-291471" algn="l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173359"/>
                </a:solidFill>
                <a:latin typeface="Agrandir"/>
              </a:rPr>
              <a:t>Što dokazuje da je ova misao točna? Što dokazuje da nije točna?</a:t>
            </a:r>
          </a:p>
          <a:p>
            <a:pPr marL="582943" lvl="1" indent="-291471" algn="l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173359"/>
                </a:solidFill>
                <a:latin typeface="Agrandir"/>
              </a:rPr>
              <a:t>Kako još mogu sagledati situaciju?</a:t>
            </a:r>
          </a:p>
          <a:p>
            <a:pPr marL="582943" lvl="1" indent="-291471" algn="l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173359"/>
                </a:solidFill>
                <a:latin typeface="Agrandir"/>
              </a:rPr>
              <a:t>Što je najgore što se može dogoditi? Što mogu učiniti čak i ako se to najgore dogodi? Je li vjerojatno da će se to dogoditi?</a:t>
            </a:r>
          </a:p>
          <a:p>
            <a:pPr marL="582943" lvl="1" indent="-291471" algn="l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173359"/>
                </a:solidFill>
                <a:latin typeface="Agrandir"/>
              </a:rPr>
              <a:t>Što je najbolje što se može dogoditi? Je li vjerojatno da će se to dogoditi?</a:t>
            </a:r>
          </a:p>
          <a:p>
            <a:pPr marL="582943" lvl="1" indent="-291471" algn="l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173359"/>
                </a:solidFill>
                <a:latin typeface="Agrandir"/>
              </a:rPr>
              <a:t>Koji je najvjerojatniji (najrealističniji) ishod?</a:t>
            </a:r>
          </a:p>
          <a:p>
            <a:pPr marL="582943" lvl="1" indent="-291471" algn="l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173359"/>
                </a:solidFill>
                <a:latin typeface="Agrandir"/>
              </a:rPr>
              <a:t>Koja je posljedica mojeg vjerovanja u ovu misao? Što bise dogodilo da promijenim način razmišljanja? </a:t>
            </a:r>
          </a:p>
          <a:p>
            <a:pPr marL="582943" lvl="1" indent="-291471" algn="l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173359"/>
                </a:solidFill>
                <a:latin typeface="Agrandir"/>
              </a:rPr>
              <a:t>Kada bi netko od mojih prijatelja/ica bio u toj situaciji i imao/la takve misli, što bih joj rekao?</a:t>
            </a:r>
          </a:p>
          <a:p>
            <a:pPr marL="582943" lvl="1" indent="-291471" algn="l">
              <a:lnSpc>
                <a:spcPts val="3510"/>
              </a:lnSpc>
              <a:buFont typeface="Arial"/>
              <a:buChar char="•"/>
            </a:pPr>
            <a:r>
              <a:rPr lang="en-US" sz="2700">
                <a:solidFill>
                  <a:srgbClr val="173359"/>
                </a:solidFill>
                <a:latin typeface="Agrandir"/>
              </a:rPr>
              <a:t>Što sad mogu učiniti?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98" y="109171"/>
            <a:ext cx="13625458" cy="3171016"/>
          </a:xfrm>
          <a:custGeom>
            <a:avLst/>
            <a:gdLst/>
            <a:ahLst/>
            <a:cxnLst/>
            <a:rect l="l" t="t" r="r" b="b"/>
            <a:pathLst>
              <a:path w="13625458" h="3171016">
                <a:moveTo>
                  <a:pt x="0" y="0"/>
                </a:moveTo>
                <a:lnTo>
                  <a:pt x="13625459" y="0"/>
                </a:lnTo>
                <a:lnTo>
                  <a:pt x="13625459" y="3171016"/>
                </a:lnTo>
                <a:lnTo>
                  <a:pt x="0" y="317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3" name="Group 3"/>
          <p:cNvGrpSpPr/>
          <p:nvPr/>
        </p:nvGrpSpPr>
        <p:grpSpPr>
          <a:xfrm>
            <a:off x="129498" y="3500542"/>
            <a:ext cx="14184440" cy="6319489"/>
            <a:chOff x="0" y="0"/>
            <a:chExt cx="3735820" cy="1664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35820" cy="1664392"/>
            </a:xfrm>
            <a:custGeom>
              <a:avLst/>
              <a:gdLst/>
              <a:ahLst/>
              <a:cxnLst/>
              <a:rect l="l" t="t" r="r" b="b"/>
              <a:pathLst>
                <a:path w="3735820" h="1664392">
                  <a:moveTo>
                    <a:pt x="0" y="0"/>
                  </a:moveTo>
                  <a:lnTo>
                    <a:pt x="3735820" y="0"/>
                  </a:lnTo>
                  <a:lnTo>
                    <a:pt x="3735820" y="1664392"/>
                  </a:lnTo>
                  <a:lnTo>
                    <a:pt x="0" y="1664392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446EA6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35820" cy="1702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562678" y="4777396"/>
            <a:ext cx="4963447" cy="5071210"/>
          </a:xfrm>
          <a:custGeom>
            <a:avLst/>
            <a:gdLst/>
            <a:ahLst/>
            <a:cxnLst/>
            <a:rect l="l" t="t" r="r" b="b"/>
            <a:pathLst>
              <a:path w="4963447" h="5071210">
                <a:moveTo>
                  <a:pt x="0" y="0"/>
                </a:moveTo>
                <a:lnTo>
                  <a:pt x="4963447" y="0"/>
                </a:lnTo>
                <a:lnTo>
                  <a:pt x="4963447" y="5071210"/>
                </a:lnTo>
                <a:lnTo>
                  <a:pt x="0" y="5071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/>
          <p:cNvSpPr txBox="1"/>
          <p:nvPr/>
        </p:nvSpPr>
        <p:spPr>
          <a:xfrm>
            <a:off x="129498" y="368310"/>
            <a:ext cx="14184440" cy="195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173359"/>
                </a:solidFill>
                <a:latin typeface="Portobesto Caps"/>
              </a:rPr>
              <a:t>Pitanja za evaluaciju automatskih misli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9525" y="3470682"/>
            <a:ext cx="14286617" cy="6255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80" lvl="1" indent="-356240" algn="l">
              <a:lnSpc>
                <a:spcPts val="4290"/>
              </a:lnSpc>
              <a:buFont typeface="Arial"/>
              <a:buChar char="•"/>
            </a:pP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Sokratovska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pitanja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možete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dati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klijentu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kao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dio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akcijskog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plana</a:t>
            </a:r>
          </a:p>
          <a:p>
            <a:pPr marL="712480" lvl="1" indent="-356240" algn="l">
              <a:lnSpc>
                <a:spcPts val="4290"/>
              </a:lnSpc>
              <a:buFont typeface="Arial"/>
              <a:buChar char="•"/>
            </a:pPr>
            <a:r>
              <a:rPr lang="en-US" sz="3300" dirty="0" err="1">
                <a:solidFill>
                  <a:srgbClr val="173359"/>
                </a:solidFill>
                <a:latin typeface="Agrandir"/>
              </a:rPr>
              <a:t>Osigurajte</a:t>
            </a:r>
            <a:r>
              <a:rPr lang="en-US" sz="3300" dirty="0">
                <a:solidFill>
                  <a:srgbClr val="173359"/>
                </a:solidFill>
                <a:latin typeface="Agrandir"/>
              </a:rPr>
              <a:t> da:</a:t>
            </a:r>
          </a:p>
          <a:p>
            <a:pPr marL="1338602" lvl="2" indent="-446201" algn="l">
              <a:lnSpc>
                <a:spcPts val="4030"/>
              </a:lnSpc>
              <a:buFont typeface="Arial"/>
              <a:buChar char="⚬"/>
            </a:pPr>
            <a:r>
              <a:rPr lang="en-US" sz="3100" dirty="0" err="1">
                <a:solidFill>
                  <a:srgbClr val="173359"/>
                </a:solidFill>
                <a:latin typeface="Agrandir"/>
              </a:rPr>
              <a:t>Razumiju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da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evaluacija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njihovih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misli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može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pomoći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da se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osjećaju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bolje</a:t>
            </a:r>
            <a:endParaRPr lang="en-US" sz="3100" dirty="0">
              <a:solidFill>
                <a:srgbClr val="173359"/>
              </a:solidFill>
              <a:latin typeface="Agrandir"/>
            </a:endParaRPr>
          </a:p>
          <a:p>
            <a:pPr marL="1338602" lvl="2" indent="-446201" algn="l">
              <a:lnSpc>
                <a:spcPts val="4030"/>
              </a:lnSpc>
              <a:buFont typeface="Arial"/>
              <a:buChar char="⚬"/>
            </a:pPr>
            <a:r>
              <a:rPr lang="en-US" sz="3100" dirty="0" err="1">
                <a:solidFill>
                  <a:srgbClr val="173359"/>
                </a:solidFill>
                <a:latin typeface="Agrandir"/>
              </a:rPr>
              <a:t>Vjeruju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da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će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moći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koristiti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pitanja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efikasno</a:t>
            </a:r>
            <a:endParaRPr lang="en-US" sz="3100" dirty="0">
              <a:solidFill>
                <a:srgbClr val="173359"/>
              </a:solidFill>
              <a:latin typeface="Agrandir"/>
            </a:endParaRPr>
          </a:p>
          <a:p>
            <a:pPr marL="1338602" lvl="2" indent="-446201" algn="l">
              <a:lnSpc>
                <a:spcPts val="4030"/>
              </a:lnSpc>
              <a:buFont typeface="Arial"/>
              <a:buChar char="⚬"/>
            </a:pPr>
            <a:r>
              <a:rPr lang="en-US" sz="3100" dirty="0">
                <a:solidFill>
                  <a:srgbClr val="173359"/>
                </a:solidFill>
                <a:latin typeface="Agrandir"/>
              </a:rPr>
              <a:t>Da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shvaćaju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kako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se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neće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sva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pitanja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odnositi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na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sve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automatske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misli</a:t>
            </a:r>
            <a:endParaRPr lang="en-US" sz="3100" dirty="0">
              <a:solidFill>
                <a:srgbClr val="173359"/>
              </a:solidFill>
              <a:latin typeface="Agrandir"/>
            </a:endParaRPr>
          </a:p>
          <a:p>
            <a:pPr marL="712480" lvl="1" indent="-356240" algn="l">
              <a:lnSpc>
                <a:spcPts val="4290"/>
              </a:lnSpc>
              <a:buFont typeface="Arial"/>
              <a:buChar char="•"/>
            </a:pP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Sokratovska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pitanja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300" b="1" dirty="0" err="1">
                <a:solidFill>
                  <a:srgbClr val="173359"/>
                </a:solidFill>
                <a:latin typeface="Agrandir"/>
              </a:rPr>
              <a:t>sastoje</a:t>
            </a:r>
            <a:r>
              <a:rPr lang="en-US" sz="3300" b="1" dirty="0">
                <a:solidFill>
                  <a:srgbClr val="173359"/>
                </a:solidFill>
                <a:latin typeface="Agrandir"/>
              </a:rPr>
              <a:t> se od:</a:t>
            </a:r>
          </a:p>
          <a:p>
            <a:pPr marL="1338602" lvl="2" indent="-446201" algn="l">
              <a:lnSpc>
                <a:spcPts val="4030"/>
              </a:lnSpc>
              <a:buFont typeface="Arial"/>
              <a:buChar char="⚬"/>
            </a:pPr>
            <a:r>
              <a:rPr lang="en-US" sz="3100" dirty="0" err="1">
                <a:solidFill>
                  <a:srgbClr val="173359"/>
                </a:solidFill>
                <a:latin typeface="Agrandir"/>
              </a:rPr>
              <a:t>Pitanja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koje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traže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dokaze</a:t>
            </a:r>
            <a:endParaRPr lang="en-US" sz="3100" dirty="0">
              <a:solidFill>
                <a:srgbClr val="173359"/>
              </a:solidFill>
              <a:latin typeface="Agrandir"/>
            </a:endParaRPr>
          </a:p>
          <a:p>
            <a:pPr marL="1338602" lvl="2" indent="-446201" algn="l">
              <a:lnSpc>
                <a:spcPts val="4030"/>
              </a:lnSpc>
              <a:buFont typeface="Arial"/>
              <a:buChar char="⚬"/>
            </a:pPr>
            <a:r>
              <a:rPr lang="en-US" sz="3100" dirty="0" err="1">
                <a:solidFill>
                  <a:srgbClr val="173359"/>
                </a:solidFill>
                <a:latin typeface="Agrandir"/>
              </a:rPr>
              <a:t>Pitanja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koja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traže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alternativne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metode</a:t>
            </a:r>
            <a:endParaRPr lang="en-US" sz="3100" dirty="0">
              <a:solidFill>
                <a:srgbClr val="173359"/>
              </a:solidFill>
              <a:latin typeface="Agrandir"/>
            </a:endParaRPr>
          </a:p>
          <a:p>
            <a:pPr marL="1338602" lvl="2" indent="-446201" algn="l">
              <a:lnSpc>
                <a:spcPts val="4030"/>
              </a:lnSpc>
              <a:buFont typeface="Arial"/>
              <a:buChar char="⚬"/>
            </a:pPr>
            <a:r>
              <a:rPr lang="en-US" sz="3100" dirty="0" err="1">
                <a:solidFill>
                  <a:srgbClr val="173359"/>
                </a:solidFill>
                <a:latin typeface="Agrandir"/>
              </a:rPr>
              <a:t>Dekatastofizirajućih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pitanja</a:t>
            </a:r>
            <a:endParaRPr lang="en-US" sz="3100" dirty="0">
              <a:solidFill>
                <a:srgbClr val="173359"/>
              </a:solidFill>
              <a:latin typeface="Agrandir"/>
            </a:endParaRPr>
          </a:p>
          <a:p>
            <a:pPr marL="1338602" lvl="2" indent="-446201" algn="l">
              <a:lnSpc>
                <a:spcPts val="4030"/>
              </a:lnSpc>
              <a:buFont typeface="Arial"/>
              <a:buChar char="⚬"/>
            </a:pPr>
            <a:r>
              <a:rPr lang="en-US" sz="3100" dirty="0" err="1">
                <a:solidFill>
                  <a:srgbClr val="173359"/>
                </a:solidFill>
                <a:latin typeface="Agrandir"/>
              </a:rPr>
              <a:t>Pitanja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o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utjecaju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automatskih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misli</a:t>
            </a:r>
            <a:endParaRPr lang="en-US" sz="3100" dirty="0">
              <a:solidFill>
                <a:srgbClr val="173359"/>
              </a:solidFill>
              <a:latin typeface="Agrandir"/>
            </a:endParaRPr>
          </a:p>
          <a:p>
            <a:pPr marL="1338602" lvl="2" indent="-446201" algn="l">
              <a:lnSpc>
                <a:spcPts val="4030"/>
              </a:lnSpc>
              <a:buFont typeface="Arial"/>
              <a:buChar char="⚬"/>
            </a:pPr>
            <a:r>
              <a:rPr lang="en-US" sz="3100" dirty="0" err="1">
                <a:solidFill>
                  <a:srgbClr val="173359"/>
                </a:solidFill>
                <a:latin typeface="Agrandir"/>
              </a:rPr>
              <a:t>Distancirajućih</a:t>
            </a:r>
            <a:r>
              <a:rPr lang="en-US" sz="3100" dirty="0">
                <a:solidFill>
                  <a:srgbClr val="173359"/>
                </a:solidFill>
                <a:latin typeface="Agrandir"/>
              </a:rPr>
              <a:t>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pitanja</a:t>
            </a:r>
            <a:endParaRPr lang="en-US" sz="3100" dirty="0">
              <a:solidFill>
                <a:srgbClr val="173359"/>
              </a:solidFill>
              <a:latin typeface="Agrandir"/>
            </a:endParaRPr>
          </a:p>
          <a:p>
            <a:pPr marL="1338602" lvl="2" indent="-446201" algn="l">
              <a:lnSpc>
                <a:spcPts val="4030"/>
              </a:lnSpc>
              <a:buFont typeface="Arial"/>
              <a:buChar char="⚬"/>
            </a:pPr>
            <a:r>
              <a:rPr lang="en-US" sz="3100" dirty="0">
                <a:solidFill>
                  <a:srgbClr val="173359"/>
                </a:solidFill>
                <a:latin typeface="Agrandir"/>
              </a:rPr>
              <a:t>Problem solving </a:t>
            </a:r>
            <a:r>
              <a:rPr lang="en-US" sz="3100" dirty="0" err="1">
                <a:solidFill>
                  <a:srgbClr val="173359"/>
                </a:solidFill>
                <a:latin typeface="Agrandir"/>
              </a:rPr>
              <a:t>pitanja</a:t>
            </a:r>
            <a:endParaRPr lang="en-US" sz="3100" dirty="0">
              <a:solidFill>
                <a:srgbClr val="173359"/>
              </a:solidFill>
              <a:latin typeface="Agrandir"/>
            </a:endParaRPr>
          </a:p>
        </p:txBody>
      </p:sp>
      <p:sp>
        <p:nvSpPr>
          <p:cNvPr id="9" name="Freeform 9"/>
          <p:cNvSpPr/>
          <p:nvPr/>
        </p:nvSpPr>
        <p:spPr>
          <a:xfrm rot="889970">
            <a:off x="14628113" y="55825"/>
            <a:ext cx="2158853" cy="3307436"/>
          </a:xfrm>
          <a:custGeom>
            <a:avLst/>
            <a:gdLst/>
            <a:ahLst/>
            <a:cxnLst/>
            <a:rect l="l" t="t" r="r" b="b"/>
            <a:pathLst>
              <a:path w="2158853" h="3307436">
                <a:moveTo>
                  <a:pt x="0" y="0"/>
                </a:moveTo>
                <a:lnTo>
                  <a:pt x="2158854" y="0"/>
                </a:lnTo>
                <a:lnTo>
                  <a:pt x="2158854" y="3307436"/>
                </a:lnTo>
                <a:lnTo>
                  <a:pt x="0" y="3307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85335" y="486525"/>
            <a:ext cx="16087725" cy="5265074"/>
          </a:xfrm>
          <a:custGeom>
            <a:avLst/>
            <a:gdLst/>
            <a:ahLst/>
            <a:cxnLst/>
            <a:rect l="l" t="t" r="r" b="b"/>
            <a:pathLst>
              <a:path w="16087725" h="5265074">
                <a:moveTo>
                  <a:pt x="16087725" y="0"/>
                </a:moveTo>
                <a:lnTo>
                  <a:pt x="0" y="0"/>
                </a:lnTo>
                <a:lnTo>
                  <a:pt x="0" y="5265073"/>
                </a:lnTo>
                <a:lnTo>
                  <a:pt x="16087725" y="5265073"/>
                </a:lnTo>
                <a:lnTo>
                  <a:pt x="160877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3" name="Group 3"/>
          <p:cNvGrpSpPr/>
          <p:nvPr/>
        </p:nvGrpSpPr>
        <p:grpSpPr>
          <a:xfrm>
            <a:off x="1311349" y="4654873"/>
            <a:ext cx="12094355" cy="5070519"/>
            <a:chOff x="0" y="0"/>
            <a:chExt cx="3185345" cy="1335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85345" cy="1335445"/>
            </a:xfrm>
            <a:custGeom>
              <a:avLst/>
              <a:gdLst/>
              <a:ahLst/>
              <a:cxnLst/>
              <a:rect l="l" t="t" r="r" b="b"/>
              <a:pathLst>
                <a:path w="3185345" h="1335445">
                  <a:moveTo>
                    <a:pt x="0" y="0"/>
                  </a:moveTo>
                  <a:lnTo>
                    <a:pt x="3185345" y="0"/>
                  </a:lnTo>
                  <a:lnTo>
                    <a:pt x="3185345" y="1335445"/>
                  </a:lnTo>
                  <a:lnTo>
                    <a:pt x="0" y="1335445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446EA6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85345" cy="1373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05705" y="529517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TextBox 7"/>
          <p:cNvSpPr txBox="1"/>
          <p:nvPr/>
        </p:nvSpPr>
        <p:spPr>
          <a:xfrm>
            <a:off x="1049204" y="1162050"/>
            <a:ext cx="14090399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173359"/>
                </a:solidFill>
                <a:latin typeface="Portobesto Caps"/>
              </a:rPr>
              <a:t>Procjena procesa evaluacije automatskih misli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4145" y="5608723"/>
            <a:ext cx="11388764" cy="264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6" lvl="1" indent="-421008" algn="l">
              <a:lnSpc>
                <a:spcPts val="5070"/>
              </a:lnSpc>
              <a:buFont typeface="Arial"/>
              <a:buChar char="•"/>
            </a:pPr>
            <a:r>
              <a:rPr lang="en-US" sz="3900">
                <a:solidFill>
                  <a:srgbClr val="173359"/>
                </a:solidFill>
                <a:latin typeface="Agrandir"/>
              </a:rPr>
              <a:t>Važno je pred kraj susreta procijeniti koliko su klijenti uvjereni u istinitost automatskih misli u usporedbi s uvjerenjima u točnost misli na početku susreta te kako se sad osjećaju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063" y="4126422"/>
            <a:ext cx="14775314" cy="5521447"/>
            <a:chOff x="0" y="0"/>
            <a:chExt cx="3891441" cy="14542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91441" cy="1454208"/>
            </a:xfrm>
            <a:custGeom>
              <a:avLst/>
              <a:gdLst/>
              <a:ahLst/>
              <a:cxnLst/>
              <a:rect l="l" t="t" r="r" b="b"/>
              <a:pathLst>
                <a:path w="3891441" h="1454208">
                  <a:moveTo>
                    <a:pt x="0" y="0"/>
                  </a:moveTo>
                  <a:lnTo>
                    <a:pt x="3891441" y="0"/>
                  </a:lnTo>
                  <a:lnTo>
                    <a:pt x="3891441" y="1454208"/>
                  </a:lnTo>
                  <a:lnTo>
                    <a:pt x="0" y="14542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446EA6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91441" cy="1492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093146" y="176068"/>
            <a:ext cx="16101708" cy="3747307"/>
          </a:xfrm>
          <a:custGeom>
            <a:avLst/>
            <a:gdLst/>
            <a:ahLst/>
            <a:cxnLst/>
            <a:rect l="l" t="t" r="r" b="b"/>
            <a:pathLst>
              <a:path w="16101708" h="3747307">
                <a:moveTo>
                  <a:pt x="16101708" y="0"/>
                </a:moveTo>
                <a:lnTo>
                  <a:pt x="0" y="0"/>
                </a:lnTo>
                <a:lnTo>
                  <a:pt x="0" y="3747307"/>
                </a:lnTo>
                <a:lnTo>
                  <a:pt x="16101708" y="3747307"/>
                </a:lnTo>
                <a:lnTo>
                  <a:pt x="161017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Freeform 6"/>
          <p:cNvSpPr/>
          <p:nvPr/>
        </p:nvSpPr>
        <p:spPr>
          <a:xfrm>
            <a:off x="-495938" y="4467413"/>
            <a:ext cx="2713429" cy="5819587"/>
          </a:xfrm>
          <a:custGeom>
            <a:avLst/>
            <a:gdLst/>
            <a:ahLst/>
            <a:cxnLst/>
            <a:rect l="l" t="t" r="r" b="b"/>
            <a:pathLst>
              <a:path w="2713429" h="5819587">
                <a:moveTo>
                  <a:pt x="0" y="0"/>
                </a:moveTo>
                <a:lnTo>
                  <a:pt x="2713429" y="0"/>
                </a:lnTo>
                <a:lnTo>
                  <a:pt x="2713429" y="5819587"/>
                </a:lnTo>
                <a:lnTo>
                  <a:pt x="0" y="5819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0927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7" name="Freeform 7"/>
          <p:cNvSpPr/>
          <p:nvPr/>
        </p:nvSpPr>
        <p:spPr>
          <a:xfrm>
            <a:off x="16174603" y="4158397"/>
            <a:ext cx="2955533" cy="6128603"/>
          </a:xfrm>
          <a:custGeom>
            <a:avLst/>
            <a:gdLst/>
            <a:ahLst/>
            <a:cxnLst/>
            <a:rect l="l" t="t" r="r" b="b"/>
            <a:pathLst>
              <a:path w="2955533" h="6128603">
                <a:moveTo>
                  <a:pt x="0" y="0"/>
                </a:moveTo>
                <a:lnTo>
                  <a:pt x="2955534" y="0"/>
                </a:lnTo>
                <a:lnTo>
                  <a:pt x="2955534" y="6128603"/>
                </a:lnTo>
                <a:lnTo>
                  <a:pt x="0" y="6128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3268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TextBox 8"/>
          <p:cNvSpPr txBox="1"/>
          <p:nvPr/>
        </p:nvSpPr>
        <p:spPr>
          <a:xfrm>
            <a:off x="1953202" y="4243323"/>
            <a:ext cx="14403035" cy="5182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173359"/>
                </a:solidFill>
                <a:latin typeface="Agrandir"/>
              </a:rPr>
              <a:t>Kad se raspoloženje ili ponašanje </a:t>
            </a:r>
            <a:r>
              <a:rPr lang="en-US" sz="2999">
                <a:solidFill>
                  <a:srgbClr val="173359"/>
                </a:solidFill>
                <a:latin typeface="Agrandir Bold"/>
              </a:rPr>
              <a:t>ne popravljaju</a:t>
            </a:r>
            <a:r>
              <a:rPr lang="en-US" sz="2999">
                <a:solidFill>
                  <a:srgbClr val="173359"/>
                </a:solidFill>
                <a:latin typeface="Agrandir"/>
              </a:rPr>
              <a:t>, potrebno je koncepualizirati zašto prvotni pokušaj kognitivne restrukturacije nije bio dovoljno uspješan</a:t>
            </a:r>
          </a:p>
          <a:p>
            <a:pPr marL="647697" lvl="1" indent="-323848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173359"/>
                </a:solidFill>
                <a:latin typeface="Agrandir"/>
              </a:rPr>
              <a:t>Česti </a:t>
            </a:r>
            <a:r>
              <a:rPr lang="en-US" sz="2999">
                <a:solidFill>
                  <a:srgbClr val="173359"/>
                </a:solidFill>
                <a:latin typeface="Agrandir Bold"/>
              </a:rPr>
              <a:t>razlozi</a:t>
            </a:r>
            <a:r>
              <a:rPr lang="en-US" sz="2999">
                <a:solidFill>
                  <a:srgbClr val="173359"/>
                </a:solidFill>
                <a:latin typeface="Agrandir"/>
              </a:rPr>
              <a:t> mogu biti:</a:t>
            </a:r>
          </a:p>
          <a:p>
            <a:pPr marL="1209036" lvl="2" indent="-403012" algn="l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173359"/>
                </a:solidFill>
                <a:latin typeface="Agrandir"/>
              </a:rPr>
              <a:t>Postoji centralnija automatska misao koja još nije prepoznata ili evaluirana</a:t>
            </a:r>
          </a:p>
          <a:p>
            <a:pPr marL="1209036" lvl="2" indent="-403012" algn="l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173359"/>
                </a:solidFill>
                <a:latin typeface="Agrandir"/>
              </a:rPr>
              <a:t>Evaluacija automatske misli je površna, neuvjerljiva ili neadekvatna</a:t>
            </a:r>
          </a:p>
          <a:p>
            <a:pPr marL="1209036" lvl="2" indent="-403012" algn="l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173359"/>
                </a:solidFill>
                <a:latin typeface="Agrandir"/>
              </a:rPr>
              <a:t>Klijent nije dovoljno izrazio dolaze za koje se čini da podupiru automatske misli</a:t>
            </a:r>
          </a:p>
          <a:p>
            <a:pPr marL="1209036" lvl="2" indent="-403012" algn="l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173359"/>
                </a:solidFill>
                <a:latin typeface="Agrandir"/>
              </a:rPr>
              <a:t>Automatska misao je također široka, generalizirana kognicija: bazično vjerovanje</a:t>
            </a:r>
          </a:p>
          <a:p>
            <a:pPr marL="1209036" lvl="2" indent="-403012" algn="l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173359"/>
                </a:solidFill>
                <a:latin typeface="Agrandir"/>
              </a:rPr>
              <a:t>Klijent razumije na intelektualnoj razini da je automatska misao distorzirana, ali ne razumije to na emocionalnoj razini</a:t>
            </a:r>
          </a:p>
          <a:p>
            <a:pPr marL="1209036" lvl="2" indent="-403012" algn="l">
              <a:lnSpc>
                <a:spcPts val="3639"/>
              </a:lnSpc>
              <a:buFont typeface="Arial"/>
              <a:buChar char="⚬"/>
            </a:pPr>
            <a:r>
              <a:rPr lang="en-US" sz="2799">
                <a:solidFill>
                  <a:srgbClr val="173359"/>
                </a:solidFill>
                <a:latin typeface="Agrandir"/>
              </a:rPr>
              <a:t>Automatska misao je dio disfunkcionalnog obrasca mišljenja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5091" y="393834"/>
            <a:ext cx="14663653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173359"/>
                </a:solidFill>
                <a:latin typeface="Portobesto Caps"/>
              </a:rPr>
              <a:t>Konceptualizacija kad kognitivna restrukturacija nije efikasna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1061</Words>
  <Application>Microsoft Office PowerPoint</Application>
  <PresentationFormat>Custom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Agrandir Bold</vt:lpstr>
      <vt:lpstr>Calibri</vt:lpstr>
      <vt:lpstr>Portobesto Caps</vt:lpstr>
      <vt:lpstr>อีฟดอวอิ้ง</vt:lpstr>
      <vt:lpstr>Agrandir</vt:lpstr>
      <vt:lpstr>Arial</vt:lpstr>
      <vt:lpstr>Montserrat</vt:lpstr>
      <vt:lpstr>อีฟดอวอิ้ง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Sermon By Kyrie Petrakis</dc:title>
  <cp:lastModifiedBy>Maja Vdović</cp:lastModifiedBy>
  <cp:revision>2</cp:revision>
  <dcterms:created xsi:type="dcterms:W3CDTF">2006-08-16T00:00:00Z</dcterms:created>
  <dcterms:modified xsi:type="dcterms:W3CDTF">2024-06-13T09:19:01Z</dcterms:modified>
  <dc:identifier>DAGH_7kuyGM</dc:identifier>
</cp:coreProperties>
</file>