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9"/>
  </p:notesMasterIdLst>
  <p:handoutMasterIdLst>
    <p:handoutMasterId r:id="rId20"/>
  </p:handoutMasterIdLst>
  <p:sldIdLst>
    <p:sldId id="1938" r:id="rId5"/>
    <p:sldId id="1878" r:id="rId6"/>
    <p:sldId id="1884" r:id="rId7"/>
    <p:sldId id="1940" r:id="rId8"/>
    <p:sldId id="1941" r:id="rId9"/>
    <p:sldId id="1950" r:id="rId10"/>
    <p:sldId id="1951" r:id="rId11"/>
    <p:sldId id="1943" r:id="rId12"/>
    <p:sldId id="1944" r:id="rId13"/>
    <p:sldId id="1945" r:id="rId14"/>
    <p:sldId id="1946" r:id="rId15"/>
    <p:sldId id="1947" r:id="rId16"/>
    <p:sldId id="1948" r:id="rId17"/>
    <p:sldId id="19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71"/>
    <a:srgbClr val="FF7676"/>
    <a:srgbClr val="6A1F60"/>
    <a:srgbClr val="CA4F67"/>
    <a:srgbClr val="0796D0"/>
    <a:srgbClr val="C60B68"/>
    <a:srgbClr val="F7D6D6"/>
    <a:srgbClr val="A69AC7"/>
    <a:srgbClr val="EACAD0"/>
    <a:srgbClr val="C50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5042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9/15/2024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9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A03A7DE-E2C6-D3DE-2D3C-0E50AB453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9155AC3-4048-A012-522F-9975DD4374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66BC318-7E9C-A53F-C445-78301FFF7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="" xmlns:a16="http://schemas.microsoft.com/office/drawing/2014/main" id="{EC2B4886-6DF6-0A57-7118-513A7AAA4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598" y="3895344"/>
            <a:ext cx="4591906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="" xmlns:a16="http://schemas.microsoft.com/office/drawing/2014/main" id="{B016AB6E-3D8A-906E-416F-9B68623EA7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471EA21E-8904-9B80-6EAB-BA76819B4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=""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9CB50393-ACAA-59FB-EDD9-D6A45246EE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="" xmlns:a16="http://schemas.microsoft.com/office/drawing/2014/main" id="{B85198C3-2E2B-8874-B190-913F6956F2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="" xmlns:a16="http://schemas.microsoft.com/office/drawing/2014/main" id="{9C80863B-5076-EB08-18A2-8E31F090A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="" xmlns:a16="http://schemas.microsoft.com/office/drawing/2014/main" id="{BDD0B550-942E-F4E9-B09A-16F6C4F00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00450AD-469A-81EC-8D58-093490CDE6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=""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="" xmlns:a16="http://schemas.microsoft.com/office/drawing/2014/main" id="{B85198C3-2E2B-8874-B190-913F6956F2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="" xmlns:a16="http://schemas.microsoft.com/office/drawing/2014/main" id="{9C80863B-5076-EB08-18A2-8E31F090A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="" xmlns:a16="http://schemas.microsoft.com/office/drawing/2014/main" id="{BDD0B550-942E-F4E9-B09A-16F6C4F00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00450AD-469A-81EC-8D58-093490CDE6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=""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="" xmlns:a16="http://schemas.microsoft.com/office/drawing/2014/main" id="{5CA8910C-D8ED-5254-9603-C499A3F697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0FCE207E-49DC-89F0-6C2E-AEDEB1A668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12480" y="2715768"/>
            <a:ext cx="3364992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8D76C9A2-7310-AC9A-D74B-465F4A044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C7F2D7-0500-18AD-893F-3BFF96B945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1B05A4D-E9FB-4913-E53E-1DE2DC2D9B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="" xmlns:a16="http://schemas.microsoft.com/office/drawing/2014/main" id="{CC1FF5F2-E394-6897-C493-6584D74D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FA8D9022-B854-F233-7BEE-8185E402F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D0478807-656D-4B2C-5C1E-4A08154F65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76768" cy="2830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528" y="2454311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=""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528" y="3222369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=""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4528" y="3992637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=""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528" y="4775296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85AC3F0E-B550-5DF3-6FEE-B1EFAC15A0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7">
            <a:extLst>
              <a:ext uri="{FF2B5EF4-FFF2-40B4-BE49-F238E27FC236}">
                <a16:creationId xmlns="" xmlns:a16="http://schemas.microsoft.com/office/drawing/2014/main" id="{4B8B6206-1D28-8534-BE4D-6893F8FE6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F5405D2-9527-BA12-A7AC-4B93151CCB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="" xmlns:a16="http://schemas.microsoft.com/office/drawing/2014/main" id="{A0CC5EDC-49D4-6111-36CB-3C8A2D02A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="" xmlns:a16="http://schemas.microsoft.com/office/drawing/2014/main" id="{82D433C4-79DD-42C5-9147-9E5DDECB66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="" xmlns:a16="http://schemas.microsoft.com/office/drawing/2014/main" id="{B6078FDE-6CEC-993E-3339-544DEDA6A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E6A9E29-841B-F63A-A4FB-958C2A39A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41E8E1F-3A86-62FC-58AB-E196456B45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=""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A15E1F6-FCC0-B1B8-8F0A-02FAAB3F0D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7">
            <a:extLst>
              <a:ext uri="{FF2B5EF4-FFF2-40B4-BE49-F238E27FC236}">
                <a16:creationId xmlns="" xmlns:a16="http://schemas.microsoft.com/office/drawing/2014/main" id="{8A0AB697-65DD-D82E-FD2B-BB10E141E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6DF637CE-F1AA-EB3D-67EB-815F56FFB5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C7F2D7-0500-18AD-893F-3BFF96B945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93D01B9-382B-1FFC-B0E8-50A5B1AA53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B70A54A3-3D1B-FF08-2460-114DA5BF6D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93649" cy="4065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5536" y="1605845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=""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5536" y="2373903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=""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5536" y="3144171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=""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5536" y="3926830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=""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5536" y="4693042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10403704" y="596187"/>
            <a:ext cx="2384490" cy="11921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="" xmlns:a16="http://schemas.microsoft.com/office/drawing/2014/main" id="{CCB0938D-C7B4-782B-BFAF-F503DE1CA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9">
            <a:extLst>
              <a:ext uri="{FF2B5EF4-FFF2-40B4-BE49-F238E27FC236}">
                <a16:creationId xmlns="" xmlns:a16="http://schemas.microsoft.com/office/drawing/2014/main" id="{27AD3143-C49E-0951-0DB8-A9ABF0AB7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1F142C3-F309-0D74-D5C5-3EAB19D430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963611" y="-9427"/>
            <a:ext cx="2384497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=""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="" xmlns:a16="http://schemas.microsoft.com/office/drawing/2014/main" id="{3444D42C-1BDD-684F-2ED7-CBF2B31FA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B266F6B-F29A-5957-62EB-27F8C2FAE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0AC709F-F9A3-D8F0-A42E-A2C94191DF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="" xmlns:a16="http://schemas.microsoft.com/office/drawing/2014/main" id="{A56C6565-B97C-5C01-FA9D-8CF1B20447E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=""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9496" y="612648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5E2D1E-4C5D-A613-CB40-98902C0D832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3206" y="5671159"/>
            <a:ext cx="2384497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93690" y="6190487"/>
            <a:ext cx="846621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="" xmlns:a16="http://schemas.microsoft.com/office/drawing/2014/main" id="{B85198C3-2E2B-8874-B190-913F6956F2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="" xmlns:a16="http://schemas.microsoft.com/office/drawing/2014/main" id="{9C80863B-5076-EB08-18A2-8E31F090A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="" xmlns:a16="http://schemas.microsoft.com/office/drawing/2014/main" id="{BDD0B550-942E-F4E9-B09A-16F6C4F00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00450AD-469A-81EC-8D58-093490CDE6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=""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/>
          <a:lstStyle/>
          <a:p>
            <a:r>
              <a:rPr lang="hr-HR" dirty="0"/>
              <a:t>Evaluacija automatskih misli</a:t>
            </a:r>
            <a:endParaRPr lang="en-US" dirty="0"/>
          </a:p>
        </p:txBody>
      </p:sp>
      <p:sp>
        <p:nvSpPr>
          <p:cNvPr id="18" name="Subtitle 17">
            <a:extLst>
              <a:ext uri="{FF2B5EF4-FFF2-40B4-BE49-F238E27FC236}">
                <a16:creationId xmlns=""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216" y="4896829"/>
            <a:ext cx="4591906" cy="1663627"/>
          </a:xfrm>
        </p:spPr>
        <p:txBody>
          <a:bodyPr>
            <a:normAutofit/>
          </a:bodyPr>
          <a:lstStyle/>
          <a:p>
            <a:r>
              <a:rPr lang="hr-HR" dirty="0" smtClean="0"/>
              <a:t>Ana </a:t>
            </a:r>
            <a:r>
              <a:rPr lang="hr-HR" dirty="0" err="1" smtClean="0"/>
              <a:t>Begonja</a:t>
            </a:r>
            <a:endParaRPr lang="hr-HR" dirty="0" smtClean="0"/>
          </a:p>
          <a:p>
            <a:r>
              <a:rPr lang="hr-HR" dirty="0" smtClean="0"/>
              <a:t>Praktikum II.</a:t>
            </a:r>
          </a:p>
          <a:p>
            <a:r>
              <a:rPr lang="hr-HR" dirty="0" smtClean="0"/>
              <a:t>9. radionica, Zagreb, 21.09.2024.</a:t>
            </a:r>
            <a:endParaRPr lang="en-US" dirty="0"/>
          </a:p>
        </p:txBody>
      </p:sp>
      <p:pic>
        <p:nvPicPr>
          <p:cNvPr id="21" name="Picture Placeholder 10" descr="Overwhelmed monster picture">
            <a:extLst>
              <a:ext uri="{FF2B5EF4-FFF2-40B4-BE49-F238E27FC236}">
                <a16:creationId xmlns="" xmlns:a16="http://schemas.microsoft.com/office/drawing/2014/main" id="{AC8B7BBA-26C8-CB53-DE41-470B696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/>
        </p:blipFill>
        <p:spPr>
          <a:xfrm>
            <a:off x="1005840" y="1316736"/>
            <a:ext cx="4325112" cy="4325112"/>
          </a:xfr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10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 smtClean="0"/>
              <a:t>Alternativna pitanja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00994"/>
            <a:ext cx="10515600" cy="4351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hr-HR" sz="6400" b="1" dirty="0" err="1" smtClean="0">
                <a:solidFill>
                  <a:schemeClr val="accent6">
                    <a:lumMod val="75000"/>
                  </a:schemeClr>
                </a:solidFill>
              </a:rPr>
              <a:t>Abeova</a:t>
            </a:r>
            <a:r>
              <a:rPr lang="hr-HR" sz="6400" b="1" dirty="0" smtClean="0">
                <a:solidFill>
                  <a:schemeClr val="accent6">
                    <a:lumMod val="75000"/>
                  </a:schemeClr>
                </a:solidFill>
              </a:rPr>
              <a:t> bivša žena je zvučala ljutito kada ju je nazvao na telefon. Misli da je nije trebao zvati.</a:t>
            </a:r>
            <a:endParaRPr lang="hr-HR" sz="6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6400" b="1" dirty="0" smtClean="0">
                <a:solidFill>
                  <a:schemeClr val="accent6">
                    <a:lumMod val="75000"/>
                  </a:schemeClr>
                </a:solidFill>
              </a:rPr>
              <a:t>Alternativna pitanja: </a:t>
            </a:r>
          </a:p>
          <a:p>
            <a:r>
              <a:rPr lang="hr-HR" sz="6400" b="1" i="1" dirty="0" smtClean="0">
                <a:solidFill>
                  <a:schemeClr val="accent6">
                    <a:lumMod val="75000"/>
                  </a:schemeClr>
                </a:solidFill>
              </a:rPr>
              <a:t>Koliko je razumno da se ona tada naljutila?</a:t>
            </a:r>
          </a:p>
          <a:p>
            <a:r>
              <a:rPr lang="hr-HR" sz="6400" b="1" i="1" dirty="0" smtClean="0">
                <a:solidFill>
                  <a:schemeClr val="accent6">
                    <a:lumMod val="75000"/>
                  </a:schemeClr>
                </a:solidFill>
              </a:rPr>
              <a:t>Što mislite, kako se ona osjeća sada?</a:t>
            </a:r>
          </a:p>
          <a:p>
            <a:r>
              <a:rPr lang="hr-HR" sz="6400" b="1" i="1" dirty="0" smtClean="0">
                <a:solidFill>
                  <a:schemeClr val="accent6">
                    <a:lumMod val="75000"/>
                  </a:schemeClr>
                </a:solidFill>
              </a:rPr>
              <a:t>Možete li napraviti nešto dobro za vas i vašu obitelj bez da se ona naljuti?</a:t>
            </a:r>
          </a:p>
          <a:p>
            <a:r>
              <a:rPr lang="hr-HR" sz="6400" b="1" i="1" dirty="0" smtClean="0">
                <a:solidFill>
                  <a:schemeClr val="accent6">
                    <a:lumMod val="75000"/>
                  </a:schemeClr>
                </a:solidFill>
              </a:rPr>
              <a:t>Kako vidite ovu situaciju sada?</a:t>
            </a:r>
          </a:p>
          <a:p>
            <a:endParaRPr lang="hr-HR" sz="64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6400" b="1" i="1" dirty="0" smtClean="0">
                <a:solidFill>
                  <a:schemeClr val="accent6">
                    <a:lumMod val="75000"/>
                  </a:schemeClr>
                </a:solidFill>
              </a:rPr>
              <a:t>Vjerovanje: nikada ne treba činiti ono što bi moglo naljutiti druge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0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11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 smtClean="0"/>
              <a:t>Identifikacija kognitivnih distorzija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</a:rPr>
              <a:t>Razmišljanje sve ili ništa, </a:t>
            </a:r>
            <a:r>
              <a:rPr lang="hr-HR" sz="2000" b="1" dirty="0" err="1" smtClean="0">
                <a:solidFill>
                  <a:schemeClr val="accent6">
                    <a:lumMod val="75000"/>
                  </a:schemeClr>
                </a:solidFill>
              </a:rPr>
              <a:t>katastrofiziranje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</a:rPr>
              <a:t>, mentalni filter, čitanje misli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</a:rPr>
              <a:t>Poželjno sa klijentom proći cijeli popis</a:t>
            </a:r>
          </a:p>
          <a:p>
            <a:endParaRPr lang="hr-H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Abe</a:t>
            </a:r>
            <a:r>
              <a:rPr lang="hr-HR" sz="2000" b="1" i="1" dirty="0" smtClean="0">
                <a:solidFill>
                  <a:schemeClr val="accent6">
                    <a:lumMod val="75000"/>
                  </a:schemeClr>
                </a:solidFill>
              </a:rPr>
              <a:t>, ta ideja da ste ili potpuni uspjeh ili neuspjeh - to je ono što zovemo sve ili ništa razmišljanje. Čini li vam se to poznato?[…] Mislite li da bi moglo biti korisno obratiti pažnju kad se idući put zateknete u takvim mislima?"</a:t>
            </a:r>
            <a:endParaRPr lang="hr-HR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12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 smtClean="0"/>
              <a:t>Bihevioralni eksperimenti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b="1" dirty="0" smtClean="0">
                <a:solidFill>
                  <a:schemeClr val="accent6">
                    <a:lumMod val="75000"/>
                  </a:schemeClr>
                </a:solidFill>
              </a:rPr>
              <a:t>kreiraju se u suradnji s klijentom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b="1" dirty="0" smtClean="0">
                <a:solidFill>
                  <a:schemeClr val="accent6">
                    <a:lumMod val="75000"/>
                  </a:schemeClr>
                </a:solidFill>
              </a:rPr>
              <a:t>važno je pomoći klijentu da dođe do valjanih zaključaka nakon uspješno provedenog eksperimenta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eke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eksperimente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možete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provoditi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vrijeme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susreta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, a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neki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</a:rPr>
              <a:t>će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se </a:t>
            </a:r>
            <a:r>
              <a:rPr lang="hr-HR" sz="2600" b="1" dirty="0" smtClean="0">
                <a:solidFill>
                  <a:schemeClr val="accent6">
                    <a:lumMod val="75000"/>
                  </a:schemeClr>
                </a:solidFill>
              </a:rPr>
              <a:t>morati provoditi nakon seanse</a:t>
            </a:r>
          </a:p>
          <a:p>
            <a:pPr marL="228600" lvl="2">
              <a:spcBef>
                <a:spcPts val="1000"/>
              </a:spcBef>
            </a:pPr>
            <a:endParaRPr lang="hr-HR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2" indent="0">
              <a:spcBef>
                <a:spcPts val="1000"/>
              </a:spcBef>
              <a:buNone/>
            </a:pP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Što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ste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zaključili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o tom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iskustvu</a:t>
            </a:r>
            <a:r>
              <a:rPr lang="hr-HR" sz="2600" b="1" i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Što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zaključujete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hr-HR" sz="2600" b="1" i="1" dirty="0" smtClean="0">
                <a:solidFill>
                  <a:schemeClr val="accent6">
                    <a:lumMod val="75000"/>
                  </a:schemeClr>
                </a:solidFill>
              </a:rPr>
              <a:t> Na koji način ovo iskustvo predstavlja kako vas drugi ljudi vide?</a:t>
            </a:r>
            <a:r>
              <a:rPr lang="hr-HR" sz="2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Što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ovo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iskustvo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600" b="1" i="1" dirty="0" smtClean="0">
                <a:solidFill>
                  <a:schemeClr val="accent6">
                    <a:lumMod val="75000"/>
                  </a:schemeClr>
                </a:solidFill>
              </a:rPr>
              <a:t>govori o </a:t>
            </a:r>
            <a:r>
              <a:rPr lang="en-US" sz="2600" b="1" i="1" dirty="0" err="1" smtClean="0">
                <a:solidFill>
                  <a:schemeClr val="accent6">
                    <a:lumMod val="75000"/>
                  </a:schemeClr>
                </a:solidFill>
              </a:rPr>
              <a:t>budućnosti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?"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86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13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 err="1" smtClean="0"/>
              <a:t>Samootkrivanje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143454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r-HR" sz="1800" b="1" i="1" dirty="0" smtClean="0">
                <a:solidFill>
                  <a:schemeClr val="accent6">
                    <a:lumMod val="75000"/>
                  </a:schemeClr>
                </a:solidFill>
              </a:rPr>
              <a:t>„Znate, </a:t>
            </a:r>
            <a:r>
              <a:rPr lang="hr-HR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Abe</a:t>
            </a:r>
            <a:r>
              <a:rPr lang="hr-HR" sz="1800" b="1" i="1" dirty="0" smtClean="0">
                <a:solidFill>
                  <a:schemeClr val="accent6">
                    <a:lumMod val="75000"/>
                  </a:schemeClr>
                </a:solidFill>
              </a:rPr>
              <a:t>, ponekad imam misli poput vaših: 'Moram učiniti odgovornu stvar.’ Ali onda se podsjetim da imam odgovornost brinuti se za sebe i da svijet vjerojatno neće propasti ako ne mogu učiniti sve što netko drugi želi. Mislite li da se to odnosi i na vas?”</a:t>
            </a:r>
            <a:endParaRPr lang="hr-HR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6563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Zamoliti klijenta da ponudi koristan odgovor</a:t>
            </a:r>
            <a:endParaRPr lang="hr-H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9819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Kako bi klijent odgovorio na svoju automatsku misao?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14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 smtClean="0"/>
              <a:t>Što kad su automatske misli istinite?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Problem </a:t>
            </a:r>
            <a:r>
              <a:rPr lang="hr-HR" sz="2400" b="1" dirty="0" err="1" smtClean="0">
                <a:solidFill>
                  <a:schemeClr val="accent6">
                    <a:lumMod val="75000"/>
                  </a:schemeClr>
                </a:solidFill>
              </a:rPr>
              <a:t>solving</a:t>
            </a:r>
            <a:endParaRPr lang="hr-H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Provjeriti je li klijent izvukao </a:t>
            </a:r>
            <a:r>
              <a:rPr lang="hr-HR" sz="2400" b="1" dirty="0" err="1" smtClean="0">
                <a:solidFill>
                  <a:schemeClr val="accent6">
                    <a:lumMod val="75000"/>
                  </a:schemeClr>
                </a:solidFill>
              </a:rPr>
              <a:t>disfunkcionalni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, odnosno krivi zaključak</a:t>
            </a:r>
            <a:endParaRPr lang="hr-H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Raditi na prihvaćanju situacije i mijenjanju fokusa</a:t>
            </a:r>
            <a:endParaRPr lang="hr-H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Placeholder 10" descr="A close up of a toy">
            <a:extLst>
              <a:ext uri="{FF2B5EF4-FFF2-40B4-BE49-F238E27FC236}">
                <a16:creationId xmlns="" xmlns:a16="http://schemas.microsoft.com/office/drawing/2014/main" id="{6B65BD5C-AE7E-223B-871D-9DBA57607E2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" b="26"/>
          <a:stretch/>
        </p:blipFill>
        <p:spPr>
          <a:xfrm>
            <a:off x="8263206" y="5671159"/>
            <a:ext cx="2384497" cy="1186842"/>
          </a:xfr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51" name="Slide Number Placeholder 50">
            <a:extLst>
              <a:ext uri="{FF2B5EF4-FFF2-40B4-BE49-F238E27FC236}">
                <a16:creationId xmlns="" xmlns:a16="http://schemas.microsoft.com/office/drawing/2014/main" id="{C885DDA8-F1C5-9648-B2C8-20A71C6976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93690" y="6190487"/>
            <a:ext cx="846621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r-HR" dirty="0" smtClean="0"/>
              <a:t>Vrste automatskih misli</a:t>
            </a:r>
            <a:endParaRPr lang="hr-HR" dirty="0"/>
          </a:p>
        </p:txBody>
      </p:sp>
      <p:sp>
        <p:nvSpPr>
          <p:cNvPr id="10" name="Rounded Rectangle 9"/>
          <p:cNvSpPr/>
          <p:nvPr/>
        </p:nvSpPr>
        <p:spPr>
          <a:xfrm>
            <a:off x="617982" y="1451062"/>
            <a:ext cx="3168203" cy="4739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5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bg1"/>
                </a:solidFill>
                <a:latin typeface="Agrandir"/>
              </a:rPr>
              <a:t>Netočne misli koje uzrokuju uznemirenost ili neprilagođeno ponašanje</a:t>
            </a:r>
          </a:p>
          <a:p>
            <a:pPr marL="695963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bg1"/>
                </a:solidFill>
                <a:latin typeface="Agrandir"/>
              </a:rPr>
              <a:t>Verbalna evaluacija ili bihevioralni eksperimenti </a:t>
            </a:r>
            <a:endParaRPr lang="en-US" b="1" dirty="0">
              <a:solidFill>
                <a:schemeClr val="bg1"/>
              </a:solidFill>
              <a:latin typeface="Agrandi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1878" y="1451062"/>
            <a:ext cx="3208985" cy="4739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b="1" dirty="0" smtClean="0"/>
              <a:t>Točne misli koje nisu korisne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b="1" dirty="0" smtClean="0"/>
              <a:t>Problem </a:t>
            </a:r>
            <a:r>
              <a:rPr lang="hr-HR" b="1" dirty="0" err="1" smtClean="0"/>
              <a:t>solving</a:t>
            </a:r>
            <a:r>
              <a:rPr lang="hr-HR" b="1" dirty="0" smtClean="0"/>
              <a:t>, prihvaćanje neizbježnosti problema i promjena fokusa u situaciji</a:t>
            </a:r>
            <a:endParaRPr lang="hr-HR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622918" y="1451062"/>
            <a:ext cx="3301283" cy="4649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b="1" dirty="0" smtClean="0"/>
              <a:t>Misli koje su dio </a:t>
            </a:r>
            <a:r>
              <a:rPr lang="hr-HR" b="1" dirty="0" err="1" smtClean="0"/>
              <a:t>disfukcionalnog</a:t>
            </a:r>
            <a:r>
              <a:rPr lang="hr-HR" b="1" dirty="0" smtClean="0"/>
              <a:t> procesa misli (ruminacija, opsesija, samokritičnost)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b="1" dirty="0" smtClean="0"/>
              <a:t>Evaluacija vjerovanja, </a:t>
            </a:r>
            <a:r>
              <a:rPr lang="hr-HR" b="1" dirty="0" err="1" smtClean="0"/>
              <a:t>mindfullness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31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3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 smtClean="0"/>
              <a:t>Odabir ključnih automatskih misli</a:t>
            </a:r>
            <a:endParaRPr lang="hr-HR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800" dirty="0" smtClean="0"/>
              <a:t>ključne automatske misli: one koje su </a:t>
            </a:r>
            <a:r>
              <a:rPr lang="hr-HR" sz="1800" b="1" dirty="0" smtClean="0"/>
              <a:t>značajno uznemirujuće</a:t>
            </a:r>
            <a:r>
              <a:rPr lang="hr-HR" sz="1800" dirty="0" smtClean="0"/>
              <a:t>, koje se </a:t>
            </a:r>
            <a:r>
              <a:rPr lang="hr-HR" sz="1800" b="1" dirty="0" smtClean="0"/>
              <a:t>ponavljano javljaju </a:t>
            </a:r>
            <a:r>
              <a:rPr lang="hr-HR" sz="1800" dirty="0" smtClean="0"/>
              <a:t>i k tome priječe </a:t>
            </a:r>
            <a:r>
              <a:rPr lang="hr-HR" sz="1800" b="1" dirty="0" smtClean="0"/>
              <a:t>ostvarenje cilja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b="1" dirty="0"/>
          </a:p>
          <a:p>
            <a:pPr>
              <a:buFont typeface="Wingdings" panose="05000000000000000000" pitchFamily="2" charset="2"/>
              <a:buChar char="Ø"/>
            </a:pPr>
            <a:endParaRPr lang="hr-HR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b="1" dirty="0"/>
          </a:p>
          <a:p>
            <a:pPr>
              <a:buFont typeface="Wingdings" panose="05000000000000000000" pitchFamily="2" charset="2"/>
              <a:buChar char="Ø"/>
            </a:pPr>
            <a:endParaRPr lang="hr-HR" b="1" dirty="0"/>
          </a:p>
        </p:txBody>
      </p:sp>
      <p:sp>
        <p:nvSpPr>
          <p:cNvPr id="12" name="Rectangle 11"/>
          <p:cNvSpPr/>
          <p:nvPr/>
        </p:nvSpPr>
        <p:spPr>
          <a:xfrm>
            <a:off x="2695977" y="3111791"/>
            <a:ext cx="6800045" cy="3065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i="1" dirty="0" smtClean="0"/>
              <a:t>U kojoj situaciji se javila ova misao?</a:t>
            </a:r>
            <a:br>
              <a:rPr lang="hr-HR" b="1" i="1" dirty="0" smtClean="0"/>
            </a:br>
            <a:endParaRPr lang="hr-HR" b="1" i="1" dirty="0" smtClean="0"/>
          </a:p>
          <a:p>
            <a:r>
              <a:rPr lang="hr-HR" b="1" i="1" dirty="0" smtClean="0"/>
              <a:t>Koliko ste u nju tada vjerovali? Koliko joj vjerujete sada? </a:t>
            </a:r>
            <a:br>
              <a:rPr lang="hr-HR" b="1" i="1" dirty="0" smtClean="0"/>
            </a:br>
            <a:r>
              <a:rPr lang="hr-HR" b="1" i="1" dirty="0" smtClean="0"/>
              <a:t>(skale 0-10 ili 0-100; verbalno – malo, umjereno, jako, u potpunosti)</a:t>
            </a:r>
          </a:p>
          <a:p>
            <a:endParaRPr lang="hr-HR" b="1" i="1" dirty="0" smtClean="0"/>
          </a:p>
          <a:p>
            <a:r>
              <a:rPr lang="hr-HR" b="1" i="1" dirty="0" smtClean="0"/>
              <a:t>Kako ste se zbog ove misli osjećali? Koliko je ta emocija bila intenzivna? Koliko je ta emocija intenzivna sada?</a:t>
            </a:r>
          </a:p>
          <a:p>
            <a:endParaRPr lang="hr-HR" b="1" i="1" dirty="0" smtClean="0"/>
          </a:p>
          <a:p>
            <a:r>
              <a:rPr lang="hr-HR" b="1" i="1" dirty="0" smtClean="0"/>
              <a:t>Što ste tada napravili?</a:t>
            </a:r>
          </a:p>
        </p:txBody>
      </p:sp>
    </p:spTree>
    <p:extLst>
      <p:ext uri="{BB962C8B-B14F-4D97-AF65-F5344CB8AC3E}">
        <p14:creationId xmlns:p14="http://schemas.microsoft.com/office/powerpoint/2010/main" val="37012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4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540913"/>
            <a:ext cx="10515600" cy="56360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hr-H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 nekim situacijama nije korisno zadržavati se na određenim automatskim mislima:</a:t>
            </a:r>
          </a:p>
          <a:p>
            <a:pPr marL="1165886" lvl="2" indent="-388629">
              <a:lnSpc>
                <a:spcPts val="3510"/>
              </a:lnSpc>
              <a:buFont typeface="Arial"/>
              <a:buChar char="⚬"/>
            </a:pPr>
            <a:r>
              <a:rPr lang="hr-H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Kada se može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narušiti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odnos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između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terapeuta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klijenta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1165886" lvl="2" indent="-388629">
              <a:lnSpc>
                <a:spcPts val="3510"/>
              </a:lnSpc>
              <a:buFont typeface="Arial"/>
              <a:buChar char="⚬"/>
            </a:pPr>
            <a:r>
              <a:rPr lang="hr-H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Ako je </a:t>
            </a:r>
            <a:r>
              <a:rPr lang="hr-HR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klijentova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uznemirenost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prevelika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da se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evaluiraju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njihove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misli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1165886" lvl="2" indent="-388629">
              <a:lnSpc>
                <a:spcPts val="3510"/>
              </a:lnSpc>
              <a:buFont typeface="Arial"/>
              <a:buChar char="⚬"/>
            </a:pPr>
            <a:r>
              <a:rPr lang="hr-HR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</a:t>
            </a:r>
            <a:r>
              <a:rPr lang="hr-H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ada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nemamo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dovoljno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vremena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kvalitetno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adresirati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misli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do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kraja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seanse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1165886" lvl="2" indent="-388629">
              <a:lnSpc>
                <a:spcPts val="3510"/>
              </a:lnSpc>
              <a:buFont typeface="Arial"/>
              <a:buChar char="⚬"/>
            </a:pP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Ako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se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čini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važnije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raditi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nekom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drugom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hr-H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faktoru KBT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modela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1165886" lvl="2" indent="-388629">
              <a:lnSpc>
                <a:spcPts val="3510"/>
              </a:lnSpc>
              <a:buFont typeface="Arial"/>
              <a:buChar char="⚬"/>
            </a:pP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Ako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hr-H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ocijenite da je korisnije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raditi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disfunkcionalnim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vjerovanjima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u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podlozi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automatskih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misli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4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5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15457" y="290285"/>
            <a:ext cx="10515600" cy="1325563"/>
          </a:xfrm>
        </p:spPr>
        <p:txBody>
          <a:bodyPr/>
          <a:lstStyle/>
          <a:p>
            <a:r>
              <a:rPr lang="hr-HR" dirty="0" smtClean="0"/>
              <a:t>Pitanja za evaluaciju automatskih misli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14256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hr-HR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Set pitanja - </a:t>
            </a:r>
            <a:r>
              <a:rPr lang="hr-HR" sz="18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Sokratovski</a:t>
            </a:r>
            <a:r>
              <a:rPr lang="hr-HR" sz="1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dijalog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2228045" y="1492988"/>
            <a:ext cx="8178084" cy="5204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altLang="sr-Latn-R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Koji su dokazi da je automatska misao istinita? Koji su dokazi da je automatska misao neistinita?</a:t>
            </a:r>
            <a:endParaRPr kumimoji="0" lang="sr-Latn-RS" altLang="sr-Latn-RS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altLang="sr-Latn-R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Postoji li alternativno objašnjenje?</a:t>
            </a:r>
            <a:endParaRPr kumimoji="0" lang="sr-Latn-RS" altLang="sr-Latn-RS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altLang="sr-Latn-R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Što je najgore što se može dogoditi i kako se s time mogu nositi? Što je najbolje što se može dogoditi? Koji je najrealniji ishod?</a:t>
            </a:r>
            <a:endParaRPr kumimoji="0" lang="sr-Latn-RS" altLang="sr-Latn-RS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altLang="sr-Latn-R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Koje su posljedice mog </a:t>
            </a:r>
            <a:r>
              <a:rPr kumimoji="0" lang="sr-Latn-RS" altLang="sr-Latn-R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vjerovanja</a:t>
            </a:r>
            <a:r>
              <a:rPr kumimoji="0" lang="sr-Latn-RS" altLang="sr-Latn-R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 automatsku misao? Koje bi bile posljedice </a:t>
            </a:r>
            <a:r>
              <a:rPr kumimoji="0" lang="sr-Latn-RS" altLang="sr-Latn-R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mijenjanja</a:t>
            </a:r>
            <a:r>
              <a:rPr kumimoji="0" lang="sr-Latn-RS" altLang="sr-Latn-R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mog načina razmišljanja?</a:t>
            </a:r>
            <a:endParaRPr kumimoji="0" lang="sr-Latn-RS" altLang="sr-Latn-RS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altLang="sr-Latn-R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Što bih rekao/la mom prijatelju ili prijateljici da se nalazi u istoj situaciji?</a:t>
            </a:r>
            <a:endParaRPr kumimoji="0" lang="sr-Latn-RS" altLang="sr-Latn-RS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altLang="sr-Latn-RS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Što bih mogao napraviti u vezi toga?</a:t>
            </a:r>
            <a:endParaRPr kumimoji="0" lang="sr-Latn-RS" altLang="sr-Latn-RS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0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860" y="432224"/>
            <a:ext cx="4837176" cy="57498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Vrste setova pitanja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1051833" y="1007205"/>
            <a:ext cx="10453229" cy="58507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/>
              <a:t>„DOKAZ” PITANJA: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	„Zbog čega mislite da se </a:t>
            </a:r>
            <a:r>
              <a:rPr lang="hr-HR" dirty="0" err="1" smtClean="0"/>
              <a:t>Caroline</a:t>
            </a:r>
            <a:r>
              <a:rPr lang="hr-HR" dirty="0" smtClean="0"/>
              <a:t> ne želi čuti s Vama? Što je dokaz za takvu 	tvrdnju?”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 smtClean="0"/>
              <a:t>„ALTERNATIVNO OBJAŠNJENJE”:</a:t>
            </a:r>
            <a:r>
              <a:rPr lang="hr-HR" b="1" dirty="0"/>
              <a:t> </a:t>
            </a:r>
            <a:endParaRPr lang="hr-HR" b="1" dirty="0" smtClean="0"/>
          </a:p>
          <a:p>
            <a:r>
              <a:rPr lang="hr-HR" dirty="0" smtClean="0"/>
              <a:t>	„Pogledajmo situaciju iz drugog kuta? Postoji li neko drugo objašnjenje za njeno 	ponašanje?”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 smtClean="0"/>
              <a:t>DEKATASTROFIZIRAJUĆA PITANJA:</a:t>
            </a:r>
            <a:r>
              <a:rPr lang="hr-HR" b="1" dirty="0"/>
              <a:t> </a:t>
            </a:r>
            <a:endParaRPr lang="hr-HR" b="1" dirty="0" smtClean="0"/>
          </a:p>
          <a:p>
            <a:r>
              <a:rPr lang="hr-HR" dirty="0"/>
              <a:t>	</a:t>
            </a:r>
            <a:r>
              <a:rPr lang="hr-HR" dirty="0" smtClean="0"/>
              <a:t>„U slučaju da je najgori scenarij istinit i on se zaista ne želi čuti s Vama, što možete 	napraviti u takvoj situaciji? Kako bi se nosili s tim?”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 smtClean="0"/>
              <a:t>DISTANCIRAJUĆA PITANJA: </a:t>
            </a:r>
          </a:p>
          <a:p>
            <a:r>
              <a:rPr lang="hr-HR" dirty="0"/>
              <a:t>	</a:t>
            </a:r>
            <a:r>
              <a:rPr lang="hr-HR" dirty="0" smtClean="0"/>
              <a:t>„Što biste savjetovali prijatelju da se nalazi u Vašoj situaciji?”</a:t>
            </a:r>
          </a:p>
        </p:txBody>
      </p:sp>
    </p:spTree>
    <p:extLst>
      <p:ext uri="{BB962C8B-B14F-4D97-AF65-F5344CB8AC3E}">
        <p14:creationId xmlns:p14="http://schemas.microsoft.com/office/powerpoint/2010/main" val="37169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68992" y="1184624"/>
            <a:ext cx="10620824" cy="47248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 smtClean="0"/>
              <a:t>PROBLEM SOLVING PITANJA: </a:t>
            </a:r>
            <a:endParaRPr lang="hr-HR" b="1" dirty="0"/>
          </a:p>
          <a:p>
            <a:pPr marL="571500" lvl="1" indent="-342900"/>
            <a:r>
              <a:rPr lang="hr-HR" sz="2000" dirty="0" smtClean="0">
                <a:solidFill>
                  <a:schemeClr val="tx2"/>
                </a:solidFill>
              </a:rPr>
              <a:t>Podsjetiti klijenta na situaciju koju smo već prethodno prolazili</a:t>
            </a:r>
          </a:p>
          <a:p>
            <a:pPr marL="571500" lvl="1" indent="-342900"/>
            <a:r>
              <a:rPr lang="hr-HR" sz="2000" i="1" dirty="0" smtClean="0">
                <a:solidFill>
                  <a:schemeClr val="tx2"/>
                </a:solidFill>
              </a:rPr>
              <a:t>„Kad mislim ____, trebam se sjetiti da ____.”</a:t>
            </a:r>
          </a:p>
          <a:p>
            <a:pPr marL="571500" lvl="1" indent="-342900"/>
            <a:r>
              <a:rPr lang="hr-HR" sz="2000" i="1" dirty="0" smtClean="0">
                <a:solidFill>
                  <a:schemeClr val="tx2"/>
                </a:solidFill>
              </a:rPr>
              <a:t>„Kad mislim da se moj prijatelj ne želi čuti </a:t>
            </a:r>
            <a:r>
              <a:rPr lang="hr-HR" sz="2000" i="1" dirty="0" err="1" smtClean="0">
                <a:solidFill>
                  <a:schemeClr val="tx2"/>
                </a:solidFill>
              </a:rPr>
              <a:t>samnom</a:t>
            </a:r>
            <a:r>
              <a:rPr lang="hr-HR" sz="2000" i="1" dirty="0" smtClean="0">
                <a:solidFill>
                  <a:schemeClr val="tx2"/>
                </a:solidFill>
              </a:rPr>
              <a:t>, trebam se sjetiti da sam vjerojatno u krivu. Vjerojatno je samo jako zauzet trenutačno.”</a:t>
            </a:r>
          </a:p>
          <a:p>
            <a:pPr marL="571500" lvl="1" indent="-342900"/>
            <a:r>
              <a:rPr lang="hr-HR" sz="2000" dirty="0" smtClean="0">
                <a:solidFill>
                  <a:schemeClr val="tx2"/>
                </a:solidFill>
              </a:rPr>
              <a:t>TERAPEUT: </a:t>
            </a:r>
            <a:r>
              <a:rPr lang="hr-HR" sz="2000" i="1" dirty="0" smtClean="0">
                <a:solidFill>
                  <a:schemeClr val="tx2"/>
                </a:solidFill>
              </a:rPr>
              <a:t>„I što biste mogli poduzeti u vezi ove situacije?”</a:t>
            </a:r>
          </a:p>
          <a:p>
            <a:pPr marL="571500" lvl="1" indent="-342900"/>
            <a:r>
              <a:rPr lang="hr-HR" sz="2000" dirty="0" smtClean="0">
                <a:solidFill>
                  <a:schemeClr val="tx2"/>
                </a:solidFill>
              </a:rPr>
              <a:t>ABE: </a:t>
            </a:r>
            <a:r>
              <a:rPr lang="hr-HR" sz="2000" i="1" dirty="0" smtClean="0">
                <a:solidFill>
                  <a:schemeClr val="tx2"/>
                </a:solidFill>
              </a:rPr>
              <a:t>„Mogao bih mu poslati poruku.”</a:t>
            </a:r>
          </a:p>
          <a:p>
            <a:pPr marL="571500" lvl="1" indent="-342900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5817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8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 smtClean="0"/>
              <a:t>Kognitivno restrukturiranje nije bilo uspješno. Što se dogodilo?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8924" lvl="2" indent="-342900">
              <a:lnSpc>
                <a:spcPts val="3639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Postoji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automatska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misao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koja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još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nije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prepoznata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ili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evaluirana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grandir"/>
            </a:endParaRPr>
          </a:p>
          <a:p>
            <a:pPr marL="1148924" lvl="2" indent="-342900">
              <a:lnSpc>
                <a:spcPts val="3639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Evaluacija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automatske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misli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je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površna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neuvjerljiva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ili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neadekvatna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grandir"/>
            </a:endParaRPr>
          </a:p>
          <a:p>
            <a:pPr marL="1148924" lvl="2" indent="-342900">
              <a:lnSpc>
                <a:spcPts val="3639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Klijent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nije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dovoljno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izrazio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do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k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aze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koje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podupiru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automatske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misli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grandir"/>
            </a:endParaRPr>
          </a:p>
          <a:p>
            <a:pPr marL="1148924" lvl="2" indent="-342900">
              <a:lnSpc>
                <a:spcPts val="3639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Automatska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misao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je 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zapravo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bazično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vjerovanje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grandir"/>
            </a:endParaRPr>
          </a:p>
          <a:p>
            <a:pPr marL="1148924" lvl="2" indent="-342900">
              <a:lnSpc>
                <a:spcPts val="3639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Klijent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razumije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intelektualnoj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razini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da je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automatska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misao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neadekvatna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ali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ne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razumije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to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na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emocionalnoj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razini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grandir"/>
            </a:endParaRPr>
          </a:p>
          <a:p>
            <a:pPr marL="1148924" lvl="2" indent="-342900">
              <a:lnSpc>
                <a:spcPts val="3639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Automatska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misao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je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dio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disfunkcionalnog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obrasca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grandir"/>
              </a:rPr>
              <a:t>mišljenja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grandi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378D202C-539D-0EF3-6CA4-EF055743EFA2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9</a:t>
            </a:fld>
            <a:endParaRPr lang="en-US" sz="1400" dirty="0">
              <a:solidFill>
                <a:schemeClr val="bg2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 smtClean="0"/>
              <a:t>Ostale opcije za adresiranje automatskih misli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76669"/>
            <a:ext cx="10515600" cy="435133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Korištenje alternativnih pitanja,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dentifikacija kognitivnih distorzija,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ihevioralni eksperimenti,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hr-HR" sz="2400" b="1" dirty="0" err="1" smtClean="0">
                <a:solidFill>
                  <a:schemeClr val="accent6">
                    <a:lumMod val="75000"/>
                  </a:schemeClr>
                </a:solidFill>
              </a:rPr>
              <a:t>amootkrivanje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Tražiti klijente da probaju sami dati koristan odgovor na svoju automatsku misao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23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D100F2-74DD-462C-BBFE-2504278ADF7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infopath/2007/PartnerControls"/>
    <ds:schemaRef ds:uri="230e9df3-be65-4c73-a93b-d1236ebd677e"/>
    <ds:schemaRef ds:uri="71af3243-3dd4-4a8d-8c0d-dd76da1f02a5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767</Words>
  <Application>Microsoft Office PowerPoint</Application>
  <PresentationFormat>Widescreen</PresentationFormat>
  <Paragraphs>110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Agrandir</vt:lpstr>
      <vt:lpstr>Arial</vt:lpstr>
      <vt:lpstr>Calibri</vt:lpstr>
      <vt:lpstr>Segoe UI</vt:lpstr>
      <vt:lpstr>Segoe UI </vt:lpstr>
      <vt:lpstr>Segoe UI Semibold</vt:lpstr>
      <vt:lpstr>Times New Roman</vt:lpstr>
      <vt:lpstr>Wingdings</vt:lpstr>
      <vt:lpstr>powerpoint tutorial</vt:lpstr>
      <vt:lpstr>Evaluacija automatskih misli</vt:lpstr>
      <vt:lpstr>Vrste automatskih misli</vt:lpstr>
      <vt:lpstr>Odabir ključnih automatskih misli</vt:lpstr>
      <vt:lpstr>PowerPoint Presentation</vt:lpstr>
      <vt:lpstr>Pitanja za evaluaciju automatskih misli</vt:lpstr>
      <vt:lpstr>Vrste setova pitanja</vt:lpstr>
      <vt:lpstr>PowerPoint Presentation</vt:lpstr>
      <vt:lpstr>Kognitivno restrukturiranje nije bilo uspješno. Što se dogodilo?</vt:lpstr>
      <vt:lpstr>Ostale opcije za adresiranje automatskih misli</vt:lpstr>
      <vt:lpstr>Alternativna pitanja</vt:lpstr>
      <vt:lpstr>Identifikacija kognitivnih distorzija</vt:lpstr>
      <vt:lpstr>Bihevioralni eksperimenti</vt:lpstr>
      <vt:lpstr>Samootkrivanje</vt:lpstr>
      <vt:lpstr>Što kad su automatske misli istinite?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>HP1</dc:creator>
  <cp:lastModifiedBy>Windows User</cp:lastModifiedBy>
  <cp:revision>10</cp:revision>
  <dcterms:created xsi:type="dcterms:W3CDTF">2022-08-24T19:45:33Z</dcterms:created>
  <dcterms:modified xsi:type="dcterms:W3CDTF">2024-09-15T15:50:41Z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