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71" r:id="rId6"/>
    <p:sldId id="274" r:id="rId7"/>
    <p:sldId id="275" r:id="rId8"/>
    <p:sldId id="272"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Caladea Bold" panose="020B0604020202020204" charset="-18"/>
      <p:regular r:id="rId20"/>
    </p:embeddedFont>
    <p:embeddedFont>
      <p:font typeface="Calibri" panose="020F0502020204030204" pitchFamily="34" charset="0"/>
      <p:regular r:id="rId21"/>
      <p:bold r:id="rId22"/>
      <p:italic r:id="rId23"/>
      <p:boldItalic r:id="rId24"/>
    </p:embeddedFont>
    <p:embeddedFont>
      <p:font typeface="Canva Sans" panose="020B0604020202020204" charset="0"/>
      <p:regular r:id="rId25"/>
    </p:embeddedFont>
    <p:embeddedFont>
      <p:font typeface="League Spartan" panose="020B0604020202020204" charset="-18"/>
      <p:regular r:id="rId26"/>
    </p:embeddedFont>
    <p:embeddedFont>
      <p:font typeface="Montserrat" panose="00000500000000000000" pitchFamily="2" charset="-18"/>
      <p:regular r:id="rId27"/>
      <p:bold r:id="rId28"/>
      <p:italic r:id="rId29"/>
      <p:boldItalic r:id="rId30"/>
    </p:embeddedFont>
    <p:embeddedFont>
      <p:font typeface="Montserrat Bold" panose="00000800000000000000" pitchFamily="2" charset="-18"/>
      <p:regular r:id="rId31"/>
      <p:bold r:id="rId32"/>
    </p:embeddedFont>
    <p:embeddedFont>
      <p:font typeface="Montserrat Italics" panose="020B0604020202020204" charset="-18"/>
      <p:regular r:id="rId33"/>
    </p:embeddedFont>
    <p:embeddedFont>
      <p:font typeface="Montserrat Medium" panose="00000600000000000000" pitchFamily="2" charset="-18"/>
      <p:regular r:id="rId34"/>
      <p: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E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0" d="100"/>
          <a:sy n="30" d="100"/>
        </p:scale>
        <p:origin x="736" y="4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Freeform 2"/>
          <p:cNvSpPr/>
          <p:nvPr/>
        </p:nvSpPr>
        <p:spPr>
          <a:xfrm>
            <a:off x="-1200577" y="9654945"/>
            <a:ext cx="20689153" cy="1309950"/>
          </a:xfrm>
          <a:custGeom>
            <a:avLst/>
            <a:gdLst/>
            <a:ahLst/>
            <a:cxnLst/>
            <a:rect l="l" t="t" r="r" b="b"/>
            <a:pathLst>
              <a:path w="20689153" h="1309950">
                <a:moveTo>
                  <a:pt x="0" y="0"/>
                </a:moveTo>
                <a:lnTo>
                  <a:pt x="20689153" y="0"/>
                </a:lnTo>
                <a:lnTo>
                  <a:pt x="20689153" y="1309950"/>
                </a:lnTo>
                <a:lnTo>
                  <a:pt x="0" y="1309950"/>
                </a:lnTo>
                <a:lnTo>
                  <a:pt x="0" y="0"/>
                </a:lnTo>
                <a:close/>
              </a:path>
            </a:pathLst>
          </a:custGeom>
          <a:blipFill>
            <a:blip r:embed="rId2">
              <a:extLst>
                <a:ext uri="{96DAC541-7B7A-43D3-8B79-37D633B846F1}">
                  <asvg:svgBlip xmlns:asvg="http://schemas.microsoft.com/office/drawing/2016/SVG/main" r:embed="rId3"/>
                </a:ext>
              </a:extLst>
            </a:blip>
            <a:stretch>
              <a:fillRect t="-150" b="-150"/>
            </a:stretch>
          </a:blipFill>
        </p:spPr>
      </p:sp>
      <p:sp>
        <p:nvSpPr>
          <p:cNvPr id="3" name="Freeform 3"/>
          <p:cNvSpPr/>
          <p:nvPr/>
        </p:nvSpPr>
        <p:spPr>
          <a:xfrm>
            <a:off x="-1200577" y="-822555"/>
            <a:ext cx="20689153" cy="1309950"/>
          </a:xfrm>
          <a:custGeom>
            <a:avLst/>
            <a:gdLst/>
            <a:ahLst/>
            <a:cxnLst/>
            <a:rect l="l" t="t" r="r" b="b"/>
            <a:pathLst>
              <a:path w="20689153" h="1309950">
                <a:moveTo>
                  <a:pt x="0" y="0"/>
                </a:moveTo>
                <a:lnTo>
                  <a:pt x="20689153" y="0"/>
                </a:lnTo>
                <a:lnTo>
                  <a:pt x="20689153" y="1309950"/>
                </a:lnTo>
                <a:lnTo>
                  <a:pt x="0" y="1309950"/>
                </a:lnTo>
                <a:lnTo>
                  <a:pt x="0" y="0"/>
                </a:lnTo>
                <a:close/>
              </a:path>
            </a:pathLst>
          </a:custGeom>
          <a:blipFill>
            <a:blip r:embed="rId2">
              <a:extLst>
                <a:ext uri="{96DAC541-7B7A-43D3-8B79-37D633B846F1}">
                  <asvg:svgBlip xmlns:asvg="http://schemas.microsoft.com/office/drawing/2016/SVG/main" r:embed="rId3"/>
                </a:ext>
              </a:extLst>
            </a:blip>
            <a:stretch>
              <a:fillRect t="-150" b="-150"/>
            </a:stretch>
          </a:blipFill>
        </p:spPr>
      </p:sp>
      <p:sp>
        <p:nvSpPr>
          <p:cNvPr id="4" name="Freeform 4"/>
          <p:cNvSpPr/>
          <p:nvPr/>
        </p:nvSpPr>
        <p:spPr>
          <a:xfrm>
            <a:off x="9557037" y="689749"/>
            <a:ext cx="6940526" cy="8568551"/>
          </a:xfrm>
          <a:custGeom>
            <a:avLst/>
            <a:gdLst/>
            <a:ahLst/>
            <a:cxnLst/>
            <a:rect l="l" t="t" r="r" b="b"/>
            <a:pathLst>
              <a:path w="6940526" h="8568551">
                <a:moveTo>
                  <a:pt x="0" y="0"/>
                </a:moveTo>
                <a:lnTo>
                  <a:pt x="6940526" y="0"/>
                </a:lnTo>
                <a:lnTo>
                  <a:pt x="6940526" y="8568551"/>
                </a:lnTo>
                <a:lnTo>
                  <a:pt x="0" y="8568551"/>
                </a:lnTo>
                <a:lnTo>
                  <a:pt x="0" y="0"/>
                </a:lnTo>
                <a:close/>
              </a:path>
            </a:pathLst>
          </a:custGeom>
          <a:blipFill>
            <a:blip r:embed="rId4">
              <a:extLst>
                <a:ext uri="{96DAC541-7B7A-43D3-8B79-37D633B846F1}">
                  <asvg:svgBlip xmlns:asvg="http://schemas.microsoft.com/office/drawing/2016/SVG/main" r:embed="rId5"/>
                </a:ext>
              </a:extLst>
            </a:blip>
            <a:stretch>
              <a:fillRect t="-55" b="-55"/>
            </a:stretch>
          </a:blipFill>
        </p:spPr>
      </p:sp>
      <p:sp>
        <p:nvSpPr>
          <p:cNvPr id="5" name="TextBox 5"/>
          <p:cNvSpPr txBox="1"/>
          <p:nvPr/>
        </p:nvSpPr>
        <p:spPr>
          <a:xfrm>
            <a:off x="1028700" y="4232143"/>
            <a:ext cx="7115426" cy="3072131"/>
          </a:xfrm>
          <a:prstGeom prst="rect">
            <a:avLst/>
          </a:prstGeom>
        </p:spPr>
        <p:txBody>
          <a:bodyPr lIns="0" tIns="0" rIns="0" bIns="0" rtlCol="0" anchor="t">
            <a:spAutoFit/>
          </a:bodyPr>
          <a:lstStyle/>
          <a:p>
            <a:pPr algn="ctr">
              <a:lnSpc>
                <a:spcPts val="9200"/>
              </a:lnSpc>
            </a:pPr>
            <a:r>
              <a:rPr lang="en-US" sz="9200" b="1" spc="-155">
                <a:solidFill>
                  <a:srgbClr val="2B2B2B"/>
                </a:solidFill>
                <a:latin typeface="Caladea Bold"/>
                <a:ea typeface="Caladea Bold"/>
                <a:cs typeface="Caladea Bold"/>
                <a:sym typeface="Caladea Bold"/>
              </a:rPr>
              <a:t>Reagiranje na automatske misli</a:t>
            </a:r>
          </a:p>
        </p:txBody>
      </p:sp>
      <p:sp>
        <p:nvSpPr>
          <p:cNvPr id="6" name="TextBox 6"/>
          <p:cNvSpPr txBox="1"/>
          <p:nvPr/>
        </p:nvSpPr>
        <p:spPr>
          <a:xfrm>
            <a:off x="306197" y="832624"/>
            <a:ext cx="11003180" cy="800043"/>
          </a:xfrm>
          <a:prstGeom prst="rect">
            <a:avLst/>
          </a:prstGeom>
        </p:spPr>
        <p:txBody>
          <a:bodyPr lIns="0" tIns="0" rIns="0" bIns="0" rtlCol="0" anchor="t">
            <a:spAutoFit/>
          </a:bodyPr>
          <a:lstStyle/>
          <a:p>
            <a:pPr algn="l">
              <a:lnSpc>
                <a:spcPts val="3296"/>
              </a:lnSpc>
            </a:pPr>
            <a:r>
              <a:rPr lang="en-US" sz="3200" b="1" spc="-54">
                <a:solidFill>
                  <a:srgbClr val="2B2B2B"/>
                </a:solidFill>
                <a:latin typeface="Caladea Bold"/>
                <a:ea typeface="Caladea Bold"/>
                <a:cs typeface="Caladea Bold"/>
                <a:sym typeface="Caladea Bold"/>
              </a:rPr>
              <a:t>Praktikum II - 9. radionica, grupa D</a:t>
            </a:r>
          </a:p>
          <a:p>
            <a:pPr algn="l">
              <a:lnSpc>
                <a:spcPts val="3296"/>
              </a:lnSpc>
            </a:pPr>
            <a:endParaRPr lang="en-US" sz="3200" b="1" spc="-54">
              <a:solidFill>
                <a:srgbClr val="2B2B2B"/>
              </a:solidFill>
              <a:latin typeface="Caladea Bold"/>
              <a:ea typeface="Caladea Bold"/>
              <a:cs typeface="Caladea Bold"/>
              <a:sym typeface="Caladea Bold"/>
            </a:endParaRPr>
          </a:p>
        </p:txBody>
      </p:sp>
      <p:sp>
        <p:nvSpPr>
          <p:cNvPr id="7" name="TextBox 7"/>
          <p:cNvSpPr txBox="1"/>
          <p:nvPr/>
        </p:nvSpPr>
        <p:spPr>
          <a:xfrm>
            <a:off x="15459135" y="9448800"/>
            <a:ext cx="11003180" cy="697750"/>
          </a:xfrm>
          <a:prstGeom prst="rect">
            <a:avLst/>
          </a:prstGeom>
        </p:spPr>
        <p:txBody>
          <a:bodyPr lIns="0" tIns="0" rIns="0" bIns="0" rtlCol="0" anchor="t">
            <a:spAutoFit/>
          </a:bodyPr>
          <a:lstStyle/>
          <a:p>
            <a:pPr algn="l">
              <a:lnSpc>
                <a:spcPts val="3296"/>
              </a:lnSpc>
            </a:pPr>
            <a:r>
              <a:rPr lang="en-US" sz="3200" b="1" spc="-54">
                <a:solidFill>
                  <a:srgbClr val="2B2B2B"/>
                </a:solidFill>
                <a:latin typeface="Caladea Bold"/>
                <a:ea typeface="Caladea Bold"/>
                <a:cs typeface="Caladea Bold"/>
                <a:sym typeface="Caladea Bold"/>
              </a:rPr>
              <a:t>Mia Dadić</a:t>
            </a:r>
          </a:p>
          <a:p>
            <a:pPr algn="l">
              <a:lnSpc>
                <a:spcPts val="3296"/>
              </a:lnSpc>
            </a:pPr>
            <a:endParaRPr lang="en-US" sz="3200" b="1" spc="-54">
              <a:solidFill>
                <a:srgbClr val="2B2B2B"/>
              </a:solidFill>
              <a:latin typeface="Caladea Bold"/>
              <a:ea typeface="Caladea Bold"/>
              <a:cs typeface="Caladea Bold"/>
              <a:sym typeface="Caladea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FC6DE"/>
        </a:solidFill>
        <a:effectLst/>
      </p:bgPr>
    </p:bg>
    <p:spTree>
      <p:nvGrpSpPr>
        <p:cNvPr id="1" name=""/>
        <p:cNvGrpSpPr/>
        <p:nvPr/>
      </p:nvGrpSpPr>
      <p:grpSpPr>
        <a:xfrm>
          <a:off x="0" y="0"/>
          <a:ext cx="0" cy="0"/>
          <a:chOff x="0" y="0"/>
          <a:chExt cx="0" cy="0"/>
        </a:xfrm>
      </p:grpSpPr>
      <p:grpSp>
        <p:nvGrpSpPr>
          <p:cNvPr id="2" name="Group 2"/>
          <p:cNvGrpSpPr/>
          <p:nvPr/>
        </p:nvGrpSpPr>
        <p:grpSpPr>
          <a:xfrm>
            <a:off x="0" y="800100"/>
            <a:ext cx="7934896" cy="6952964"/>
            <a:chOff x="0" y="0"/>
            <a:chExt cx="10579862" cy="9270619"/>
          </a:xfrm>
        </p:grpSpPr>
        <p:sp>
          <p:nvSpPr>
            <p:cNvPr id="3" name="Freeform 3"/>
            <p:cNvSpPr/>
            <p:nvPr/>
          </p:nvSpPr>
          <p:spPr>
            <a:xfrm>
              <a:off x="0" y="0"/>
              <a:ext cx="10579862" cy="9270619"/>
            </a:xfrm>
            <a:custGeom>
              <a:avLst/>
              <a:gdLst/>
              <a:ahLst/>
              <a:cxnLst/>
              <a:rect l="l" t="t" r="r" b="b"/>
              <a:pathLst>
                <a:path w="10579862" h="9270619">
                  <a:moveTo>
                    <a:pt x="0" y="0"/>
                  </a:moveTo>
                  <a:lnTo>
                    <a:pt x="10579862" y="0"/>
                  </a:lnTo>
                  <a:lnTo>
                    <a:pt x="10579862" y="9270619"/>
                  </a:lnTo>
                  <a:lnTo>
                    <a:pt x="0" y="9270619"/>
                  </a:lnTo>
                  <a:lnTo>
                    <a:pt x="0" y="0"/>
                  </a:lnTo>
                  <a:close/>
                </a:path>
              </a:pathLst>
            </a:custGeom>
            <a:blipFill>
              <a:blip r:embed="rId2"/>
              <a:stretch>
                <a:fillRect l="-5014" r="-5014"/>
              </a:stretch>
            </a:blipFill>
          </p:spPr>
        </p:sp>
      </p:grpSp>
      <p:sp>
        <p:nvSpPr>
          <p:cNvPr id="4" name="TextBox 4"/>
          <p:cNvSpPr txBox="1"/>
          <p:nvPr/>
        </p:nvSpPr>
        <p:spPr>
          <a:xfrm>
            <a:off x="8458200" y="3476625"/>
            <a:ext cx="7610868" cy="361950"/>
          </a:xfrm>
          <a:prstGeom prst="rect">
            <a:avLst/>
          </a:prstGeom>
        </p:spPr>
        <p:txBody>
          <a:bodyPr lIns="0" tIns="0" rIns="0" bIns="0" rtlCol="0" anchor="t">
            <a:spAutoFit/>
          </a:bodyPr>
          <a:lstStyle/>
          <a:p>
            <a:pPr algn="l">
              <a:lnSpc>
                <a:spcPts val="2999"/>
              </a:lnSpc>
            </a:pPr>
            <a:r>
              <a:rPr lang="en-US" sz="2499" spc="-42">
                <a:solidFill>
                  <a:srgbClr val="2B2B2B"/>
                </a:solidFill>
                <a:latin typeface="Montserrat"/>
                <a:ea typeface="Montserrat"/>
                <a:cs typeface="Montserrat"/>
                <a:sym typeface="Montserrat"/>
              </a:rPr>
              <a:t>Nakon što klijent sažme informacije</a:t>
            </a:r>
          </a:p>
        </p:txBody>
      </p:sp>
      <p:sp>
        <p:nvSpPr>
          <p:cNvPr id="5" name="TextBox 5"/>
          <p:cNvSpPr txBox="1"/>
          <p:nvPr/>
        </p:nvSpPr>
        <p:spPr>
          <a:xfrm>
            <a:off x="8153400" y="4450588"/>
            <a:ext cx="9955013" cy="1967526"/>
          </a:xfrm>
          <a:prstGeom prst="rect">
            <a:avLst/>
          </a:prstGeom>
        </p:spPr>
        <p:txBody>
          <a:bodyPr lIns="0" tIns="0" rIns="0" bIns="0" rtlCol="0" anchor="t">
            <a:spAutoFit/>
          </a:bodyPr>
          <a:lstStyle/>
          <a:p>
            <a:pPr marL="633891" lvl="3" indent="-158473" algn="l">
              <a:lnSpc>
                <a:spcPts val="3051"/>
              </a:lnSpc>
              <a:buFont typeface="Arial"/>
              <a:buChar char="￭"/>
            </a:pPr>
            <a:r>
              <a:rPr lang="en-US" sz="2499">
                <a:solidFill>
                  <a:srgbClr val="2B2B2B"/>
                </a:solidFill>
                <a:latin typeface="Montserrat"/>
                <a:ea typeface="Montserrat"/>
                <a:cs typeface="Montserrat"/>
                <a:sym typeface="Montserrat"/>
              </a:rPr>
              <a:t>Pohvalite ga i predložite da zajedno zapišete ključne točke.</a:t>
            </a:r>
          </a:p>
          <a:p>
            <a:pPr marL="633891" lvl="3" indent="-158473" algn="l">
              <a:lnSpc>
                <a:spcPts val="3051"/>
              </a:lnSpc>
              <a:buFont typeface="Arial"/>
              <a:buChar char="￭"/>
            </a:pPr>
            <a:r>
              <a:rPr lang="en-US" sz="2499">
                <a:solidFill>
                  <a:srgbClr val="2B2B2B"/>
                </a:solidFill>
                <a:latin typeface="Montserrat"/>
                <a:ea typeface="Montserrat"/>
                <a:cs typeface="Montserrat"/>
                <a:sym typeface="Montserrat"/>
              </a:rPr>
              <a:t>Razmislite o verbalnom izražavanju prije pisanja.</a:t>
            </a:r>
          </a:p>
          <a:p>
            <a:pPr marL="633891" lvl="3" indent="-158473" algn="l">
              <a:lnSpc>
                <a:spcPts val="3051"/>
              </a:lnSpc>
              <a:buFont typeface="Arial"/>
              <a:buChar char="￭"/>
            </a:pPr>
            <a:r>
              <a:rPr lang="en-US" sz="2499">
                <a:solidFill>
                  <a:srgbClr val="2B2B2B"/>
                </a:solidFill>
                <a:latin typeface="Montserrat"/>
                <a:ea typeface="Montserrat"/>
                <a:cs typeface="Montserrat"/>
                <a:sym typeface="Montserrat"/>
              </a:rPr>
              <a:t>Ako je odgovor površan, ponudite sugestije za poboljšanje, kao što su:</a:t>
            </a:r>
            <a:r>
              <a:rPr lang="en-US" sz="2499" i="1">
                <a:solidFill>
                  <a:srgbClr val="2B2B2B"/>
                </a:solidFill>
                <a:latin typeface="Montserrat Italics"/>
                <a:ea typeface="Montserrat Italics"/>
                <a:cs typeface="Montserrat Italics"/>
                <a:sym typeface="Montserrat Italics"/>
              </a:rPr>
              <a:t> „Možda bi bilo korisnije zapamtiti na ovaj način…</a:t>
            </a:r>
            <a:r>
              <a:rPr lang="en-US" sz="2499">
                <a:solidFill>
                  <a:srgbClr val="2B2B2B"/>
                </a:solidFill>
                <a:latin typeface="Montserrat"/>
                <a:ea typeface="Montserrat"/>
                <a:cs typeface="Montserrat"/>
                <a:sym typeface="Montserrat"/>
              </a:rPr>
              <a:t>” ili </a:t>
            </a:r>
            <a:r>
              <a:rPr lang="en-US" sz="2499" i="1">
                <a:solidFill>
                  <a:srgbClr val="2B2B2B"/>
                </a:solidFill>
                <a:latin typeface="Montserrat Italics"/>
                <a:ea typeface="Montserrat Italics"/>
                <a:cs typeface="Montserrat Italics"/>
                <a:sym typeface="Montserrat Italics"/>
              </a:rPr>
              <a:t>„Želite li dodati…?”.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Freeform 2"/>
          <p:cNvSpPr/>
          <p:nvPr/>
        </p:nvSpPr>
        <p:spPr>
          <a:xfrm>
            <a:off x="1028700" y="884039"/>
            <a:ext cx="16230600" cy="8374261"/>
          </a:xfrm>
          <a:custGeom>
            <a:avLst/>
            <a:gdLst/>
            <a:ahLst/>
            <a:cxnLst/>
            <a:rect l="l" t="t" r="r" b="b"/>
            <a:pathLst>
              <a:path w="16230600" h="8374261">
                <a:moveTo>
                  <a:pt x="0" y="0"/>
                </a:moveTo>
                <a:lnTo>
                  <a:pt x="16230600" y="0"/>
                </a:lnTo>
                <a:lnTo>
                  <a:pt x="16230600" y="8374261"/>
                </a:lnTo>
                <a:lnTo>
                  <a:pt x="0" y="8374261"/>
                </a:lnTo>
                <a:lnTo>
                  <a:pt x="0" y="0"/>
                </a:lnTo>
                <a:close/>
              </a:path>
            </a:pathLst>
          </a:custGeom>
          <a:blipFill>
            <a:blip r:embed="rId2">
              <a:extLst>
                <a:ext uri="{96DAC541-7B7A-43D3-8B79-37D633B846F1}">
                  <asvg:svgBlip xmlns:asvg="http://schemas.microsoft.com/office/drawing/2016/SVG/main" r:embed="rId3"/>
                </a:ext>
              </a:extLst>
            </a:blip>
            <a:stretch>
              <a:fillRect t="-46" b="-46"/>
            </a:stretch>
          </a:blipFill>
        </p:spPr>
      </p:sp>
      <p:sp>
        <p:nvSpPr>
          <p:cNvPr id="3" name="Freeform 3"/>
          <p:cNvSpPr/>
          <p:nvPr/>
        </p:nvSpPr>
        <p:spPr>
          <a:xfrm>
            <a:off x="2724767" y="3682606"/>
            <a:ext cx="1154571" cy="1134779"/>
          </a:xfrm>
          <a:custGeom>
            <a:avLst/>
            <a:gdLst/>
            <a:ahLst/>
            <a:cxnLst/>
            <a:rect l="l" t="t" r="r" b="b"/>
            <a:pathLst>
              <a:path w="1154571" h="1134779">
                <a:moveTo>
                  <a:pt x="0" y="0"/>
                </a:moveTo>
                <a:lnTo>
                  <a:pt x="1154571" y="0"/>
                </a:lnTo>
                <a:lnTo>
                  <a:pt x="1154571" y="1134779"/>
                </a:lnTo>
                <a:lnTo>
                  <a:pt x="0" y="1134779"/>
                </a:lnTo>
                <a:lnTo>
                  <a:pt x="0" y="0"/>
                </a:lnTo>
                <a:close/>
              </a:path>
            </a:pathLst>
          </a:custGeom>
          <a:blipFill>
            <a:blip r:embed="rId4">
              <a:extLst>
                <a:ext uri="{96DAC541-7B7A-43D3-8B79-37D633B846F1}">
                  <asvg:svgBlip xmlns:asvg="http://schemas.microsoft.com/office/drawing/2016/SVG/main" r:embed="rId5"/>
                </a:ext>
              </a:extLst>
            </a:blip>
            <a:stretch>
              <a:fillRect t="-38" b="-38"/>
            </a:stretch>
          </a:blipFill>
        </p:spPr>
      </p:sp>
      <p:sp>
        <p:nvSpPr>
          <p:cNvPr id="4" name="Freeform 4"/>
          <p:cNvSpPr/>
          <p:nvPr/>
        </p:nvSpPr>
        <p:spPr>
          <a:xfrm>
            <a:off x="2476015" y="5350784"/>
            <a:ext cx="1609770" cy="1062448"/>
          </a:xfrm>
          <a:custGeom>
            <a:avLst/>
            <a:gdLst/>
            <a:ahLst/>
            <a:cxnLst/>
            <a:rect l="l" t="t" r="r" b="b"/>
            <a:pathLst>
              <a:path w="1609770" h="1062448">
                <a:moveTo>
                  <a:pt x="0" y="0"/>
                </a:moveTo>
                <a:lnTo>
                  <a:pt x="1609770" y="0"/>
                </a:lnTo>
                <a:lnTo>
                  <a:pt x="1609770" y="1062448"/>
                </a:lnTo>
                <a:lnTo>
                  <a:pt x="0" y="1062448"/>
                </a:lnTo>
                <a:lnTo>
                  <a:pt x="0" y="0"/>
                </a:lnTo>
                <a:close/>
              </a:path>
            </a:pathLst>
          </a:custGeom>
          <a:blipFill>
            <a:blip r:embed="rId6">
              <a:extLst>
                <a:ext uri="{96DAC541-7B7A-43D3-8B79-37D633B846F1}">
                  <asvg:svgBlip xmlns:asvg="http://schemas.microsoft.com/office/drawing/2016/SVG/main" r:embed="rId7"/>
                </a:ext>
              </a:extLst>
            </a:blip>
            <a:stretch>
              <a:fillRect l="-89" r="-89"/>
            </a:stretch>
          </a:blipFill>
        </p:spPr>
      </p:sp>
      <p:sp>
        <p:nvSpPr>
          <p:cNvPr id="5" name="Freeform 5"/>
          <p:cNvSpPr/>
          <p:nvPr/>
        </p:nvSpPr>
        <p:spPr>
          <a:xfrm>
            <a:off x="2724767" y="7013308"/>
            <a:ext cx="1112266" cy="1304711"/>
          </a:xfrm>
          <a:custGeom>
            <a:avLst/>
            <a:gdLst/>
            <a:ahLst/>
            <a:cxnLst/>
            <a:rect l="l" t="t" r="r" b="b"/>
            <a:pathLst>
              <a:path w="1112266" h="1304711">
                <a:moveTo>
                  <a:pt x="0" y="0"/>
                </a:moveTo>
                <a:lnTo>
                  <a:pt x="1112266" y="0"/>
                </a:lnTo>
                <a:lnTo>
                  <a:pt x="1112266" y="1304711"/>
                </a:lnTo>
                <a:lnTo>
                  <a:pt x="0" y="1304711"/>
                </a:lnTo>
                <a:lnTo>
                  <a:pt x="0" y="0"/>
                </a:lnTo>
                <a:close/>
              </a:path>
            </a:pathLst>
          </a:custGeom>
          <a:blipFill>
            <a:blip r:embed="rId8">
              <a:extLst>
                <a:ext uri="{96DAC541-7B7A-43D3-8B79-37D633B846F1}">
                  <asvg:svgBlip xmlns:asvg="http://schemas.microsoft.com/office/drawing/2016/SVG/main" r:embed="rId9"/>
                </a:ext>
              </a:extLst>
            </a:blip>
            <a:stretch>
              <a:fillRect l="-516" r="-516"/>
            </a:stretch>
          </a:blipFill>
        </p:spPr>
      </p:sp>
      <p:sp>
        <p:nvSpPr>
          <p:cNvPr id="6" name="TextBox 6"/>
          <p:cNvSpPr txBox="1"/>
          <p:nvPr/>
        </p:nvSpPr>
        <p:spPr>
          <a:xfrm>
            <a:off x="3390679" y="1757834"/>
            <a:ext cx="11506642" cy="1327142"/>
          </a:xfrm>
          <a:prstGeom prst="rect">
            <a:avLst/>
          </a:prstGeom>
        </p:spPr>
        <p:txBody>
          <a:bodyPr lIns="0" tIns="0" rIns="0" bIns="0" rtlCol="0" anchor="t">
            <a:spAutoFit/>
          </a:bodyPr>
          <a:lstStyle/>
          <a:p>
            <a:pPr algn="ctr">
              <a:lnSpc>
                <a:spcPts val="5449"/>
              </a:lnSpc>
            </a:pPr>
            <a:r>
              <a:rPr lang="en-US" sz="4999" b="1" spc="-84">
                <a:solidFill>
                  <a:srgbClr val="2B2B2B"/>
                </a:solidFill>
                <a:latin typeface="Caladea Bold"/>
                <a:ea typeface="Caladea Bold"/>
                <a:cs typeface="Caladea Bold"/>
                <a:sym typeface="Caladea Bold"/>
              </a:rPr>
              <a:t>Savjeti za učinkovito korištenje terapijskih bilješki</a:t>
            </a:r>
          </a:p>
        </p:txBody>
      </p:sp>
      <p:sp>
        <p:nvSpPr>
          <p:cNvPr id="7" name="TextBox 7"/>
          <p:cNvSpPr txBox="1"/>
          <p:nvPr/>
        </p:nvSpPr>
        <p:spPr>
          <a:xfrm>
            <a:off x="4302428" y="3822914"/>
            <a:ext cx="10925912" cy="4493487"/>
          </a:xfrm>
          <a:prstGeom prst="rect">
            <a:avLst/>
          </a:prstGeom>
        </p:spPr>
        <p:txBody>
          <a:bodyPr lIns="0" tIns="0" rIns="0" bIns="0" rtlCol="0" anchor="t">
            <a:spAutoFit/>
          </a:bodyPr>
          <a:lstStyle/>
          <a:p>
            <a:pPr algn="ctr">
              <a:lnSpc>
                <a:spcPts val="3499"/>
              </a:lnSpc>
            </a:pPr>
            <a:r>
              <a:rPr lang="en-US" sz="2499" dirty="0" err="1">
                <a:solidFill>
                  <a:srgbClr val="2B2B2B"/>
                </a:solidFill>
                <a:latin typeface="Montserrat"/>
                <a:ea typeface="Montserrat"/>
                <a:cs typeface="Montserrat"/>
                <a:sym typeface="Montserrat"/>
              </a:rPr>
              <a:t>Klijent</a:t>
            </a:r>
            <a:r>
              <a:rPr lang="en-US" sz="2499" dirty="0">
                <a:solidFill>
                  <a:srgbClr val="2B2B2B"/>
                </a:solidFill>
                <a:latin typeface="Montserrat"/>
                <a:ea typeface="Montserrat"/>
                <a:cs typeface="Montserrat"/>
                <a:sym typeface="Montserrat"/>
              </a:rPr>
              <a:t> bi </a:t>
            </a:r>
            <a:r>
              <a:rPr lang="en-US" sz="2499" dirty="0" err="1">
                <a:solidFill>
                  <a:srgbClr val="2B2B2B"/>
                </a:solidFill>
                <a:latin typeface="Montserrat"/>
                <a:ea typeface="Montserrat"/>
                <a:cs typeface="Montserrat"/>
                <a:sym typeface="Montserrat"/>
              </a:rPr>
              <a:t>trebao</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svako</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jutro</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pročitati</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bilješke</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i</a:t>
            </a:r>
            <a:r>
              <a:rPr lang="en-US" sz="2499" dirty="0">
                <a:solidFill>
                  <a:srgbClr val="2B2B2B"/>
                </a:solidFill>
                <a:latin typeface="Montserrat"/>
                <a:ea typeface="Montserrat"/>
                <a:cs typeface="Montserrat"/>
                <a:sym typeface="Montserrat"/>
              </a:rPr>
              <a:t> po </a:t>
            </a:r>
            <a:r>
              <a:rPr lang="en-US" sz="2499" dirty="0" err="1">
                <a:solidFill>
                  <a:srgbClr val="2B2B2B"/>
                </a:solidFill>
                <a:latin typeface="Montserrat"/>
                <a:ea typeface="Montserrat"/>
                <a:cs typeface="Montserrat"/>
                <a:sym typeface="Montserrat"/>
              </a:rPr>
              <a:t>potrebi</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ih</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pregledati</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i</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ponoviti</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tijekom</a:t>
            </a:r>
            <a:r>
              <a:rPr lang="en-US" sz="2499" dirty="0">
                <a:solidFill>
                  <a:srgbClr val="2B2B2B"/>
                </a:solidFill>
                <a:latin typeface="Montserrat"/>
                <a:ea typeface="Montserrat"/>
                <a:cs typeface="Montserrat"/>
                <a:sym typeface="Montserrat"/>
              </a:rPr>
              <a:t> dana.</a:t>
            </a:r>
          </a:p>
          <a:p>
            <a:pPr algn="ctr">
              <a:lnSpc>
                <a:spcPts val="3499"/>
              </a:lnSpc>
            </a:pPr>
            <a:endParaRPr lang="en-US" sz="2499" dirty="0">
              <a:solidFill>
                <a:srgbClr val="2B2B2B"/>
              </a:solidFill>
              <a:latin typeface="Montserrat"/>
              <a:ea typeface="Montserrat"/>
              <a:cs typeface="Montserrat"/>
              <a:sym typeface="Montserrat"/>
            </a:endParaRPr>
          </a:p>
          <a:p>
            <a:pPr algn="ctr">
              <a:lnSpc>
                <a:spcPts val="3499"/>
              </a:lnSpc>
            </a:pPr>
            <a:endParaRPr lang="en-US" sz="2499" dirty="0">
              <a:solidFill>
                <a:srgbClr val="2B2B2B"/>
              </a:solidFill>
              <a:latin typeface="Montserrat"/>
              <a:ea typeface="Montserrat"/>
              <a:cs typeface="Montserrat"/>
              <a:sym typeface="Montserrat"/>
            </a:endParaRPr>
          </a:p>
          <a:p>
            <a:pPr algn="ctr">
              <a:lnSpc>
                <a:spcPts val="3499"/>
              </a:lnSpc>
            </a:pPr>
            <a:r>
              <a:rPr lang="en-US" sz="2499" dirty="0" err="1">
                <a:solidFill>
                  <a:srgbClr val="2B2B2B"/>
                </a:solidFill>
                <a:latin typeface="Montserrat"/>
                <a:ea typeface="Montserrat"/>
                <a:cs typeface="Montserrat"/>
                <a:sym typeface="Montserrat"/>
              </a:rPr>
              <a:t>Redovito</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čitanje</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pomaže</a:t>
            </a:r>
            <a:r>
              <a:rPr lang="en-US" sz="2499" dirty="0">
                <a:solidFill>
                  <a:srgbClr val="2B2B2B"/>
                </a:solidFill>
                <a:latin typeface="Montserrat"/>
                <a:ea typeface="Montserrat"/>
                <a:cs typeface="Montserrat"/>
                <a:sym typeface="Montserrat"/>
              </a:rPr>
              <a:t> u </a:t>
            </a:r>
            <a:r>
              <a:rPr lang="en-US" sz="2499" dirty="0" err="1">
                <a:solidFill>
                  <a:srgbClr val="2B2B2B"/>
                </a:solidFill>
                <a:latin typeface="Montserrat"/>
                <a:ea typeface="Montserrat"/>
                <a:cs typeface="Montserrat"/>
                <a:sym typeface="Montserrat"/>
              </a:rPr>
              <a:t>integriranju</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odgovora</a:t>
            </a:r>
            <a:r>
              <a:rPr lang="en-US" sz="2499" dirty="0">
                <a:solidFill>
                  <a:srgbClr val="2B2B2B"/>
                </a:solidFill>
                <a:latin typeface="Montserrat"/>
                <a:ea typeface="Montserrat"/>
                <a:cs typeface="Montserrat"/>
                <a:sym typeface="Montserrat"/>
              </a:rPr>
              <a:t> u </a:t>
            </a:r>
            <a:r>
              <a:rPr lang="en-US" sz="2499" dirty="0" err="1">
                <a:solidFill>
                  <a:srgbClr val="2B2B2B"/>
                </a:solidFill>
                <a:latin typeface="Montserrat"/>
                <a:ea typeface="Montserrat"/>
                <a:cs typeface="Montserrat"/>
                <a:sym typeface="Montserrat"/>
              </a:rPr>
              <a:t>svakodnevno</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razmišljanje</a:t>
            </a:r>
            <a:r>
              <a:rPr lang="en-US" sz="2499" dirty="0">
                <a:solidFill>
                  <a:srgbClr val="2B2B2B"/>
                </a:solidFill>
                <a:latin typeface="Montserrat"/>
                <a:ea typeface="Montserrat"/>
                <a:cs typeface="Montserrat"/>
                <a:sym typeface="Montserrat"/>
              </a:rPr>
              <a:t>.</a:t>
            </a:r>
          </a:p>
          <a:p>
            <a:pPr algn="ctr">
              <a:lnSpc>
                <a:spcPts val="3499"/>
              </a:lnSpc>
            </a:pPr>
            <a:endParaRPr lang="en-US" sz="2499" dirty="0">
              <a:solidFill>
                <a:srgbClr val="2B2B2B"/>
              </a:solidFill>
              <a:latin typeface="Montserrat"/>
              <a:ea typeface="Montserrat"/>
              <a:cs typeface="Montserrat"/>
              <a:sym typeface="Montserrat"/>
            </a:endParaRPr>
          </a:p>
          <a:p>
            <a:pPr algn="ctr">
              <a:lnSpc>
                <a:spcPts val="3499"/>
              </a:lnSpc>
            </a:pPr>
            <a:endParaRPr lang="en-US" sz="2499" dirty="0">
              <a:solidFill>
                <a:srgbClr val="2B2B2B"/>
              </a:solidFill>
              <a:latin typeface="Montserrat"/>
              <a:ea typeface="Montserrat"/>
              <a:cs typeface="Montserrat"/>
              <a:sym typeface="Montserrat"/>
            </a:endParaRPr>
          </a:p>
          <a:p>
            <a:pPr algn="ctr">
              <a:lnSpc>
                <a:spcPts val="3499"/>
              </a:lnSpc>
            </a:pPr>
            <a:r>
              <a:rPr lang="en-US" sz="2499" dirty="0" err="1">
                <a:solidFill>
                  <a:srgbClr val="2B2B2B"/>
                </a:solidFill>
                <a:latin typeface="Montserrat"/>
                <a:ea typeface="Montserrat"/>
                <a:cs typeface="Montserrat"/>
                <a:sym typeface="Montserrat"/>
              </a:rPr>
              <a:t>Čitanje</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bilješki</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kao</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priprema</a:t>
            </a:r>
            <a:r>
              <a:rPr lang="en-US" sz="2499" dirty="0">
                <a:solidFill>
                  <a:srgbClr val="2B2B2B"/>
                </a:solidFill>
                <a:latin typeface="Montserrat"/>
                <a:ea typeface="Montserrat"/>
                <a:cs typeface="Montserrat"/>
                <a:sym typeface="Montserrat"/>
              </a:rPr>
              <a:t> za </a:t>
            </a:r>
            <a:r>
              <a:rPr lang="en-US" sz="2499" dirty="0" err="1">
                <a:solidFill>
                  <a:srgbClr val="2B2B2B"/>
                </a:solidFill>
                <a:latin typeface="Montserrat"/>
                <a:ea typeface="Montserrat"/>
                <a:cs typeface="Montserrat"/>
                <a:sym typeface="Montserrat"/>
              </a:rPr>
              <a:t>teške</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situacije</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često</a:t>
            </a:r>
            <a:r>
              <a:rPr lang="en-US" sz="2499" dirty="0">
                <a:solidFill>
                  <a:srgbClr val="2B2B2B"/>
                </a:solidFill>
                <a:latin typeface="Montserrat"/>
                <a:ea typeface="Montserrat"/>
                <a:cs typeface="Montserrat"/>
                <a:sym typeface="Montserrat"/>
              </a:rPr>
              <a:t> je </a:t>
            </a:r>
            <a:r>
              <a:rPr lang="en-US" sz="2499" dirty="0" err="1">
                <a:solidFill>
                  <a:srgbClr val="2B2B2B"/>
                </a:solidFill>
                <a:latin typeface="Montserrat"/>
                <a:ea typeface="Montserrat"/>
                <a:cs typeface="Montserrat"/>
                <a:sym typeface="Montserrat"/>
              </a:rPr>
              <a:t>korisnije</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nego</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čitanje</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samo</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kada</a:t>
            </a:r>
            <a:r>
              <a:rPr lang="en-US" sz="2499" dirty="0">
                <a:solidFill>
                  <a:srgbClr val="2B2B2B"/>
                </a:solidFill>
                <a:latin typeface="Montserrat"/>
                <a:ea typeface="Montserrat"/>
                <a:cs typeface="Montserrat"/>
                <a:sym typeface="Montserrat"/>
              </a:rPr>
              <a:t> je </a:t>
            </a:r>
            <a:r>
              <a:rPr lang="en-US" sz="2499" dirty="0" err="1">
                <a:solidFill>
                  <a:srgbClr val="2B2B2B"/>
                </a:solidFill>
                <a:latin typeface="Montserrat"/>
                <a:ea typeface="Montserrat"/>
                <a:cs typeface="Montserrat"/>
                <a:sym typeface="Montserrat"/>
              </a:rPr>
              <a:t>osoba</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suočena</a:t>
            </a:r>
            <a:r>
              <a:rPr lang="en-US" sz="2499" dirty="0">
                <a:solidFill>
                  <a:srgbClr val="2B2B2B"/>
                </a:solidFill>
                <a:latin typeface="Montserrat"/>
                <a:ea typeface="Montserrat"/>
                <a:cs typeface="Montserrat"/>
                <a:sym typeface="Montserrat"/>
              </a:rPr>
              <a:t> s </a:t>
            </a:r>
            <a:r>
              <a:rPr lang="en-US" sz="2499" dirty="0" err="1">
                <a:solidFill>
                  <a:srgbClr val="2B2B2B"/>
                </a:solidFill>
                <a:latin typeface="Montserrat"/>
                <a:ea typeface="Montserrat"/>
                <a:cs typeface="Montserrat"/>
                <a:sym typeface="Montserrat"/>
              </a:rPr>
              <a:t>problemom</a:t>
            </a:r>
            <a:r>
              <a:rPr lang="en-US" sz="2499" dirty="0">
                <a:solidFill>
                  <a:srgbClr val="2B2B2B"/>
                </a:solidFill>
                <a:latin typeface="Montserrat"/>
                <a:ea typeface="Montserrat"/>
                <a:cs typeface="Montserrat"/>
                <a:sym typeface="Montserrat"/>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8DEF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825611"/>
            <a:ext cx="7920990" cy="8229600"/>
            <a:chOff x="0" y="0"/>
            <a:chExt cx="10561320" cy="10972800"/>
          </a:xfrm>
        </p:grpSpPr>
        <p:sp>
          <p:nvSpPr>
            <p:cNvPr id="3" name="Freeform 3"/>
            <p:cNvSpPr/>
            <p:nvPr/>
          </p:nvSpPr>
          <p:spPr>
            <a:xfrm>
              <a:off x="0" y="0"/>
              <a:ext cx="10561320" cy="10972800"/>
            </a:xfrm>
            <a:custGeom>
              <a:avLst/>
              <a:gdLst/>
              <a:ahLst/>
              <a:cxnLst/>
              <a:rect l="l" t="t" r="r" b="b"/>
              <a:pathLst>
                <a:path w="10561320" h="10972800">
                  <a:moveTo>
                    <a:pt x="0" y="0"/>
                  </a:moveTo>
                  <a:lnTo>
                    <a:pt x="10561320" y="0"/>
                  </a:lnTo>
                  <a:lnTo>
                    <a:pt x="10561320" y="10972800"/>
                  </a:lnTo>
                  <a:lnTo>
                    <a:pt x="0" y="10972800"/>
                  </a:lnTo>
                  <a:lnTo>
                    <a:pt x="0" y="0"/>
                  </a:lnTo>
                  <a:close/>
                </a:path>
              </a:pathLst>
            </a:custGeom>
            <a:blipFill>
              <a:blip r:embed="rId2"/>
              <a:stretch>
                <a:fillRect t="-1" b="-1"/>
              </a:stretch>
            </a:blipFill>
          </p:spPr>
        </p:sp>
      </p:grpSp>
      <p:grpSp>
        <p:nvGrpSpPr>
          <p:cNvPr id="4" name="Group 4"/>
          <p:cNvGrpSpPr/>
          <p:nvPr/>
        </p:nvGrpSpPr>
        <p:grpSpPr>
          <a:xfrm>
            <a:off x="9326499" y="1825611"/>
            <a:ext cx="7917561" cy="8229600"/>
            <a:chOff x="0" y="0"/>
            <a:chExt cx="10556748" cy="10972800"/>
          </a:xfrm>
        </p:grpSpPr>
        <p:sp>
          <p:nvSpPr>
            <p:cNvPr id="5" name="Freeform 5"/>
            <p:cNvSpPr/>
            <p:nvPr/>
          </p:nvSpPr>
          <p:spPr>
            <a:xfrm>
              <a:off x="0" y="0"/>
              <a:ext cx="10556748" cy="10972800"/>
            </a:xfrm>
            <a:custGeom>
              <a:avLst/>
              <a:gdLst/>
              <a:ahLst/>
              <a:cxnLst/>
              <a:rect l="l" t="t" r="r" b="b"/>
              <a:pathLst>
                <a:path w="10556748" h="10972800">
                  <a:moveTo>
                    <a:pt x="0" y="0"/>
                  </a:moveTo>
                  <a:lnTo>
                    <a:pt x="10556748" y="0"/>
                  </a:lnTo>
                  <a:lnTo>
                    <a:pt x="10556748" y="10972800"/>
                  </a:lnTo>
                  <a:lnTo>
                    <a:pt x="0" y="10972800"/>
                  </a:lnTo>
                  <a:lnTo>
                    <a:pt x="0" y="0"/>
                  </a:lnTo>
                  <a:close/>
                </a:path>
              </a:pathLst>
            </a:custGeom>
            <a:blipFill>
              <a:blip r:embed="rId3"/>
              <a:stretch>
                <a:fillRect l="-19" r="-19"/>
              </a:stretch>
            </a:blipFill>
          </p:spPr>
        </p:sp>
      </p:grpSp>
      <p:sp>
        <p:nvSpPr>
          <p:cNvPr id="6" name="TextBox 6"/>
          <p:cNvSpPr txBox="1"/>
          <p:nvPr/>
        </p:nvSpPr>
        <p:spPr>
          <a:xfrm>
            <a:off x="1183716" y="590550"/>
            <a:ext cx="16075584" cy="1009650"/>
          </a:xfrm>
          <a:prstGeom prst="rect">
            <a:avLst/>
          </a:prstGeom>
        </p:spPr>
        <p:txBody>
          <a:bodyPr lIns="0" tIns="0" rIns="0" bIns="0" rtlCol="0" anchor="t">
            <a:spAutoFit/>
          </a:bodyPr>
          <a:lstStyle/>
          <a:p>
            <a:pPr algn="l">
              <a:lnSpc>
                <a:spcPts val="8175"/>
              </a:lnSpc>
            </a:pPr>
            <a:r>
              <a:rPr lang="en-US" sz="7500" b="1" spc="-127">
                <a:solidFill>
                  <a:srgbClr val="2B2B2B"/>
                </a:solidFill>
                <a:latin typeface="Caladea Bold"/>
                <a:ea typeface="Caladea Bold"/>
                <a:cs typeface="Caladea Bold"/>
                <a:sym typeface="Caladea Bold"/>
              </a:rPr>
              <a:t>Primjer Abeovih terapijskih bilješki</a:t>
            </a:r>
          </a:p>
        </p:txBody>
      </p:sp>
      <p:sp>
        <p:nvSpPr>
          <p:cNvPr id="7" name="TextBox 7"/>
          <p:cNvSpPr txBox="1"/>
          <p:nvPr/>
        </p:nvSpPr>
        <p:spPr>
          <a:xfrm>
            <a:off x="1399958" y="3884585"/>
            <a:ext cx="7549732" cy="5391168"/>
          </a:xfrm>
          <a:prstGeom prst="rect">
            <a:avLst/>
          </a:prstGeom>
        </p:spPr>
        <p:txBody>
          <a:bodyPr lIns="0" tIns="0" rIns="0" bIns="0" rtlCol="0" anchor="t">
            <a:spAutoFit/>
          </a:bodyPr>
          <a:lstStyle/>
          <a:p>
            <a:pPr algn="l">
              <a:lnSpc>
                <a:spcPts val="3499"/>
              </a:lnSpc>
            </a:pPr>
            <a:r>
              <a:rPr lang="en-US" sz="2499" dirty="0" err="1">
                <a:solidFill>
                  <a:srgbClr val="2B2B2B"/>
                </a:solidFill>
                <a:latin typeface="Montserrat"/>
                <a:ea typeface="Montserrat"/>
                <a:cs typeface="Montserrat"/>
                <a:sym typeface="Montserrat"/>
              </a:rPr>
              <a:t>Kada</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pomislim</a:t>
            </a:r>
            <a:r>
              <a:rPr lang="en-US" sz="2499" dirty="0">
                <a:solidFill>
                  <a:srgbClr val="2B2B2B"/>
                </a:solidFill>
                <a:latin typeface="Montserrat"/>
                <a:ea typeface="Montserrat"/>
                <a:cs typeface="Montserrat"/>
                <a:sym typeface="Montserrat"/>
              </a:rPr>
              <a:t> </a:t>
            </a:r>
            <a:r>
              <a:rPr lang="en-US" sz="2499" b="1" dirty="0">
                <a:solidFill>
                  <a:srgbClr val="2B2B2B"/>
                </a:solidFill>
                <a:latin typeface="Montserrat Bold"/>
                <a:ea typeface="Montserrat Bold"/>
                <a:cs typeface="Montserrat Bold"/>
                <a:sym typeface="Montserrat Bold"/>
              </a:rPr>
              <a:t>“</a:t>
            </a:r>
            <a:r>
              <a:rPr lang="en-US" sz="2499" b="1" dirty="0" err="1">
                <a:solidFill>
                  <a:srgbClr val="2B2B2B"/>
                </a:solidFill>
                <a:latin typeface="Montserrat Bold"/>
                <a:ea typeface="Montserrat Bold"/>
                <a:cs typeface="Montserrat Bold"/>
                <a:sym typeface="Montserrat Bold"/>
              </a:rPr>
              <a:t>Nikada</a:t>
            </a:r>
            <a:r>
              <a:rPr lang="en-US" sz="2499" b="1" dirty="0">
                <a:solidFill>
                  <a:srgbClr val="2B2B2B"/>
                </a:solidFill>
                <a:latin typeface="Montserrat Bold"/>
                <a:ea typeface="Montserrat Bold"/>
                <a:cs typeface="Montserrat Bold"/>
                <a:sym typeface="Montserrat Bold"/>
              </a:rPr>
              <a:t> </a:t>
            </a:r>
            <a:r>
              <a:rPr lang="en-US" sz="2499" b="1" dirty="0" err="1">
                <a:solidFill>
                  <a:srgbClr val="2B2B2B"/>
                </a:solidFill>
                <a:latin typeface="Montserrat Bold"/>
                <a:ea typeface="Montserrat Bold"/>
                <a:cs typeface="Montserrat Bold"/>
                <a:sym typeface="Montserrat Bold"/>
              </a:rPr>
              <a:t>neću</a:t>
            </a:r>
            <a:r>
              <a:rPr lang="en-US" sz="2499" b="1" dirty="0">
                <a:solidFill>
                  <a:srgbClr val="2B2B2B"/>
                </a:solidFill>
                <a:latin typeface="Montserrat Bold"/>
                <a:ea typeface="Montserrat Bold"/>
                <a:cs typeface="Montserrat Bold"/>
                <a:sym typeface="Montserrat Bold"/>
              </a:rPr>
              <a:t> </a:t>
            </a:r>
            <a:r>
              <a:rPr lang="en-US" sz="2499" b="1" dirty="0" err="1">
                <a:solidFill>
                  <a:srgbClr val="2B2B2B"/>
                </a:solidFill>
                <a:latin typeface="Montserrat Bold"/>
                <a:ea typeface="Montserrat Bold"/>
                <a:cs typeface="Montserrat Bold"/>
                <a:sym typeface="Montserrat Bold"/>
              </a:rPr>
              <a:t>sve</a:t>
            </a:r>
            <a:r>
              <a:rPr lang="en-US" sz="2499" b="1" dirty="0">
                <a:solidFill>
                  <a:srgbClr val="2B2B2B"/>
                </a:solidFill>
                <a:latin typeface="Montserrat Bold"/>
                <a:ea typeface="Montserrat Bold"/>
                <a:cs typeface="Montserrat Bold"/>
                <a:sym typeface="Montserrat Bold"/>
              </a:rPr>
              <a:t> </a:t>
            </a:r>
            <a:r>
              <a:rPr lang="en-US" sz="2499" b="1" dirty="0" err="1">
                <a:solidFill>
                  <a:srgbClr val="2B2B2B"/>
                </a:solidFill>
                <a:latin typeface="Montserrat Bold"/>
                <a:ea typeface="Montserrat Bold"/>
                <a:cs typeface="Montserrat Bold"/>
                <a:sym typeface="Montserrat Bold"/>
              </a:rPr>
              <a:t>obaviti</a:t>
            </a:r>
            <a:r>
              <a:rPr lang="en-US" sz="2499" b="1" dirty="0">
                <a:solidFill>
                  <a:srgbClr val="2B2B2B"/>
                </a:solidFill>
                <a:latin typeface="Montserrat Bold"/>
                <a:ea typeface="Montserrat Bold"/>
                <a:cs typeface="Montserrat Bold"/>
                <a:sym typeface="Montserrat Bold"/>
              </a:rPr>
              <a:t>” </a:t>
            </a:r>
            <a:r>
              <a:rPr lang="en-US" sz="2499" dirty="0" err="1">
                <a:solidFill>
                  <a:srgbClr val="2B2B2B"/>
                </a:solidFill>
                <a:latin typeface="Montserrat"/>
                <a:ea typeface="Montserrat"/>
                <a:cs typeface="Montserrat"/>
                <a:sym typeface="Montserrat"/>
              </a:rPr>
              <a:t>trebam</a:t>
            </a:r>
            <a:r>
              <a:rPr lang="en-US" sz="2499" dirty="0">
                <a:solidFill>
                  <a:srgbClr val="2B2B2B"/>
                </a:solidFill>
                <a:latin typeface="Montserrat"/>
                <a:ea typeface="Montserrat"/>
                <a:cs typeface="Montserrat"/>
                <a:sym typeface="Montserrat"/>
              </a:rPr>
              <a:t> se </a:t>
            </a:r>
            <a:r>
              <a:rPr lang="en-US" sz="2499" dirty="0" err="1">
                <a:solidFill>
                  <a:srgbClr val="2B2B2B"/>
                </a:solidFill>
                <a:latin typeface="Montserrat"/>
                <a:ea typeface="Montserrat"/>
                <a:cs typeface="Montserrat"/>
                <a:sym typeface="Montserrat"/>
              </a:rPr>
              <a:t>sjetiti</a:t>
            </a:r>
            <a:r>
              <a:rPr lang="en-US" sz="2499" dirty="0">
                <a:solidFill>
                  <a:srgbClr val="2B2B2B"/>
                </a:solidFill>
                <a:latin typeface="Montserrat"/>
                <a:ea typeface="Montserrat"/>
                <a:cs typeface="Montserrat"/>
                <a:sym typeface="Montserrat"/>
              </a:rPr>
              <a:t>:</a:t>
            </a:r>
          </a:p>
          <a:p>
            <a:pPr algn="l">
              <a:lnSpc>
                <a:spcPts val="3499"/>
              </a:lnSpc>
            </a:pPr>
            <a:r>
              <a:rPr lang="en-US" sz="2499" b="1" dirty="0">
                <a:solidFill>
                  <a:srgbClr val="2B2B2B"/>
                </a:solidFill>
                <a:latin typeface="Montserrat Medium"/>
                <a:ea typeface="Montserrat Medium"/>
                <a:cs typeface="Montserrat Medium"/>
                <a:sym typeface="Montserrat Medium"/>
              </a:rPr>
              <a:t>●</a:t>
            </a:r>
            <a:r>
              <a:rPr lang="en-US" sz="2499" dirty="0" err="1">
                <a:solidFill>
                  <a:srgbClr val="2B2B2B"/>
                </a:solidFill>
                <a:latin typeface="Montserrat"/>
                <a:ea typeface="Montserrat"/>
                <a:cs typeface="Montserrat"/>
                <a:sym typeface="Montserrat"/>
              </a:rPr>
              <a:t>Trebam</a:t>
            </a:r>
            <a:r>
              <a:rPr lang="en-US" sz="2499" dirty="0">
                <a:solidFill>
                  <a:srgbClr val="2B2B2B"/>
                </a:solidFill>
                <a:latin typeface="Montserrat"/>
                <a:ea typeface="Montserrat"/>
                <a:cs typeface="Montserrat"/>
                <a:sym typeface="Montserrat"/>
              </a:rPr>
              <a:t> se </a:t>
            </a:r>
            <a:r>
              <a:rPr lang="en-US" sz="2499" dirty="0" err="1">
                <a:solidFill>
                  <a:srgbClr val="2B2B2B"/>
                </a:solidFill>
                <a:latin typeface="Montserrat"/>
                <a:ea typeface="Montserrat"/>
                <a:cs typeface="Montserrat"/>
                <a:sym typeface="Montserrat"/>
              </a:rPr>
              <a:t>fokusirati</a:t>
            </a:r>
            <a:r>
              <a:rPr lang="en-US" sz="2499" dirty="0">
                <a:solidFill>
                  <a:srgbClr val="2B2B2B"/>
                </a:solidFill>
                <a:latin typeface="Montserrat"/>
                <a:ea typeface="Montserrat"/>
                <a:cs typeface="Montserrat"/>
                <a:sym typeface="Montserrat"/>
              </a:rPr>
              <a:t> na ono </a:t>
            </a:r>
            <a:r>
              <a:rPr lang="en-US" sz="2499" dirty="0" err="1">
                <a:solidFill>
                  <a:srgbClr val="2B2B2B"/>
                </a:solidFill>
                <a:latin typeface="Montserrat"/>
                <a:ea typeface="Montserrat"/>
                <a:cs typeface="Montserrat"/>
                <a:sym typeface="Montserrat"/>
              </a:rPr>
              <a:t>što</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trebam</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napraviti</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upravo</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sada</a:t>
            </a:r>
            <a:r>
              <a:rPr lang="en-US" sz="2499" dirty="0">
                <a:solidFill>
                  <a:srgbClr val="2B2B2B"/>
                </a:solidFill>
                <a:latin typeface="Montserrat"/>
                <a:ea typeface="Montserrat"/>
                <a:cs typeface="Montserrat"/>
                <a:sym typeface="Montserrat"/>
              </a:rPr>
              <a:t>.</a:t>
            </a:r>
          </a:p>
          <a:p>
            <a:pPr algn="l">
              <a:lnSpc>
                <a:spcPts val="3499"/>
              </a:lnSpc>
            </a:pPr>
            <a:r>
              <a:rPr lang="en-US" sz="2499" dirty="0">
                <a:solidFill>
                  <a:srgbClr val="2B2B2B"/>
                </a:solidFill>
                <a:latin typeface="Montserrat Medium"/>
                <a:ea typeface="Montserrat Medium"/>
                <a:cs typeface="Montserrat Medium"/>
                <a:sym typeface="Montserrat Medium"/>
              </a:rPr>
              <a:t>●</a:t>
            </a:r>
            <a:r>
              <a:rPr lang="en-US" sz="2499" dirty="0">
                <a:solidFill>
                  <a:srgbClr val="2B2B2B"/>
                </a:solidFill>
                <a:latin typeface="Montserrat"/>
                <a:sym typeface="Montserrat Medium"/>
              </a:rPr>
              <a:t>Ne</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a:ea typeface="Montserrat"/>
                <a:cs typeface="Montserrat"/>
                <a:sym typeface="Montserrat"/>
              </a:rPr>
              <a:t>moram</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sve</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napraviti</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savršeno</a:t>
            </a:r>
            <a:r>
              <a:rPr lang="en-US" sz="2499" dirty="0">
                <a:solidFill>
                  <a:srgbClr val="2B2B2B"/>
                </a:solidFill>
                <a:latin typeface="Montserrat"/>
                <a:ea typeface="Montserrat"/>
                <a:cs typeface="Montserrat"/>
                <a:sym typeface="Montserrat"/>
              </a:rPr>
              <a:t>.</a:t>
            </a:r>
          </a:p>
          <a:p>
            <a:pPr algn="l">
              <a:lnSpc>
                <a:spcPts val="3499"/>
              </a:lnSpc>
            </a:pPr>
            <a:r>
              <a:rPr lang="en-US" sz="2499" b="1" dirty="0">
                <a:solidFill>
                  <a:srgbClr val="2B2B2B"/>
                </a:solidFill>
                <a:latin typeface="Montserrat Medium"/>
                <a:ea typeface="Montserrat Medium"/>
                <a:cs typeface="Montserrat Medium"/>
                <a:sym typeface="Montserrat Medium"/>
              </a:rPr>
              <a:t>●</a:t>
            </a:r>
            <a:r>
              <a:rPr lang="en-US" sz="2499" dirty="0" err="1">
                <a:solidFill>
                  <a:srgbClr val="2B2B2B"/>
                </a:solidFill>
                <a:latin typeface="Montserrat"/>
                <a:ea typeface="Montserrat"/>
                <a:cs typeface="Montserrat"/>
                <a:sym typeface="Montserrat"/>
              </a:rPr>
              <a:t>Mogu</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tražiti</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pomoć</a:t>
            </a:r>
            <a:r>
              <a:rPr lang="en-US" sz="2499" dirty="0">
                <a:solidFill>
                  <a:srgbClr val="2B2B2B"/>
                </a:solidFill>
                <a:latin typeface="Montserrat"/>
                <a:ea typeface="Montserrat"/>
                <a:cs typeface="Montserrat"/>
                <a:sym typeface="Montserrat"/>
              </a:rPr>
              <a:t>, to </a:t>
            </a:r>
            <a:r>
              <a:rPr lang="en-US" sz="2499" dirty="0" err="1">
                <a:solidFill>
                  <a:srgbClr val="2B2B2B"/>
                </a:solidFill>
                <a:latin typeface="Montserrat"/>
                <a:ea typeface="Montserrat"/>
                <a:cs typeface="Montserrat"/>
                <a:sym typeface="Montserrat"/>
              </a:rPr>
              <a:t>nije</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znak</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slabosti</a:t>
            </a:r>
            <a:r>
              <a:rPr lang="en-US" sz="2499" dirty="0">
                <a:solidFill>
                  <a:srgbClr val="2B2B2B"/>
                </a:solidFill>
                <a:latin typeface="Montserrat"/>
                <a:ea typeface="Montserrat"/>
                <a:cs typeface="Montserrat"/>
                <a:sym typeface="Montserrat"/>
              </a:rPr>
              <a:t>.</a:t>
            </a:r>
          </a:p>
          <a:p>
            <a:pPr algn="l">
              <a:lnSpc>
                <a:spcPts val="3499"/>
              </a:lnSpc>
            </a:pPr>
            <a:endParaRPr lang="en-US" sz="2499" dirty="0">
              <a:solidFill>
                <a:srgbClr val="2B2B2B"/>
              </a:solidFill>
              <a:latin typeface="Montserrat"/>
              <a:ea typeface="Montserrat"/>
              <a:cs typeface="Montserrat"/>
              <a:sym typeface="Montserrat"/>
            </a:endParaRPr>
          </a:p>
          <a:p>
            <a:pPr algn="l">
              <a:lnSpc>
                <a:spcPts val="3499"/>
              </a:lnSpc>
            </a:pPr>
            <a:r>
              <a:rPr lang="en-US" sz="2499" dirty="0" err="1">
                <a:solidFill>
                  <a:srgbClr val="2B2B2B"/>
                </a:solidFill>
                <a:latin typeface="Montserrat"/>
                <a:ea typeface="Montserrat"/>
                <a:cs typeface="Montserrat"/>
                <a:sym typeface="Montserrat"/>
              </a:rPr>
              <a:t>Zatim</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bih</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trebao</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odabrati</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najjednostavniji</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zadatak</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i</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postaviti</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štopericu</a:t>
            </a:r>
            <a:r>
              <a:rPr lang="en-US" sz="2499" dirty="0">
                <a:solidFill>
                  <a:srgbClr val="2B2B2B"/>
                </a:solidFill>
                <a:latin typeface="Montserrat"/>
                <a:ea typeface="Montserrat"/>
                <a:cs typeface="Montserrat"/>
                <a:sym typeface="Montserrat"/>
              </a:rPr>
              <a:t> na 10 </a:t>
            </a:r>
            <a:r>
              <a:rPr lang="en-US" sz="2499" dirty="0" err="1">
                <a:solidFill>
                  <a:srgbClr val="2B2B2B"/>
                </a:solidFill>
                <a:latin typeface="Montserrat"/>
                <a:ea typeface="Montserrat"/>
                <a:cs typeface="Montserrat"/>
                <a:sym typeface="Montserrat"/>
              </a:rPr>
              <a:t>minuta</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Nakon</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tih</a:t>
            </a:r>
            <a:r>
              <a:rPr lang="en-US" sz="2499" dirty="0">
                <a:solidFill>
                  <a:srgbClr val="2B2B2B"/>
                </a:solidFill>
                <a:latin typeface="Montserrat"/>
                <a:ea typeface="Montserrat"/>
                <a:cs typeface="Montserrat"/>
                <a:sym typeface="Montserrat"/>
              </a:rPr>
              <a:t> 10 </a:t>
            </a:r>
            <a:r>
              <a:rPr lang="en-US" sz="2499" dirty="0" err="1">
                <a:solidFill>
                  <a:srgbClr val="2B2B2B"/>
                </a:solidFill>
                <a:latin typeface="Montserrat"/>
                <a:ea typeface="Montserrat"/>
                <a:cs typeface="Montserrat"/>
                <a:sym typeface="Montserrat"/>
              </a:rPr>
              <a:t>minuta</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mogu</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odlučiti</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hoću</a:t>
            </a:r>
            <a:r>
              <a:rPr lang="en-US" sz="2499" dirty="0">
                <a:solidFill>
                  <a:srgbClr val="2B2B2B"/>
                </a:solidFill>
                <a:latin typeface="Montserrat"/>
                <a:ea typeface="Montserrat"/>
                <a:cs typeface="Montserrat"/>
                <a:sym typeface="Montserrat"/>
              </a:rPr>
              <a:t> li </a:t>
            </a:r>
            <a:r>
              <a:rPr lang="en-US" sz="2499" dirty="0" err="1">
                <a:solidFill>
                  <a:srgbClr val="2B2B2B"/>
                </a:solidFill>
                <a:latin typeface="Montserrat"/>
                <a:ea typeface="Montserrat"/>
                <a:cs typeface="Montserrat"/>
                <a:sym typeface="Montserrat"/>
              </a:rPr>
              <a:t>nastaviti</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ili</a:t>
            </a:r>
            <a:r>
              <a:rPr lang="en-US" sz="2499" dirty="0">
                <a:solidFill>
                  <a:srgbClr val="2B2B2B"/>
                </a:solidFill>
                <a:latin typeface="Montserrat"/>
                <a:ea typeface="Montserrat"/>
                <a:cs typeface="Montserrat"/>
                <a:sym typeface="Montserrat"/>
              </a:rPr>
              <a:t> se </a:t>
            </a:r>
            <a:r>
              <a:rPr lang="en-US" sz="2499" dirty="0" err="1">
                <a:solidFill>
                  <a:srgbClr val="2B2B2B"/>
                </a:solidFill>
                <a:latin typeface="Montserrat"/>
                <a:ea typeface="Montserrat"/>
                <a:cs typeface="Montserrat"/>
                <a:sym typeface="Montserrat"/>
              </a:rPr>
              <a:t>prebaciti</a:t>
            </a:r>
            <a:r>
              <a:rPr lang="en-US" sz="2499" dirty="0">
                <a:solidFill>
                  <a:srgbClr val="2B2B2B"/>
                </a:solidFill>
                <a:latin typeface="Montserrat"/>
                <a:ea typeface="Montserrat"/>
                <a:cs typeface="Montserrat"/>
                <a:sym typeface="Montserrat"/>
              </a:rPr>
              <a:t> na </a:t>
            </a:r>
            <a:r>
              <a:rPr lang="en-US" sz="2499" dirty="0" err="1">
                <a:solidFill>
                  <a:srgbClr val="2B2B2B"/>
                </a:solidFill>
                <a:latin typeface="Montserrat"/>
                <a:ea typeface="Montserrat"/>
                <a:cs typeface="Montserrat"/>
                <a:sym typeface="Montserrat"/>
              </a:rPr>
              <a:t>nešto</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drugo</a:t>
            </a:r>
            <a:r>
              <a:rPr lang="en-US" sz="2499" dirty="0">
                <a:solidFill>
                  <a:srgbClr val="2B2B2B"/>
                </a:solidFill>
                <a:latin typeface="Montserrat"/>
                <a:ea typeface="Montserrat"/>
                <a:cs typeface="Montserrat"/>
                <a:sym typeface="Montserrat"/>
              </a:rPr>
              <a:t>.</a:t>
            </a:r>
          </a:p>
          <a:p>
            <a:pPr algn="l">
              <a:lnSpc>
                <a:spcPts val="3499"/>
              </a:lnSpc>
            </a:pPr>
            <a:endParaRPr lang="en-US" sz="2499" dirty="0">
              <a:solidFill>
                <a:srgbClr val="2B2B2B"/>
              </a:solidFill>
              <a:latin typeface="Montserrat"/>
              <a:ea typeface="Montserrat"/>
              <a:cs typeface="Montserrat"/>
              <a:sym typeface="Montserrat"/>
            </a:endParaRPr>
          </a:p>
        </p:txBody>
      </p:sp>
      <p:sp>
        <p:nvSpPr>
          <p:cNvPr id="8" name="TextBox 8"/>
          <p:cNvSpPr txBox="1"/>
          <p:nvPr/>
        </p:nvSpPr>
        <p:spPr>
          <a:xfrm>
            <a:off x="9525654" y="3884585"/>
            <a:ext cx="7543146" cy="5840009"/>
          </a:xfrm>
          <a:prstGeom prst="rect">
            <a:avLst/>
          </a:prstGeom>
        </p:spPr>
        <p:txBody>
          <a:bodyPr lIns="0" tIns="0" rIns="0" bIns="0" rtlCol="0" anchor="t">
            <a:spAutoFit/>
          </a:bodyPr>
          <a:lstStyle/>
          <a:p>
            <a:pPr algn="l">
              <a:lnSpc>
                <a:spcPts val="3499"/>
              </a:lnSpc>
            </a:pPr>
            <a:r>
              <a:rPr lang="en-US" sz="2499">
                <a:solidFill>
                  <a:srgbClr val="2B2B2B"/>
                </a:solidFill>
                <a:latin typeface="Montserrat"/>
                <a:ea typeface="Montserrat"/>
                <a:cs typeface="Montserrat"/>
                <a:sym typeface="Montserrat"/>
              </a:rPr>
              <a:t>Kada želim tražiti Gabevou pomoć za traženje posla: </a:t>
            </a:r>
          </a:p>
          <a:p>
            <a:pPr marL="571378" lvl="2" indent="-190459" algn="l">
              <a:lnSpc>
                <a:spcPts val="3499"/>
              </a:lnSpc>
              <a:buAutoNum type="arabicPeriod"/>
            </a:pPr>
            <a:r>
              <a:rPr lang="en-US" sz="2499">
                <a:solidFill>
                  <a:srgbClr val="2B2B2B"/>
                </a:solidFill>
                <a:latin typeface="Montserrat"/>
                <a:ea typeface="Montserrat"/>
                <a:cs typeface="Montserrat"/>
                <a:sym typeface="Montserrat"/>
              </a:rPr>
              <a:t>Podsjetit ću se da to nije velika stvar. Najgore što se može dogoditi je da kaže da je previše zauzet, a tada mogu pitati Kaitlyn umjesto njega.</a:t>
            </a:r>
          </a:p>
          <a:p>
            <a:pPr marL="571378" lvl="2" indent="-190459" algn="l">
              <a:lnSpc>
                <a:spcPts val="3499"/>
              </a:lnSpc>
              <a:buAutoNum type="arabicPeriod"/>
            </a:pPr>
            <a:r>
              <a:rPr lang="en-US" sz="2499">
                <a:solidFill>
                  <a:srgbClr val="2B2B2B"/>
                </a:solidFill>
                <a:latin typeface="Montserrat"/>
                <a:ea typeface="Montserrat"/>
                <a:cs typeface="Montserrat"/>
                <a:sym typeface="Montserrat"/>
              </a:rPr>
              <a:t>Traženje njegove pomoći je kao eksperiment; čak i ako ne uspije, to je korisno iskustvo za mene.</a:t>
            </a:r>
          </a:p>
          <a:p>
            <a:pPr marL="571378" lvl="2" indent="-190459" algn="l">
              <a:lnSpc>
                <a:spcPts val="3499"/>
              </a:lnSpc>
              <a:buAutoNum type="arabicPeriod"/>
            </a:pPr>
            <a:r>
              <a:rPr lang="en-US" sz="2499">
                <a:solidFill>
                  <a:srgbClr val="2B2B2B"/>
                </a:solidFill>
                <a:latin typeface="Montserrat"/>
                <a:ea typeface="Montserrat"/>
                <a:cs typeface="Montserrat"/>
                <a:sym typeface="Montserrat"/>
              </a:rPr>
              <a:t> Ako kaže da je prezaposlen, vjerojatno jest.</a:t>
            </a:r>
          </a:p>
          <a:p>
            <a:pPr marL="571378" lvl="2" indent="-190459" algn="l">
              <a:lnSpc>
                <a:spcPts val="3499"/>
              </a:lnSpc>
              <a:buAutoNum type="arabicPeriod"/>
            </a:pPr>
            <a:r>
              <a:rPr lang="en-US" sz="2499">
                <a:solidFill>
                  <a:srgbClr val="2B2B2B"/>
                </a:solidFill>
                <a:latin typeface="Montserrat"/>
                <a:ea typeface="Montserrat"/>
                <a:cs typeface="Montserrat"/>
                <a:sym typeface="Montserrat"/>
              </a:rPr>
              <a:t>Trebam ga sada nazvati da dođe danas ili sutra</a:t>
            </a:r>
          </a:p>
          <a:p>
            <a:pPr marL="571378" lvl="2" indent="-190459" algn="l">
              <a:lnSpc>
                <a:spcPts val="3499"/>
              </a:lnSpc>
            </a:pPr>
            <a:endParaRPr lang="en-US" sz="2499">
              <a:solidFill>
                <a:srgbClr val="2B2B2B"/>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FC6DE"/>
        </a:solidFill>
        <a:effectLst/>
      </p:bgPr>
    </p:bg>
    <p:spTree>
      <p:nvGrpSpPr>
        <p:cNvPr id="1" name=""/>
        <p:cNvGrpSpPr/>
        <p:nvPr/>
      </p:nvGrpSpPr>
      <p:grpSpPr>
        <a:xfrm>
          <a:off x="0" y="0"/>
          <a:ext cx="0" cy="0"/>
          <a:chOff x="0" y="0"/>
          <a:chExt cx="0" cy="0"/>
        </a:xfrm>
      </p:grpSpPr>
      <p:sp>
        <p:nvSpPr>
          <p:cNvPr id="3" name="AutoShape 3"/>
          <p:cNvSpPr/>
          <p:nvPr/>
        </p:nvSpPr>
        <p:spPr>
          <a:xfrm>
            <a:off x="0" y="10096500"/>
            <a:ext cx="18288000" cy="0"/>
          </a:xfrm>
          <a:prstGeom prst="line">
            <a:avLst/>
          </a:prstGeom>
          <a:ln w="190500" cap="flat">
            <a:solidFill>
              <a:srgbClr val="FCE2FB"/>
            </a:solidFill>
            <a:prstDash val="solid"/>
            <a:headEnd type="none" w="sm" len="sm"/>
            <a:tailEnd type="none" w="sm" len="sm"/>
          </a:ln>
        </p:spPr>
      </p:sp>
      <p:sp>
        <p:nvSpPr>
          <p:cNvPr id="5" name="TextBox 5"/>
          <p:cNvSpPr txBox="1"/>
          <p:nvPr/>
        </p:nvSpPr>
        <p:spPr>
          <a:xfrm>
            <a:off x="4606923" y="3718911"/>
            <a:ext cx="11430001" cy="2849178"/>
          </a:xfrm>
          <a:prstGeom prst="rect">
            <a:avLst/>
          </a:prstGeom>
        </p:spPr>
        <p:txBody>
          <a:bodyPr wrap="square" lIns="0" tIns="0" rIns="0" bIns="0" rtlCol="0" anchor="t">
            <a:spAutoFit/>
          </a:bodyPr>
          <a:lstStyle/>
          <a:p>
            <a:pPr marL="0" lvl="0" indent="0" algn="l">
              <a:lnSpc>
                <a:spcPts val="3249"/>
              </a:lnSpc>
            </a:pPr>
            <a:r>
              <a:rPr lang="en-US" sz="2499" spc="-39" dirty="0" err="1">
                <a:solidFill>
                  <a:srgbClr val="2B2B2B"/>
                </a:solidFill>
                <a:latin typeface="Montserrat"/>
                <a:ea typeface="Montserrat"/>
                <a:cs typeface="Montserrat"/>
                <a:sym typeface="Montserrat"/>
              </a:rPr>
              <a:t>Primjena</a:t>
            </a:r>
            <a:r>
              <a:rPr lang="en-US" sz="2499" spc="-39" dirty="0">
                <a:solidFill>
                  <a:srgbClr val="2B2B2B"/>
                </a:solidFill>
                <a:latin typeface="Montserrat"/>
                <a:ea typeface="Montserrat"/>
                <a:cs typeface="Montserrat"/>
                <a:sym typeface="Montserrat"/>
              </a:rPr>
              <a:t>:</a:t>
            </a:r>
            <a:endParaRPr lang="hr-HR" sz="2499" spc="-39" dirty="0">
              <a:solidFill>
                <a:srgbClr val="2B2B2B"/>
              </a:solidFill>
              <a:latin typeface="Montserrat"/>
              <a:ea typeface="Montserrat"/>
              <a:cs typeface="Montserrat"/>
              <a:sym typeface="Montserrat"/>
            </a:endParaRPr>
          </a:p>
          <a:p>
            <a:pPr marL="0" lvl="0" indent="0" algn="l">
              <a:lnSpc>
                <a:spcPts val="3249"/>
              </a:lnSpc>
            </a:pPr>
            <a:endParaRPr lang="en-US" sz="2499" spc="-39" dirty="0">
              <a:solidFill>
                <a:srgbClr val="2B2B2B"/>
              </a:solidFill>
              <a:latin typeface="Montserrat"/>
              <a:ea typeface="Montserrat"/>
              <a:cs typeface="Montserrat"/>
              <a:sym typeface="Montserrat"/>
            </a:endParaRPr>
          </a:p>
          <a:p>
            <a:pPr marL="0" lvl="0" indent="0" algn="l">
              <a:lnSpc>
                <a:spcPts val="3249"/>
              </a:lnSpc>
            </a:pPr>
            <a:r>
              <a:rPr lang="en-US" sz="2499" spc="-39" dirty="0">
                <a:solidFill>
                  <a:srgbClr val="2B2B2B"/>
                </a:solidFill>
                <a:latin typeface="Montserrat"/>
                <a:ea typeface="Montserrat"/>
                <a:cs typeface="Montserrat"/>
                <a:sym typeface="Montserrat"/>
              </a:rPr>
              <a:t>•</a:t>
            </a:r>
            <a:r>
              <a:rPr lang="en-US" sz="2499" spc="-39" dirty="0" err="1">
                <a:solidFill>
                  <a:srgbClr val="2B2B2B"/>
                </a:solidFill>
                <a:latin typeface="Montserrat"/>
                <a:ea typeface="Montserrat"/>
                <a:cs typeface="Montserrat"/>
                <a:sym typeface="Montserrat"/>
              </a:rPr>
              <a:t>Snimanje</a:t>
            </a:r>
            <a:r>
              <a:rPr lang="en-US" sz="2499" spc="-39" dirty="0">
                <a:solidFill>
                  <a:srgbClr val="2B2B2B"/>
                </a:solidFill>
                <a:latin typeface="Montserrat"/>
                <a:ea typeface="Montserrat"/>
                <a:cs typeface="Montserrat"/>
                <a:sym typeface="Montserrat"/>
              </a:rPr>
              <a:t> </a:t>
            </a:r>
            <a:r>
              <a:rPr lang="en-US" sz="2499" spc="-39" dirty="0" err="1">
                <a:solidFill>
                  <a:srgbClr val="2B2B2B"/>
                </a:solidFill>
                <a:latin typeface="Montserrat"/>
                <a:ea typeface="Montserrat"/>
                <a:cs typeface="Montserrat"/>
                <a:sym typeface="Montserrat"/>
              </a:rPr>
              <a:t>odgovora</a:t>
            </a:r>
            <a:r>
              <a:rPr lang="en-US" sz="2499" spc="-39" dirty="0">
                <a:solidFill>
                  <a:srgbClr val="2B2B2B"/>
                </a:solidFill>
                <a:latin typeface="Montserrat"/>
                <a:ea typeface="Montserrat"/>
                <a:cs typeface="Montserrat"/>
                <a:sym typeface="Montserrat"/>
              </a:rPr>
              <a:t> na </a:t>
            </a:r>
            <a:r>
              <a:rPr lang="en-US" sz="2499" spc="-39" dirty="0" err="1">
                <a:solidFill>
                  <a:srgbClr val="2B2B2B"/>
                </a:solidFill>
                <a:latin typeface="Montserrat"/>
                <a:ea typeface="Montserrat"/>
                <a:cs typeface="Montserrat"/>
                <a:sym typeface="Montserrat"/>
              </a:rPr>
              <a:t>automatske</a:t>
            </a:r>
            <a:r>
              <a:rPr lang="en-US" sz="2499" spc="-39" dirty="0">
                <a:solidFill>
                  <a:srgbClr val="2B2B2B"/>
                </a:solidFill>
                <a:latin typeface="Montserrat"/>
                <a:ea typeface="Montserrat"/>
                <a:cs typeface="Montserrat"/>
                <a:sym typeface="Montserrat"/>
              </a:rPr>
              <a:t> </a:t>
            </a:r>
            <a:r>
              <a:rPr lang="en-US" sz="2499" spc="-39" dirty="0" err="1">
                <a:solidFill>
                  <a:srgbClr val="2B2B2B"/>
                </a:solidFill>
                <a:latin typeface="Montserrat"/>
                <a:ea typeface="Montserrat"/>
                <a:cs typeface="Montserrat"/>
                <a:sym typeface="Montserrat"/>
              </a:rPr>
              <a:t>misli</a:t>
            </a:r>
            <a:r>
              <a:rPr lang="en-US" sz="2499" spc="-39" dirty="0">
                <a:solidFill>
                  <a:srgbClr val="2B2B2B"/>
                </a:solidFill>
                <a:latin typeface="Montserrat"/>
                <a:ea typeface="Montserrat"/>
                <a:cs typeface="Montserrat"/>
                <a:sym typeface="Montserrat"/>
              </a:rPr>
              <a:t> </a:t>
            </a:r>
            <a:r>
              <a:rPr lang="en-US" sz="2499" spc="-39" dirty="0" err="1">
                <a:solidFill>
                  <a:srgbClr val="2B2B2B"/>
                </a:solidFill>
                <a:latin typeface="Montserrat"/>
                <a:ea typeface="Montserrat"/>
                <a:cs typeface="Montserrat"/>
                <a:sym typeface="Montserrat"/>
              </a:rPr>
              <a:t>tijekom</a:t>
            </a:r>
            <a:r>
              <a:rPr lang="en-US" sz="2499" spc="-39" dirty="0">
                <a:solidFill>
                  <a:srgbClr val="2B2B2B"/>
                </a:solidFill>
                <a:latin typeface="Montserrat"/>
                <a:ea typeface="Montserrat"/>
                <a:cs typeface="Montserrat"/>
                <a:sym typeface="Montserrat"/>
              </a:rPr>
              <a:t> </a:t>
            </a:r>
            <a:r>
              <a:rPr lang="en-US" sz="2499" spc="-39" dirty="0" err="1">
                <a:solidFill>
                  <a:srgbClr val="2B2B2B"/>
                </a:solidFill>
                <a:latin typeface="Montserrat"/>
                <a:ea typeface="Montserrat"/>
                <a:cs typeface="Montserrat"/>
                <a:sym typeface="Montserrat"/>
              </a:rPr>
              <a:t>seanse</a:t>
            </a:r>
            <a:endParaRPr lang="en-US" sz="2499" spc="-39" dirty="0">
              <a:solidFill>
                <a:srgbClr val="2B2B2B"/>
              </a:solidFill>
              <a:latin typeface="Montserrat"/>
              <a:ea typeface="Montserrat"/>
              <a:cs typeface="Montserrat"/>
              <a:sym typeface="Montserrat"/>
            </a:endParaRPr>
          </a:p>
          <a:p>
            <a:pPr marL="0" lvl="0" indent="0" algn="l">
              <a:lnSpc>
                <a:spcPts val="3249"/>
              </a:lnSpc>
            </a:pPr>
            <a:r>
              <a:rPr lang="en-US" sz="2499" spc="-39" dirty="0">
                <a:solidFill>
                  <a:srgbClr val="2B2B2B"/>
                </a:solidFill>
                <a:latin typeface="Montserrat"/>
                <a:ea typeface="Montserrat"/>
                <a:cs typeface="Montserrat"/>
                <a:sym typeface="Montserrat"/>
              </a:rPr>
              <a:t>•</a:t>
            </a:r>
            <a:r>
              <a:rPr lang="en-US" sz="2499" spc="-39" dirty="0" err="1">
                <a:solidFill>
                  <a:srgbClr val="2B2B2B"/>
                </a:solidFill>
                <a:latin typeface="Montserrat"/>
                <a:ea typeface="Montserrat"/>
                <a:cs typeface="Montserrat"/>
                <a:sym typeface="Montserrat"/>
              </a:rPr>
              <a:t>Snimanje</a:t>
            </a:r>
            <a:r>
              <a:rPr lang="en-US" sz="2499" spc="-39" dirty="0">
                <a:solidFill>
                  <a:srgbClr val="2B2B2B"/>
                </a:solidFill>
                <a:latin typeface="Montserrat"/>
                <a:ea typeface="Montserrat"/>
                <a:cs typeface="Montserrat"/>
                <a:sym typeface="Montserrat"/>
              </a:rPr>
              <a:t> </a:t>
            </a:r>
            <a:r>
              <a:rPr lang="en-US" sz="2499" spc="-39" dirty="0" err="1">
                <a:solidFill>
                  <a:srgbClr val="2B2B2B"/>
                </a:solidFill>
                <a:latin typeface="Montserrat"/>
                <a:ea typeface="Montserrat"/>
                <a:cs typeface="Montserrat"/>
                <a:sym typeface="Montserrat"/>
              </a:rPr>
              <a:t>sažetka</a:t>
            </a:r>
            <a:r>
              <a:rPr lang="en-US" sz="2499" spc="-39" dirty="0">
                <a:solidFill>
                  <a:srgbClr val="2B2B2B"/>
                </a:solidFill>
                <a:latin typeface="Montserrat"/>
                <a:ea typeface="Montserrat"/>
                <a:cs typeface="Montserrat"/>
                <a:sym typeface="Montserrat"/>
              </a:rPr>
              <a:t> </a:t>
            </a:r>
            <a:r>
              <a:rPr lang="en-US" sz="2499" spc="-39" dirty="0" err="1">
                <a:solidFill>
                  <a:srgbClr val="2B2B2B"/>
                </a:solidFill>
                <a:latin typeface="Montserrat"/>
                <a:ea typeface="Montserrat"/>
                <a:cs typeface="Montserrat"/>
                <a:sym typeface="Montserrat"/>
              </a:rPr>
              <a:t>zadnjih</a:t>
            </a:r>
            <a:r>
              <a:rPr lang="en-US" sz="2499" spc="-39" dirty="0">
                <a:solidFill>
                  <a:srgbClr val="2B2B2B"/>
                </a:solidFill>
                <a:latin typeface="Montserrat"/>
                <a:ea typeface="Montserrat"/>
                <a:cs typeface="Montserrat"/>
                <a:sym typeface="Montserrat"/>
              </a:rPr>
              <a:t> </a:t>
            </a:r>
            <a:r>
              <a:rPr lang="en-US" sz="2499" spc="-39" dirty="0" err="1">
                <a:solidFill>
                  <a:srgbClr val="2B2B2B"/>
                </a:solidFill>
                <a:latin typeface="Montserrat"/>
                <a:ea typeface="Montserrat"/>
                <a:cs typeface="Montserrat"/>
                <a:sym typeface="Montserrat"/>
              </a:rPr>
              <a:t>nekoliko</a:t>
            </a:r>
            <a:r>
              <a:rPr lang="en-US" sz="2499" spc="-39" dirty="0">
                <a:solidFill>
                  <a:srgbClr val="2B2B2B"/>
                </a:solidFill>
                <a:latin typeface="Montserrat"/>
                <a:ea typeface="Montserrat"/>
                <a:cs typeface="Montserrat"/>
                <a:sym typeface="Montserrat"/>
              </a:rPr>
              <a:t> </a:t>
            </a:r>
            <a:r>
              <a:rPr lang="en-US" sz="2499" spc="-39" dirty="0" err="1">
                <a:solidFill>
                  <a:srgbClr val="2B2B2B"/>
                </a:solidFill>
                <a:latin typeface="Montserrat"/>
                <a:ea typeface="Montserrat"/>
                <a:cs typeface="Montserrat"/>
                <a:sym typeface="Montserrat"/>
              </a:rPr>
              <a:t>minuta</a:t>
            </a:r>
            <a:r>
              <a:rPr lang="en-US" sz="2499" spc="-39" dirty="0">
                <a:solidFill>
                  <a:srgbClr val="2B2B2B"/>
                </a:solidFill>
                <a:latin typeface="Montserrat"/>
                <a:ea typeface="Montserrat"/>
                <a:cs typeface="Montserrat"/>
                <a:sym typeface="Montserrat"/>
              </a:rPr>
              <a:t> </a:t>
            </a:r>
            <a:r>
              <a:rPr lang="en-US" sz="2499" spc="-39" dirty="0" err="1">
                <a:solidFill>
                  <a:srgbClr val="2B2B2B"/>
                </a:solidFill>
                <a:latin typeface="Montserrat"/>
                <a:ea typeface="Montserrat"/>
                <a:cs typeface="Montserrat"/>
                <a:sym typeface="Montserrat"/>
              </a:rPr>
              <a:t>seanse</a:t>
            </a:r>
            <a:r>
              <a:rPr lang="en-US" sz="2499" spc="-39" dirty="0">
                <a:solidFill>
                  <a:srgbClr val="2B2B2B"/>
                </a:solidFill>
                <a:latin typeface="Montserrat"/>
                <a:ea typeface="Montserrat"/>
                <a:cs typeface="Montserrat"/>
                <a:sym typeface="Montserrat"/>
              </a:rPr>
              <a:t> </a:t>
            </a:r>
            <a:endParaRPr lang="hr-HR" sz="2499" spc="-39" dirty="0">
              <a:solidFill>
                <a:srgbClr val="2B2B2B"/>
              </a:solidFill>
              <a:latin typeface="Montserrat"/>
              <a:ea typeface="Montserrat"/>
              <a:cs typeface="Montserrat"/>
              <a:sym typeface="Montserrat"/>
            </a:endParaRPr>
          </a:p>
          <a:p>
            <a:pPr marL="0" lvl="0" indent="0" algn="l">
              <a:lnSpc>
                <a:spcPts val="3249"/>
              </a:lnSpc>
            </a:pPr>
            <a:r>
              <a:rPr lang="en-US" sz="2499" spc="-39" dirty="0">
                <a:solidFill>
                  <a:srgbClr val="2B2B2B"/>
                </a:solidFill>
                <a:latin typeface="Montserrat"/>
                <a:ea typeface="Montserrat"/>
                <a:cs typeface="Montserrat"/>
                <a:sym typeface="Montserrat"/>
              </a:rPr>
              <a:t>•</a:t>
            </a:r>
            <a:r>
              <a:rPr lang="en-US" sz="2499" spc="-39" dirty="0" err="1">
                <a:solidFill>
                  <a:srgbClr val="2B2B2B"/>
                </a:solidFill>
                <a:latin typeface="Montserrat"/>
                <a:ea typeface="Montserrat"/>
                <a:cs typeface="Montserrat"/>
                <a:sym typeface="Montserrat"/>
              </a:rPr>
              <a:t>Poticati</a:t>
            </a:r>
            <a:r>
              <a:rPr lang="en-US" sz="2499" spc="-39" dirty="0">
                <a:solidFill>
                  <a:srgbClr val="2B2B2B"/>
                </a:solidFill>
                <a:latin typeface="Montserrat"/>
                <a:ea typeface="Montserrat"/>
                <a:cs typeface="Montserrat"/>
                <a:sym typeface="Montserrat"/>
              </a:rPr>
              <a:t> </a:t>
            </a:r>
            <a:r>
              <a:rPr lang="en-US" sz="2499" spc="-39" dirty="0" err="1">
                <a:solidFill>
                  <a:srgbClr val="2B2B2B"/>
                </a:solidFill>
                <a:latin typeface="Montserrat"/>
                <a:ea typeface="Montserrat"/>
                <a:cs typeface="Montserrat"/>
                <a:sym typeface="Montserrat"/>
              </a:rPr>
              <a:t>klijente</a:t>
            </a:r>
            <a:r>
              <a:rPr lang="en-US" sz="2499" spc="-39" dirty="0">
                <a:solidFill>
                  <a:srgbClr val="2B2B2B"/>
                </a:solidFill>
                <a:latin typeface="Montserrat"/>
                <a:ea typeface="Montserrat"/>
                <a:cs typeface="Montserrat"/>
                <a:sym typeface="Montserrat"/>
              </a:rPr>
              <a:t> na </a:t>
            </a:r>
            <a:r>
              <a:rPr lang="en-US" sz="2499" spc="-39" dirty="0" err="1">
                <a:solidFill>
                  <a:srgbClr val="2B2B2B"/>
                </a:solidFill>
                <a:latin typeface="Montserrat"/>
                <a:ea typeface="Montserrat"/>
                <a:cs typeface="Montserrat"/>
                <a:sym typeface="Montserrat"/>
              </a:rPr>
              <a:t>ponavljanje</a:t>
            </a:r>
            <a:r>
              <a:rPr lang="en-US" sz="2499" spc="-39" dirty="0">
                <a:solidFill>
                  <a:srgbClr val="2B2B2B"/>
                </a:solidFill>
                <a:latin typeface="Montserrat"/>
                <a:ea typeface="Montserrat"/>
                <a:cs typeface="Montserrat"/>
                <a:sym typeface="Montserrat"/>
              </a:rPr>
              <a:t> </a:t>
            </a:r>
            <a:r>
              <a:rPr lang="en-US" sz="2499" spc="-39" dirty="0" err="1">
                <a:solidFill>
                  <a:srgbClr val="2B2B2B"/>
                </a:solidFill>
                <a:latin typeface="Montserrat"/>
                <a:ea typeface="Montserrat"/>
                <a:cs typeface="Montserrat"/>
                <a:sym typeface="Montserrat"/>
              </a:rPr>
              <a:t>ključnih</a:t>
            </a:r>
            <a:r>
              <a:rPr lang="en-US" sz="2499" spc="-39" dirty="0">
                <a:solidFill>
                  <a:srgbClr val="2B2B2B"/>
                </a:solidFill>
                <a:latin typeface="Montserrat"/>
                <a:ea typeface="Montserrat"/>
                <a:cs typeface="Montserrat"/>
                <a:sym typeface="Montserrat"/>
              </a:rPr>
              <a:t> </a:t>
            </a:r>
            <a:r>
              <a:rPr lang="en-US" sz="2499" spc="-39" dirty="0" err="1">
                <a:solidFill>
                  <a:srgbClr val="2B2B2B"/>
                </a:solidFill>
                <a:latin typeface="Montserrat"/>
                <a:ea typeface="Montserrat"/>
                <a:cs typeface="Montserrat"/>
                <a:sym typeface="Montserrat"/>
              </a:rPr>
              <a:t>točaka</a:t>
            </a:r>
            <a:r>
              <a:rPr lang="en-US" sz="2499" spc="-39" dirty="0">
                <a:solidFill>
                  <a:srgbClr val="2B2B2B"/>
                </a:solidFill>
                <a:latin typeface="Montserrat"/>
                <a:ea typeface="Montserrat"/>
                <a:cs typeface="Montserrat"/>
                <a:sym typeface="Montserrat"/>
              </a:rPr>
              <a:t> </a:t>
            </a:r>
            <a:r>
              <a:rPr lang="en-US" sz="2499" spc="-39" dirty="0" err="1">
                <a:solidFill>
                  <a:srgbClr val="2B2B2B"/>
                </a:solidFill>
                <a:latin typeface="Montserrat"/>
                <a:ea typeface="Montserrat"/>
                <a:cs typeface="Montserrat"/>
                <a:sym typeface="Montserrat"/>
              </a:rPr>
              <a:t>iz</a:t>
            </a:r>
            <a:r>
              <a:rPr lang="en-US" sz="2499" spc="-39" dirty="0">
                <a:solidFill>
                  <a:srgbClr val="2B2B2B"/>
                </a:solidFill>
                <a:latin typeface="Montserrat"/>
                <a:ea typeface="Montserrat"/>
                <a:cs typeface="Montserrat"/>
                <a:sym typeface="Montserrat"/>
              </a:rPr>
              <a:t> </a:t>
            </a:r>
            <a:r>
              <a:rPr lang="en-US" sz="2499" spc="-39" dirty="0" err="1">
                <a:solidFill>
                  <a:srgbClr val="2B2B2B"/>
                </a:solidFill>
                <a:latin typeface="Montserrat"/>
                <a:ea typeface="Montserrat"/>
                <a:cs typeface="Montserrat"/>
                <a:sym typeface="Montserrat"/>
              </a:rPr>
              <a:t>snimke</a:t>
            </a:r>
            <a:endParaRPr lang="en-US" sz="2499" spc="-39" dirty="0">
              <a:solidFill>
                <a:srgbClr val="2B2B2B"/>
              </a:solidFill>
              <a:latin typeface="Montserrat"/>
              <a:ea typeface="Montserrat"/>
              <a:cs typeface="Montserrat"/>
              <a:sym typeface="Montserrat"/>
            </a:endParaRPr>
          </a:p>
          <a:p>
            <a:pPr marL="0" lvl="0" indent="0" algn="l">
              <a:lnSpc>
                <a:spcPts val="3249"/>
              </a:lnSpc>
            </a:pPr>
            <a:endParaRPr lang="en-US" sz="2499" spc="-39" dirty="0">
              <a:solidFill>
                <a:srgbClr val="2B2B2B"/>
              </a:solidFill>
              <a:latin typeface="Montserrat"/>
              <a:ea typeface="Montserrat"/>
              <a:cs typeface="Montserrat"/>
              <a:sym typeface="Montserrat"/>
            </a:endParaRPr>
          </a:p>
          <a:p>
            <a:pPr marL="0" lvl="0" indent="0" algn="l">
              <a:lnSpc>
                <a:spcPts val="3249"/>
              </a:lnSpc>
            </a:pPr>
            <a:r>
              <a:rPr lang="en-US" sz="2499" spc="-39" dirty="0" err="1">
                <a:solidFill>
                  <a:srgbClr val="2B2B2B"/>
                </a:solidFill>
                <a:latin typeface="Montserrat"/>
                <a:ea typeface="Montserrat"/>
                <a:cs typeface="Montserrat"/>
                <a:sym typeface="Montserrat"/>
              </a:rPr>
              <a:t>Kod</a:t>
            </a:r>
            <a:r>
              <a:rPr lang="en-US" sz="2499" spc="-39" dirty="0">
                <a:solidFill>
                  <a:srgbClr val="2B2B2B"/>
                </a:solidFill>
                <a:latin typeface="Montserrat"/>
                <a:ea typeface="Montserrat"/>
                <a:cs typeface="Montserrat"/>
                <a:sym typeface="Montserrat"/>
              </a:rPr>
              <a:t> </a:t>
            </a:r>
            <a:r>
              <a:rPr lang="en-US" sz="2499" spc="-39" dirty="0" err="1">
                <a:solidFill>
                  <a:srgbClr val="2B2B2B"/>
                </a:solidFill>
                <a:latin typeface="Montserrat"/>
                <a:ea typeface="Montserrat"/>
                <a:cs typeface="Montserrat"/>
                <a:sym typeface="Montserrat"/>
              </a:rPr>
              <a:t>nepismenosti</a:t>
            </a:r>
            <a:r>
              <a:rPr lang="hr-HR" sz="2499" spc="-39" dirty="0">
                <a:solidFill>
                  <a:srgbClr val="2B2B2B"/>
                </a:solidFill>
                <a:latin typeface="Montserrat"/>
                <a:ea typeface="Montserrat"/>
                <a:cs typeface="Montserrat"/>
                <a:sym typeface="Montserrat"/>
              </a:rPr>
              <a:t> - </a:t>
            </a:r>
            <a:r>
              <a:rPr lang="en-US" sz="2499" spc="-39" dirty="0" err="1">
                <a:solidFill>
                  <a:srgbClr val="2B2B2B"/>
                </a:solidFill>
                <a:latin typeface="Montserrat"/>
                <a:ea typeface="Montserrat"/>
                <a:cs typeface="Montserrat"/>
                <a:sym typeface="Montserrat"/>
              </a:rPr>
              <a:t>Alternativni</a:t>
            </a:r>
            <a:r>
              <a:rPr lang="en-US" sz="2499" spc="-39" dirty="0">
                <a:solidFill>
                  <a:srgbClr val="2B2B2B"/>
                </a:solidFill>
                <a:latin typeface="Montserrat"/>
                <a:ea typeface="Montserrat"/>
                <a:cs typeface="Montserrat"/>
                <a:sym typeface="Montserrat"/>
              </a:rPr>
              <a:t> </a:t>
            </a:r>
            <a:r>
              <a:rPr lang="en-US" sz="2499" spc="-39" dirty="0" err="1">
                <a:solidFill>
                  <a:srgbClr val="2B2B2B"/>
                </a:solidFill>
                <a:latin typeface="Montserrat"/>
                <a:ea typeface="Montserrat"/>
                <a:cs typeface="Montserrat"/>
                <a:sym typeface="Montserrat"/>
              </a:rPr>
              <a:t>načini</a:t>
            </a:r>
            <a:r>
              <a:rPr lang="en-US" sz="2499" spc="-39" dirty="0">
                <a:solidFill>
                  <a:srgbClr val="2B2B2B"/>
                </a:solidFill>
                <a:latin typeface="Montserrat"/>
                <a:ea typeface="Montserrat"/>
                <a:cs typeface="Montserrat"/>
                <a:sym typeface="Montserrat"/>
              </a:rPr>
              <a:t> </a:t>
            </a:r>
            <a:r>
              <a:rPr lang="en-US" sz="2499" spc="-39" dirty="0" err="1">
                <a:solidFill>
                  <a:srgbClr val="2B2B2B"/>
                </a:solidFill>
                <a:latin typeface="Montserrat"/>
                <a:ea typeface="Montserrat"/>
                <a:cs typeface="Montserrat"/>
                <a:sym typeface="Montserrat"/>
              </a:rPr>
              <a:t>poput</a:t>
            </a:r>
            <a:r>
              <a:rPr lang="en-US" sz="2499" spc="-39" dirty="0">
                <a:solidFill>
                  <a:srgbClr val="2B2B2B"/>
                </a:solidFill>
                <a:latin typeface="Montserrat"/>
                <a:ea typeface="Montserrat"/>
                <a:cs typeface="Montserrat"/>
                <a:sym typeface="Montserrat"/>
              </a:rPr>
              <a:t> </a:t>
            </a:r>
            <a:r>
              <a:rPr lang="en-US" sz="2499" spc="-39" dirty="0" err="1">
                <a:solidFill>
                  <a:srgbClr val="2B2B2B"/>
                </a:solidFill>
                <a:latin typeface="Montserrat"/>
                <a:ea typeface="Montserrat"/>
                <a:cs typeface="Montserrat"/>
                <a:sym typeface="Montserrat"/>
              </a:rPr>
              <a:t>crteža</a:t>
            </a:r>
            <a:r>
              <a:rPr lang="en-US" sz="2499" spc="-39" dirty="0">
                <a:solidFill>
                  <a:srgbClr val="2B2B2B"/>
                </a:solidFill>
                <a:latin typeface="Montserrat"/>
                <a:ea typeface="Montserrat"/>
                <a:cs typeface="Montserrat"/>
                <a:sym typeface="Montserrat"/>
              </a:rPr>
              <a:t> </a:t>
            </a:r>
            <a:r>
              <a:rPr lang="en-US" sz="2499" spc="-39" dirty="0" err="1">
                <a:solidFill>
                  <a:srgbClr val="2B2B2B"/>
                </a:solidFill>
                <a:latin typeface="Montserrat"/>
                <a:ea typeface="Montserrat"/>
                <a:cs typeface="Montserrat"/>
                <a:sym typeface="Montserrat"/>
              </a:rPr>
              <a:t>ili</a:t>
            </a:r>
            <a:r>
              <a:rPr lang="en-US" sz="2499" spc="-39" dirty="0">
                <a:solidFill>
                  <a:srgbClr val="2B2B2B"/>
                </a:solidFill>
                <a:latin typeface="Montserrat"/>
                <a:ea typeface="Montserrat"/>
                <a:cs typeface="Montserrat"/>
                <a:sym typeface="Montserrat"/>
              </a:rPr>
              <a:t> </a:t>
            </a:r>
            <a:r>
              <a:rPr lang="en-US" sz="2499" spc="-39" dirty="0" err="1">
                <a:solidFill>
                  <a:srgbClr val="2B2B2B"/>
                </a:solidFill>
                <a:latin typeface="Montserrat"/>
                <a:ea typeface="Montserrat"/>
                <a:cs typeface="Montserrat"/>
                <a:sym typeface="Montserrat"/>
              </a:rPr>
              <a:t>slušanja</a:t>
            </a:r>
            <a:r>
              <a:rPr lang="en-US" sz="2499" spc="-39" dirty="0">
                <a:solidFill>
                  <a:srgbClr val="2B2B2B"/>
                </a:solidFill>
                <a:latin typeface="Montserrat"/>
                <a:ea typeface="Montserrat"/>
                <a:cs typeface="Montserrat"/>
                <a:sym typeface="Montserrat"/>
              </a:rPr>
              <a:t> </a:t>
            </a:r>
            <a:r>
              <a:rPr lang="en-US" sz="2499" spc="-39" dirty="0" err="1">
                <a:solidFill>
                  <a:srgbClr val="2B2B2B"/>
                </a:solidFill>
                <a:latin typeface="Montserrat"/>
                <a:ea typeface="Montserrat"/>
                <a:cs typeface="Montserrat"/>
                <a:sym typeface="Montserrat"/>
              </a:rPr>
              <a:t>snimki</a:t>
            </a:r>
            <a:endParaRPr lang="en-US" sz="2499" spc="-39" dirty="0">
              <a:solidFill>
                <a:srgbClr val="2B2B2B"/>
              </a:solidFill>
              <a:latin typeface="Montserrat"/>
              <a:ea typeface="Montserrat"/>
              <a:cs typeface="Montserrat"/>
              <a:sym typeface="Montserrat"/>
            </a:endParaRPr>
          </a:p>
        </p:txBody>
      </p:sp>
      <p:sp>
        <p:nvSpPr>
          <p:cNvPr id="6" name="TextBox 6"/>
          <p:cNvSpPr txBox="1"/>
          <p:nvPr/>
        </p:nvSpPr>
        <p:spPr>
          <a:xfrm>
            <a:off x="3536001" y="1009650"/>
            <a:ext cx="12208325" cy="866775"/>
          </a:xfrm>
          <a:prstGeom prst="rect">
            <a:avLst/>
          </a:prstGeom>
        </p:spPr>
        <p:txBody>
          <a:bodyPr lIns="0" tIns="0" rIns="0" bIns="0" rtlCol="0" anchor="t">
            <a:spAutoFit/>
          </a:bodyPr>
          <a:lstStyle/>
          <a:p>
            <a:pPr marL="0" lvl="0" indent="0" algn="l">
              <a:lnSpc>
                <a:spcPts val="6720"/>
              </a:lnSpc>
            </a:pPr>
            <a:r>
              <a:rPr lang="en-US" sz="5600" b="1" spc="-94" dirty="0">
                <a:solidFill>
                  <a:srgbClr val="2B2B2B"/>
                </a:solidFill>
                <a:latin typeface="Caladea Bold"/>
                <a:ea typeface="Caladea Bold"/>
                <a:cs typeface="Caladea Bold"/>
                <a:sym typeface="Caladea Bold"/>
              </a:rPr>
              <a:t>Audio-</a:t>
            </a:r>
            <a:r>
              <a:rPr lang="en-US" sz="5600" b="1" spc="-94" dirty="0" err="1">
                <a:solidFill>
                  <a:srgbClr val="2B2B2B"/>
                </a:solidFill>
                <a:latin typeface="Caladea Bold"/>
                <a:ea typeface="Caladea Bold"/>
                <a:cs typeface="Caladea Bold"/>
                <a:sym typeface="Caladea Bold"/>
              </a:rPr>
              <a:t>zapisane</a:t>
            </a:r>
            <a:r>
              <a:rPr lang="en-US" sz="5600" b="1" spc="-94" dirty="0">
                <a:solidFill>
                  <a:srgbClr val="2B2B2B"/>
                </a:solidFill>
                <a:latin typeface="Caladea Bold"/>
                <a:ea typeface="Caladea Bold"/>
                <a:cs typeface="Caladea Bold"/>
                <a:sym typeface="Caladea Bold"/>
              </a:rPr>
              <a:t> </a:t>
            </a:r>
            <a:r>
              <a:rPr lang="en-US" sz="5600" b="1" spc="-94" dirty="0" err="1">
                <a:solidFill>
                  <a:srgbClr val="2B2B2B"/>
                </a:solidFill>
                <a:latin typeface="Caladea Bold"/>
                <a:ea typeface="Caladea Bold"/>
                <a:cs typeface="Caladea Bold"/>
                <a:sym typeface="Caladea Bold"/>
              </a:rPr>
              <a:t>terapijske</a:t>
            </a:r>
            <a:r>
              <a:rPr lang="en-US" sz="5600" b="1" spc="-94" dirty="0">
                <a:solidFill>
                  <a:srgbClr val="2B2B2B"/>
                </a:solidFill>
                <a:latin typeface="Caladea Bold"/>
                <a:ea typeface="Caladea Bold"/>
                <a:cs typeface="Caladea Bold"/>
                <a:sym typeface="Caladea Bold"/>
              </a:rPr>
              <a:t> </a:t>
            </a:r>
            <a:r>
              <a:rPr lang="en-US" sz="5600" b="1" spc="-94" dirty="0" err="1">
                <a:solidFill>
                  <a:srgbClr val="2B2B2B"/>
                </a:solidFill>
                <a:latin typeface="Caladea Bold"/>
                <a:ea typeface="Caladea Bold"/>
                <a:cs typeface="Caladea Bold"/>
                <a:sym typeface="Caladea Bold"/>
              </a:rPr>
              <a:t>bilješke</a:t>
            </a:r>
            <a:endParaRPr lang="en-US" sz="5600" b="1" spc="-94" dirty="0">
              <a:solidFill>
                <a:srgbClr val="2B2B2B"/>
              </a:solidFill>
              <a:latin typeface="Caladea Bold"/>
              <a:ea typeface="Caladea Bold"/>
              <a:cs typeface="Caladea Bold"/>
              <a:sym typeface="Caladea Bold"/>
            </a:endParaRPr>
          </a:p>
        </p:txBody>
      </p:sp>
      <p:pic>
        <p:nvPicPr>
          <p:cNvPr id="8" name="Picture 7" descr="A black sound wave&#10;&#10;Description automatically generated">
            <a:extLst>
              <a:ext uri="{FF2B5EF4-FFF2-40B4-BE49-F238E27FC236}">
                <a16:creationId xmlns:a16="http://schemas.microsoft.com/office/drawing/2014/main" id="{F0718271-BA20-F555-192A-0ACDF428983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25412" y1="38822" x2="25412" y2="38822"/>
                        <a14:foregroundMark x1="28641" y1="46166" x2="28641" y2="46166"/>
                        <a14:foregroundMark x1="21569" y1="46005" x2="21569" y2="46005"/>
                        <a14:foregroundMark x1="17856" y1="48709" x2="17856" y2="48709"/>
                        <a14:foregroundMark x1="35712" y1="47821" x2="35712" y2="47821"/>
                        <a14:foregroundMark x1="39813" y1="47821" x2="39813" y2="47821"/>
                        <a14:foregroundMark x1="42557" y1="48426" x2="42557" y2="48426"/>
                        <a14:foregroundMark x1="46626" y1="48588" x2="46626" y2="48588"/>
                        <a14:foregroundMark x1="49887" y1="44391" x2="49887" y2="44391"/>
                        <a14:foregroundMark x1="53826" y1="50363" x2="53826" y2="50363"/>
                        <a14:foregroundMark x1="57669" y1="45440" x2="57669" y2="45440"/>
                        <a14:foregroundMark x1="61285" y1="48144" x2="61285" y2="48144"/>
                        <a14:foregroundMark x1="63675" y1="49475" x2="63675" y2="49475"/>
                        <a14:foregroundMark x1="67646" y1="49193" x2="67646" y2="49193"/>
                        <a14:foregroundMark x1="70746" y1="45884" x2="70746" y2="45884"/>
                        <a14:foregroundMark x1="75073" y1="41243" x2="75073" y2="41243"/>
                        <a14:foregroundMark x1="78915" y1="49637" x2="78915" y2="49637"/>
                        <a14:foregroundMark x1="82531" y1="46166" x2="82531" y2="46166"/>
                        <a14:foregroundMark x1="86374" y1="47538" x2="86374" y2="47538"/>
                        <a14:foregroundMark x1="14110" y1="52179" x2="14110" y2="52179"/>
                      </a14:backgroundRemoval>
                    </a14:imgEffect>
                  </a14:imgLayer>
                </a14:imgProps>
              </a:ext>
              <a:ext uri="{28A0092B-C50C-407E-A947-70E740481C1C}">
                <a14:useLocalDpi xmlns:a14="http://schemas.microsoft.com/office/drawing/2010/main" val="0"/>
              </a:ext>
            </a:extLst>
          </a:blip>
          <a:stretch>
            <a:fillRect/>
          </a:stretch>
        </p:blipFill>
        <p:spPr>
          <a:xfrm>
            <a:off x="-228600" y="0"/>
            <a:ext cx="4032249" cy="3225799"/>
          </a:xfrm>
          <a:prstGeom prst="rect">
            <a:avLst/>
          </a:prstGeom>
        </p:spPr>
      </p:pic>
      <p:pic>
        <p:nvPicPr>
          <p:cNvPr id="9" name="Picture 8" descr="A black sound wave&#10;&#10;Description automatically generated">
            <a:extLst>
              <a:ext uri="{FF2B5EF4-FFF2-40B4-BE49-F238E27FC236}">
                <a16:creationId xmlns:a16="http://schemas.microsoft.com/office/drawing/2014/main" id="{2432AED3-3BB3-AF19-D756-45A71BD16F7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25412" y1="38822" x2="25412" y2="38822"/>
                        <a14:foregroundMark x1="28641" y1="46166" x2="28641" y2="46166"/>
                        <a14:foregroundMark x1="21569" y1="46005" x2="21569" y2="46005"/>
                        <a14:foregroundMark x1="17856" y1="48709" x2="17856" y2="48709"/>
                        <a14:foregroundMark x1="35712" y1="47821" x2="35712" y2="47821"/>
                        <a14:foregroundMark x1="39813" y1="47821" x2="39813" y2="47821"/>
                        <a14:foregroundMark x1="42557" y1="48426" x2="42557" y2="48426"/>
                        <a14:foregroundMark x1="46626" y1="48588" x2="46626" y2="48588"/>
                        <a14:foregroundMark x1="49887" y1="44391" x2="49887" y2="44391"/>
                        <a14:foregroundMark x1="53826" y1="50363" x2="53826" y2="50363"/>
                        <a14:foregroundMark x1="57669" y1="45440" x2="57669" y2="45440"/>
                        <a14:foregroundMark x1="61285" y1="48144" x2="61285" y2="48144"/>
                        <a14:foregroundMark x1="63675" y1="49475" x2="63675" y2="49475"/>
                        <a14:foregroundMark x1="67646" y1="49193" x2="67646" y2="49193"/>
                        <a14:foregroundMark x1="70746" y1="45884" x2="70746" y2="45884"/>
                        <a14:foregroundMark x1="75073" y1="41243" x2="75073" y2="41243"/>
                        <a14:foregroundMark x1="78915" y1="49637" x2="78915" y2="49637"/>
                        <a14:foregroundMark x1="82531" y1="46166" x2="82531" y2="46166"/>
                        <a14:foregroundMark x1="86374" y1="47538" x2="86374" y2="47538"/>
                        <a14:foregroundMark x1="14110" y1="52179" x2="14110" y2="52179"/>
                      </a14:backgroundRemoval>
                    </a14:imgEffect>
                  </a14:imgLayer>
                </a14:imgProps>
              </a:ext>
              <a:ext uri="{28A0092B-C50C-407E-A947-70E740481C1C}">
                <a14:useLocalDpi xmlns:a14="http://schemas.microsoft.com/office/drawing/2010/main" val="0"/>
              </a:ext>
            </a:extLst>
          </a:blip>
          <a:stretch>
            <a:fillRect/>
          </a:stretch>
        </p:blipFill>
        <p:spPr>
          <a:xfrm>
            <a:off x="14020800" y="0"/>
            <a:ext cx="4032249" cy="3225799"/>
          </a:xfrm>
          <a:prstGeom prst="rect">
            <a:avLst/>
          </a:prstGeom>
        </p:spPr>
      </p:pic>
      <p:pic>
        <p:nvPicPr>
          <p:cNvPr id="11" name="Picture 10" descr="A device with a screen and buttons&#10;&#10;Description automatically generated">
            <a:extLst>
              <a:ext uri="{FF2B5EF4-FFF2-40B4-BE49-F238E27FC236}">
                <a16:creationId xmlns:a16="http://schemas.microsoft.com/office/drawing/2014/main" id="{AFDED55A-47EB-4E15-BA48-6523AC26E44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6837" y1="38673" x2="55204" y2="50204"/>
                        <a14:foregroundMark x1="57347" y1="40408" x2="43980" y2="44796"/>
                        <a14:foregroundMark x1="43980" y1="44796" x2="41633" y2="43878"/>
                        <a14:foregroundMark x1="45408" y1="38673" x2="48980" y2="40000"/>
                        <a14:foregroundMark x1="50306" y1="40714" x2="57347" y2="46327"/>
                        <a14:foregroundMark x1="55204" y1="42449" x2="57653" y2="45306"/>
                      </a14:backgroundRemoval>
                    </a14:imgEffect>
                  </a14:imgLayer>
                </a14:imgProps>
              </a:ext>
              <a:ext uri="{28A0092B-C50C-407E-A947-70E740481C1C}">
                <a14:useLocalDpi xmlns:a14="http://schemas.microsoft.com/office/drawing/2010/main" val="0"/>
              </a:ext>
            </a:extLst>
          </a:blip>
          <a:stretch>
            <a:fillRect/>
          </a:stretch>
        </p:blipFill>
        <p:spPr>
          <a:xfrm>
            <a:off x="-101610" y="2325745"/>
            <a:ext cx="6006549" cy="60065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Freeform 2"/>
          <p:cNvSpPr/>
          <p:nvPr/>
        </p:nvSpPr>
        <p:spPr>
          <a:xfrm>
            <a:off x="104660" y="466619"/>
            <a:ext cx="9039340" cy="1694876"/>
          </a:xfrm>
          <a:custGeom>
            <a:avLst/>
            <a:gdLst/>
            <a:ahLst/>
            <a:cxnLst/>
            <a:rect l="l" t="t" r="r" b="b"/>
            <a:pathLst>
              <a:path w="9039340" h="1694876">
                <a:moveTo>
                  <a:pt x="0" y="0"/>
                </a:moveTo>
                <a:lnTo>
                  <a:pt x="9039340" y="0"/>
                </a:lnTo>
                <a:lnTo>
                  <a:pt x="9039340" y="1694876"/>
                </a:lnTo>
                <a:lnTo>
                  <a:pt x="0" y="16948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487400" y="4959610"/>
            <a:ext cx="4456727" cy="4981048"/>
          </a:xfrm>
          <a:custGeom>
            <a:avLst/>
            <a:gdLst/>
            <a:ahLst/>
            <a:cxnLst/>
            <a:rect l="l" t="t" r="r" b="b"/>
            <a:pathLst>
              <a:path w="4456727" h="4981048">
                <a:moveTo>
                  <a:pt x="0" y="0"/>
                </a:moveTo>
                <a:lnTo>
                  <a:pt x="4456727" y="0"/>
                </a:lnTo>
                <a:lnTo>
                  <a:pt x="4456727" y="4981048"/>
                </a:lnTo>
                <a:lnTo>
                  <a:pt x="0" y="4981048"/>
                </a:lnTo>
                <a:lnTo>
                  <a:pt x="0" y="0"/>
                </a:lnTo>
                <a:close/>
              </a:path>
            </a:pathLst>
          </a:custGeom>
          <a:blipFill>
            <a:blip r:embed="rId4"/>
            <a:stretch>
              <a:fillRect/>
            </a:stretch>
          </a:blipFill>
        </p:spPr>
      </p:sp>
      <p:sp>
        <p:nvSpPr>
          <p:cNvPr id="4" name="TextBox 4"/>
          <p:cNvSpPr txBox="1"/>
          <p:nvPr/>
        </p:nvSpPr>
        <p:spPr>
          <a:xfrm>
            <a:off x="1028700" y="2709057"/>
            <a:ext cx="12998250" cy="4455387"/>
          </a:xfrm>
          <a:prstGeom prst="rect">
            <a:avLst/>
          </a:prstGeom>
        </p:spPr>
        <p:txBody>
          <a:bodyPr lIns="0" tIns="0" rIns="0" bIns="0" rtlCol="0" anchor="t">
            <a:spAutoFit/>
          </a:bodyPr>
          <a:lstStyle/>
          <a:p>
            <a:pPr algn="l">
              <a:lnSpc>
                <a:spcPts val="3499"/>
              </a:lnSpc>
            </a:pPr>
            <a:r>
              <a:rPr lang="en-US" sz="2499" b="1" dirty="0">
                <a:solidFill>
                  <a:srgbClr val="2B2B2B"/>
                </a:solidFill>
                <a:latin typeface="Montserrat Medium"/>
                <a:ea typeface="Montserrat Medium"/>
                <a:cs typeface="Montserrat Medium"/>
                <a:sym typeface="Montserrat Medium"/>
              </a:rPr>
              <a:t> „</a:t>
            </a:r>
            <a:r>
              <a:rPr lang="en-US" sz="2499" dirty="0">
                <a:solidFill>
                  <a:srgbClr val="2B2B2B"/>
                </a:solidFill>
                <a:latin typeface="Montserrat Medium"/>
                <a:ea typeface="Montserrat Medium"/>
                <a:cs typeface="Montserrat Medium"/>
                <a:sym typeface="Montserrat Medium"/>
              </a:rPr>
              <a:t>TESTIRANJE V</a:t>
            </a:r>
            <a:r>
              <a:rPr lang="hr-HR" sz="2499" dirty="0">
                <a:solidFill>
                  <a:srgbClr val="2B2B2B"/>
                </a:solidFill>
                <a:latin typeface="Montserrat Medium"/>
                <a:ea typeface="Montserrat Medium"/>
                <a:cs typeface="Montserrat Medium"/>
                <a:sym typeface="Montserrat Medium"/>
              </a:rPr>
              <a:t>LASTITIH</a:t>
            </a:r>
            <a:r>
              <a:rPr lang="en-US" sz="2499" dirty="0">
                <a:solidFill>
                  <a:srgbClr val="2B2B2B"/>
                </a:solidFill>
                <a:latin typeface="Montserrat Medium"/>
                <a:ea typeface="Montserrat Medium"/>
                <a:cs typeface="Montserrat Medium"/>
                <a:sym typeface="Montserrat Medium"/>
              </a:rPr>
              <a:t> MISLI” </a:t>
            </a:r>
            <a:r>
              <a:rPr lang="en-US" sz="2499" dirty="0" err="1">
                <a:solidFill>
                  <a:srgbClr val="2B2B2B"/>
                </a:solidFill>
                <a:latin typeface="Montserrat Medium"/>
                <a:ea typeface="Montserrat Medium"/>
                <a:cs typeface="Montserrat Medium"/>
                <a:sym typeface="Montserrat Medium"/>
              </a:rPr>
              <a:t>i</a:t>
            </a:r>
            <a:r>
              <a:rPr lang="en-US" sz="2499" dirty="0">
                <a:solidFill>
                  <a:srgbClr val="2B2B2B"/>
                </a:solidFill>
                <a:latin typeface="Montserrat Medium"/>
                <a:ea typeface="Montserrat Medium"/>
                <a:cs typeface="Montserrat Medium"/>
                <a:sym typeface="Montserrat Medium"/>
              </a:rPr>
              <a:t> „</a:t>
            </a:r>
            <a:r>
              <a:rPr lang="hr-HR" sz="2499" dirty="0">
                <a:solidFill>
                  <a:srgbClr val="2B2B2B"/>
                </a:solidFill>
                <a:latin typeface="Montserrat Medium"/>
                <a:ea typeface="Montserrat Medium"/>
                <a:cs typeface="Montserrat Medium"/>
                <a:sym typeface="Montserrat Medium"/>
              </a:rPr>
              <a:t>ZAPIS DISFUNKCIONALNIH MISLI</a:t>
            </a:r>
            <a:r>
              <a:rPr lang="en-US" sz="2499" dirty="0">
                <a:solidFill>
                  <a:srgbClr val="2B2B2B"/>
                </a:solidFill>
                <a:latin typeface="Montserrat Medium"/>
                <a:ea typeface="Montserrat Medium"/>
                <a:cs typeface="Montserrat Medium"/>
                <a:sym typeface="Montserrat Medium"/>
              </a:rPr>
              <a:t>” </a:t>
            </a:r>
          </a:p>
          <a:p>
            <a:pPr algn="l">
              <a:lnSpc>
                <a:spcPts val="3499"/>
              </a:lnSpc>
            </a:pPr>
            <a:endParaRPr lang="en-US" sz="2499" dirty="0">
              <a:solidFill>
                <a:srgbClr val="2B2B2B"/>
              </a:solidFill>
              <a:latin typeface="Montserrat Medium"/>
              <a:ea typeface="Montserrat Medium"/>
              <a:cs typeface="Montserrat Medium"/>
              <a:sym typeface="Montserrat Medium"/>
            </a:endParaRPr>
          </a:p>
          <a:p>
            <a:pPr marL="1079499" lvl="2" indent="-359833" algn="l">
              <a:lnSpc>
                <a:spcPts val="3499"/>
              </a:lnSpc>
              <a:buFont typeface="Arial"/>
              <a:buChar char="⚬"/>
            </a:pPr>
            <a:r>
              <a:rPr lang="en-US" sz="2499" dirty="0" err="1">
                <a:solidFill>
                  <a:srgbClr val="2B2B2B"/>
                </a:solidFill>
                <a:latin typeface="Montserrat Medium"/>
                <a:ea typeface="Montserrat Medium"/>
                <a:cs typeface="Montserrat Medium"/>
                <a:sym typeface="Montserrat Medium"/>
              </a:rPr>
              <a:t>Pomaže</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klijentima</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procijeniti</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automatske</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misli</a:t>
            </a:r>
            <a:r>
              <a:rPr lang="en-US" sz="2499" dirty="0">
                <a:solidFill>
                  <a:srgbClr val="2B2B2B"/>
                </a:solidFill>
                <a:latin typeface="Montserrat Medium"/>
                <a:ea typeface="Montserrat Medium"/>
                <a:cs typeface="Montserrat Medium"/>
                <a:sym typeface="Montserrat Medium"/>
              </a:rPr>
              <a:t> (AM) </a:t>
            </a:r>
            <a:r>
              <a:rPr lang="en-US" sz="2499" dirty="0" err="1">
                <a:solidFill>
                  <a:srgbClr val="2B2B2B"/>
                </a:solidFill>
                <a:latin typeface="Montserrat Medium"/>
                <a:ea typeface="Montserrat Medium"/>
                <a:cs typeface="Montserrat Medium"/>
                <a:sym typeface="Montserrat Medium"/>
              </a:rPr>
              <a:t>kada</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su</a:t>
            </a:r>
            <a:r>
              <a:rPr lang="en-US" sz="2499" dirty="0">
                <a:solidFill>
                  <a:srgbClr val="2B2B2B"/>
                </a:solidFill>
                <a:latin typeface="Montserrat Medium"/>
                <a:ea typeface="Montserrat Medium"/>
                <a:cs typeface="Montserrat Medium"/>
                <a:sym typeface="Montserrat Medium"/>
              </a:rPr>
              <a:t> pod </a:t>
            </a:r>
            <a:r>
              <a:rPr lang="en-US" sz="2499" dirty="0" err="1">
                <a:solidFill>
                  <a:srgbClr val="2B2B2B"/>
                </a:solidFill>
                <a:latin typeface="Montserrat Medium"/>
                <a:ea typeface="Montserrat Medium"/>
                <a:cs typeface="Montserrat Medium"/>
                <a:sym typeface="Montserrat Medium"/>
              </a:rPr>
              <a:t>stresom</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ili</a:t>
            </a:r>
            <a:r>
              <a:rPr lang="en-US" sz="2499" dirty="0">
                <a:solidFill>
                  <a:srgbClr val="2B2B2B"/>
                </a:solidFill>
                <a:latin typeface="Montserrat Medium"/>
                <a:ea typeface="Montserrat Medium"/>
                <a:cs typeface="Montserrat Medium"/>
                <a:sym typeface="Montserrat Medium"/>
              </a:rPr>
              <a:t> u </a:t>
            </a:r>
            <a:r>
              <a:rPr lang="en-US" sz="2499" dirty="0" err="1">
                <a:solidFill>
                  <a:srgbClr val="2B2B2B"/>
                </a:solidFill>
                <a:latin typeface="Montserrat Medium"/>
                <a:ea typeface="Montserrat Medium"/>
                <a:cs typeface="Montserrat Medium"/>
                <a:sym typeface="Montserrat Medium"/>
              </a:rPr>
              <a:t>disfunkcionalnim</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ponašanjima</a:t>
            </a:r>
            <a:endParaRPr lang="en-US" sz="2499" dirty="0">
              <a:solidFill>
                <a:srgbClr val="2B2B2B"/>
              </a:solidFill>
              <a:latin typeface="Montserrat Medium"/>
              <a:ea typeface="Montserrat Medium"/>
              <a:cs typeface="Montserrat Medium"/>
              <a:sym typeface="Montserrat Medium"/>
            </a:endParaRPr>
          </a:p>
          <a:p>
            <a:pPr marL="1079499" lvl="2" indent="-359833" algn="l">
              <a:lnSpc>
                <a:spcPts val="3499"/>
              </a:lnSpc>
              <a:buFont typeface="Arial"/>
              <a:buChar char="⚬"/>
            </a:pPr>
            <a:r>
              <a:rPr lang="en-US" sz="2499" dirty="0">
                <a:solidFill>
                  <a:srgbClr val="2B2B2B"/>
                </a:solidFill>
                <a:latin typeface="Montserrat Medium"/>
                <a:ea typeface="Montserrat Medium"/>
                <a:cs typeface="Montserrat Medium"/>
                <a:sym typeface="Montserrat Medium"/>
              </a:rPr>
              <a:t>Za </a:t>
            </a:r>
            <a:r>
              <a:rPr lang="en-US" sz="2499" dirty="0" err="1">
                <a:solidFill>
                  <a:srgbClr val="2B2B2B"/>
                </a:solidFill>
                <a:latin typeface="Montserrat Medium"/>
                <a:ea typeface="Montserrat Medium"/>
                <a:cs typeface="Montserrat Medium"/>
                <a:sym typeface="Montserrat Medium"/>
              </a:rPr>
              <a:t>mnoge</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klijente</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liste</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bolje</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organiziraju</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misli</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i</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odgovore</a:t>
            </a:r>
            <a:r>
              <a:rPr lang="en-US" sz="2499" dirty="0">
                <a:solidFill>
                  <a:srgbClr val="2B2B2B"/>
                </a:solidFill>
                <a:latin typeface="Montserrat Medium"/>
                <a:ea typeface="Montserrat Medium"/>
                <a:cs typeface="Montserrat Medium"/>
                <a:sym typeface="Montserrat Medium"/>
              </a:rPr>
              <a:t> u </a:t>
            </a:r>
            <a:r>
              <a:rPr lang="en-US" sz="2499" dirty="0" err="1">
                <a:solidFill>
                  <a:srgbClr val="2B2B2B"/>
                </a:solidFill>
                <a:latin typeface="Montserrat Medium"/>
                <a:ea typeface="Montserrat Medium"/>
                <a:cs typeface="Montserrat Medium"/>
                <a:sym typeface="Montserrat Medium"/>
              </a:rPr>
              <a:t>odnosu</a:t>
            </a:r>
            <a:r>
              <a:rPr lang="en-US" sz="2499" dirty="0">
                <a:solidFill>
                  <a:srgbClr val="2B2B2B"/>
                </a:solidFill>
                <a:latin typeface="Montserrat Medium"/>
                <a:ea typeface="Montserrat Medium"/>
                <a:cs typeface="Montserrat Medium"/>
                <a:sym typeface="Montserrat Medium"/>
              </a:rPr>
              <a:t> na </a:t>
            </a:r>
            <a:r>
              <a:rPr lang="en-US" sz="2499" dirty="0" err="1">
                <a:solidFill>
                  <a:srgbClr val="2B2B2B"/>
                </a:solidFill>
                <a:latin typeface="Montserrat Medium"/>
                <a:ea typeface="Montserrat Medium"/>
                <a:cs typeface="Montserrat Medium"/>
                <a:sym typeface="Montserrat Medium"/>
              </a:rPr>
              <a:t>Sokratska</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pitanja</a:t>
            </a:r>
            <a:endParaRPr lang="en-US" sz="2499" dirty="0">
              <a:solidFill>
                <a:srgbClr val="2B2B2B"/>
              </a:solidFill>
              <a:latin typeface="Montserrat Medium"/>
              <a:ea typeface="Montserrat Medium"/>
              <a:cs typeface="Montserrat Medium"/>
              <a:sym typeface="Montserrat Medium"/>
            </a:endParaRPr>
          </a:p>
          <a:p>
            <a:pPr marL="1079499" lvl="2" indent="-359833" algn="l">
              <a:lnSpc>
                <a:spcPts val="3499"/>
              </a:lnSpc>
              <a:buFont typeface="Arial"/>
              <a:buChar char="⚬"/>
            </a:pPr>
            <a:endParaRPr lang="en-US" sz="2499" dirty="0">
              <a:solidFill>
                <a:srgbClr val="2B2B2B"/>
              </a:solidFill>
              <a:latin typeface="Montserrat Medium"/>
              <a:ea typeface="Montserrat Medium"/>
              <a:cs typeface="Montserrat Medium"/>
              <a:sym typeface="Montserrat Medium"/>
            </a:endParaRPr>
          </a:p>
          <a:p>
            <a:pPr algn="l">
              <a:lnSpc>
                <a:spcPts val="3499"/>
              </a:lnSpc>
            </a:pPr>
            <a:r>
              <a:rPr lang="en-US" sz="2499" dirty="0" err="1">
                <a:solidFill>
                  <a:srgbClr val="2B2B2B"/>
                </a:solidFill>
                <a:latin typeface="Montserrat Medium"/>
                <a:ea typeface="Montserrat Medium"/>
                <a:cs typeface="Montserrat Medium"/>
                <a:sym typeface="Montserrat Medium"/>
              </a:rPr>
              <a:t>Ograničenja</a:t>
            </a:r>
            <a:r>
              <a:rPr lang="en-US" sz="2499" dirty="0">
                <a:solidFill>
                  <a:srgbClr val="2B2B2B"/>
                </a:solidFill>
                <a:latin typeface="Montserrat Medium"/>
                <a:ea typeface="Montserrat Medium"/>
                <a:cs typeface="Montserrat Medium"/>
                <a:sym typeface="Montserrat Medium"/>
              </a:rPr>
              <a:t>:</a:t>
            </a:r>
          </a:p>
          <a:p>
            <a:pPr marL="1079499" lvl="2" indent="-359833" algn="l">
              <a:lnSpc>
                <a:spcPts val="3499"/>
              </a:lnSpc>
              <a:buFont typeface="Arial"/>
              <a:buChar char="⚬"/>
            </a:pPr>
            <a:r>
              <a:rPr lang="en-US" sz="2499" dirty="0" err="1">
                <a:solidFill>
                  <a:srgbClr val="2B2B2B"/>
                </a:solidFill>
                <a:latin typeface="Montserrat Medium"/>
                <a:ea typeface="Montserrat Medium"/>
                <a:cs typeface="Montserrat Medium"/>
                <a:sym typeface="Montserrat Medium"/>
              </a:rPr>
              <a:t>Nije</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korisno</a:t>
            </a:r>
            <a:r>
              <a:rPr lang="en-US" sz="2499" dirty="0">
                <a:solidFill>
                  <a:srgbClr val="2B2B2B"/>
                </a:solidFill>
                <a:latin typeface="Montserrat Medium"/>
                <a:ea typeface="Montserrat Medium"/>
                <a:cs typeface="Montserrat Medium"/>
                <a:sym typeface="Montserrat Medium"/>
              </a:rPr>
              <a:t> za </a:t>
            </a:r>
            <a:r>
              <a:rPr lang="en-US" sz="2499" dirty="0" err="1">
                <a:solidFill>
                  <a:srgbClr val="2B2B2B"/>
                </a:solidFill>
                <a:latin typeface="Montserrat Medium"/>
                <a:ea typeface="Montserrat Medium"/>
                <a:cs typeface="Montserrat Medium"/>
                <a:sym typeface="Montserrat Medium"/>
              </a:rPr>
              <a:t>klijente</a:t>
            </a:r>
            <a:r>
              <a:rPr lang="en-US" sz="2499" dirty="0">
                <a:solidFill>
                  <a:srgbClr val="2B2B2B"/>
                </a:solidFill>
                <a:latin typeface="Montserrat Medium"/>
                <a:ea typeface="Montserrat Medium"/>
                <a:cs typeface="Montserrat Medium"/>
                <a:sym typeface="Montserrat Medium"/>
              </a:rPr>
              <a:t> s </a:t>
            </a:r>
            <a:r>
              <a:rPr lang="en-US" sz="2499" dirty="0" err="1">
                <a:solidFill>
                  <a:srgbClr val="2B2B2B"/>
                </a:solidFill>
                <a:latin typeface="Montserrat Medium"/>
                <a:ea typeface="Montserrat Medium"/>
                <a:cs typeface="Montserrat Medium"/>
                <a:sym typeface="Montserrat Medium"/>
              </a:rPr>
              <a:t>niskom</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motivacijom</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slabim</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funkcioniranjem</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ili</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onima</a:t>
            </a:r>
            <a:r>
              <a:rPr lang="en-US" sz="2499" dirty="0">
                <a:solidFill>
                  <a:srgbClr val="2B2B2B"/>
                </a:solidFill>
                <a:latin typeface="Montserrat Medium"/>
                <a:ea typeface="Montserrat Medium"/>
                <a:cs typeface="Montserrat Medium"/>
                <a:sym typeface="Montserrat Medium"/>
              </a:rPr>
              <a:t> koji ne vole </a:t>
            </a:r>
            <a:r>
              <a:rPr lang="en-US" sz="2499" dirty="0" err="1">
                <a:solidFill>
                  <a:srgbClr val="2B2B2B"/>
                </a:solidFill>
                <a:latin typeface="Montserrat Medium"/>
                <a:ea typeface="Montserrat Medium"/>
                <a:cs typeface="Montserrat Medium"/>
                <a:sym typeface="Montserrat Medium"/>
              </a:rPr>
              <a:t>pisanje</a:t>
            </a:r>
            <a:endParaRPr lang="en-US" sz="2499" dirty="0">
              <a:solidFill>
                <a:srgbClr val="2B2B2B"/>
              </a:solidFill>
              <a:latin typeface="Montserrat Medium"/>
              <a:ea typeface="Montserrat Medium"/>
              <a:cs typeface="Montserrat Medium"/>
              <a:sym typeface="Montserrat Medium"/>
            </a:endParaRPr>
          </a:p>
        </p:txBody>
      </p:sp>
      <p:sp>
        <p:nvSpPr>
          <p:cNvPr id="5" name="TextBox 5"/>
          <p:cNvSpPr txBox="1"/>
          <p:nvPr/>
        </p:nvSpPr>
        <p:spPr>
          <a:xfrm>
            <a:off x="409412" y="974386"/>
            <a:ext cx="8115300" cy="717442"/>
          </a:xfrm>
          <a:prstGeom prst="rect">
            <a:avLst/>
          </a:prstGeom>
        </p:spPr>
        <p:txBody>
          <a:bodyPr lIns="0" tIns="0" rIns="0" bIns="0" rtlCol="0" anchor="t">
            <a:spAutoFit/>
          </a:bodyPr>
          <a:lstStyle/>
          <a:p>
            <a:pPr algn="ctr">
              <a:lnSpc>
                <a:spcPts val="5450"/>
              </a:lnSpc>
              <a:spcBef>
                <a:spcPct val="0"/>
              </a:spcBef>
            </a:pPr>
            <a:r>
              <a:rPr lang="en-US" sz="5000" b="1" spc="-84">
                <a:solidFill>
                  <a:srgbClr val="2B2B2B"/>
                </a:solidFill>
                <a:latin typeface="Caladea Bold"/>
                <a:ea typeface="Caladea Bold"/>
                <a:cs typeface="Caladea Bold"/>
                <a:sym typeface="Caladea Bold"/>
              </a:rPr>
              <a:t>Korištenje radnih listova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8DEF0"/>
        </a:solidFill>
        <a:effectLst/>
      </p:bgPr>
    </p:bg>
    <p:spTree>
      <p:nvGrpSpPr>
        <p:cNvPr id="1" name=""/>
        <p:cNvGrpSpPr/>
        <p:nvPr/>
      </p:nvGrpSpPr>
      <p:grpSpPr>
        <a:xfrm>
          <a:off x="0" y="0"/>
          <a:ext cx="0" cy="0"/>
          <a:chOff x="0" y="0"/>
          <a:chExt cx="0" cy="0"/>
        </a:xfrm>
      </p:grpSpPr>
      <p:sp>
        <p:nvSpPr>
          <p:cNvPr id="2" name="Freeform 2"/>
          <p:cNvSpPr/>
          <p:nvPr/>
        </p:nvSpPr>
        <p:spPr>
          <a:xfrm>
            <a:off x="0" y="0"/>
            <a:ext cx="11689773" cy="10287000"/>
          </a:xfrm>
          <a:custGeom>
            <a:avLst/>
            <a:gdLst/>
            <a:ahLst/>
            <a:cxnLst/>
            <a:rect l="l" t="t" r="r" b="b"/>
            <a:pathLst>
              <a:path w="11689773" h="10287000">
                <a:moveTo>
                  <a:pt x="0" y="0"/>
                </a:moveTo>
                <a:lnTo>
                  <a:pt x="11689773" y="0"/>
                </a:lnTo>
                <a:lnTo>
                  <a:pt x="11689773"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1689773" y="0"/>
            <a:ext cx="11689773" cy="10287000"/>
          </a:xfrm>
          <a:custGeom>
            <a:avLst/>
            <a:gdLst/>
            <a:ahLst/>
            <a:cxnLst/>
            <a:rect l="l" t="t" r="r" b="b"/>
            <a:pathLst>
              <a:path w="11689773" h="10287000">
                <a:moveTo>
                  <a:pt x="0" y="0"/>
                </a:moveTo>
                <a:lnTo>
                  <a:pt x="11689772" y="0"/>
                </a:lnTo>
                <a:lnTo>
                  <a:pt x="11689772"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885065" y="1642818"/>
            <a:ext cx="287271" cy="28727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0606"/>
            </a:solidFill>
          </p:spPr>
        </p:sp>
        <p:sp>
          <p:nvSpPr>
            <p:cNvPr id="6" name="TextBox 6"/>
            <p:cNvSpPr txBox="1"/>
            <p:nvPr/>
          </p:nvSpPr>
          <p:spPr>
            <a:xfrm>
              <a:off x="76200" y="57150"/>
              <a:ext cx="660400" cy="679450"/>
            </a:xfrm>
            <a:prstGeom prst="rect">
              <a:avLst/>
            </a:prstGeom>
          </p:spPr>
          <p:txBody>
            <a:bodyPr lIns="50800" tIns="50800" rIns="50800" bIns="50800" rtlCol="0" anchor="ctr"/>
            <a:lstStyle/>
            <a:p>
              <a:pPr algn="ctr">
                <a:lnSpc>
                  <a:spcPts val="3248"/>
                </a:lnSpc>
              </a:pPr>
              <a:endParaRPr/>
            </a:p>
          </p:txBody>
        </p:sp>
      </p:grpSp>
      <p:sp>
        <p:nvSpPr>
          <p:cNvPr id="7" name="TextBox 7"/>
          <p:cNvSpPr txBox="1"/>
          <p:nvPr/>
        </p:nvSpPr>
        <p:spPr>
          <a:xfrm>
            <a:off x="1671147" y="554524"/>
            <a:ext cx="16115473" cy="5906770"/>
          </a:xfrm>
          <a:prstGeom prst="rect">
            <a:avLst/>
          </a:prstGeom>
        </p:spPr>
        <p:txBody>
          <a:bodyPr lIns="0" tIns="0" rIns="0" bIns="0" rtlCol="0" anchor="t">
            <a:spAutoFit/>
          </a:bodyPr>
          <a:lstStyle/>
          <a:p>
            <a:pPr algn="l">
              <a:lnSpc>
                <a:spcPts val="6459"/>
              </a:lnSpc>
            </a:pPr>
            <a:endParaRPr dirty="0"/>
          </a:p>
          <a:p>
            <a:pPr algn="l">
              <a:lnSpc>
                <a:spcPts val="4749"/>
              </a:lnSpc>
            </a:pPr>
            <a:r>
              <a:rPr lang="en-US" sz="2499" dirty="0">
                <a:solidFill>
                  <a:srgbClr val="000000"/>
                </a:solidFill>
                <a:latin typeface="Canva Sans"/>
                <a:ea typeface="Canva Sans"/>
                <a:cs typeface="Canva Sans"/>
                <a:sym typeface="Canva Sans"/>
              </a:rPr>
              <a:t>Oba </a:t>
            </a:r>
            <a:r>
              <a:rPr lang="en-US" sz="2499" dirty="0" err="1">
                <a:solidFill>
                  <a:srgbClr val="000000"/>
                </a:solidFill>
                <a:latin typeface="Canva Sans"/>
                <a:ea typeface="Canva Sans"/>
                <a:cs typeface="Canva Sans"/>
                <a:sym typeface="Canva Sans"/>
              </a:rPr>
              <a:t>radna</a:t>
            </a:r>
            <a:r>
              <a:rPr lang="en-US" sz="2499" dirty="0">
                <a:solidFill>
                  <a:srgbClr val="000000"/>
                </a:solidFill>
                <a:latin typeface="Canva Sans"/>
                <a:ea typeface="Canva Sans"/>
                <a:cs typeface="Canva Sans"/>
                <a:sym typeface="Canva Sans"/>
              </a:rPr>
              <a:t> </a:t>
            </a:r>
            <a:r>
              <a:rPr lang="en-US" sz="2499" dirty="0" err="1">
                <a:solidFill>
                  <a:srgbClr val="000000"/>
                </a:solidFill>
                <a:latin typeface="Canva Sans"/>
                <a:ea typeface="Canva Sans"/>
                <a:cs typeface="Canva Sans"/>
                <a:sym typeface="Canva Sans"/>
              </a:rPr>
              <a:t>lista</a:t>
            </a:r>
            <a:r>
              <a:rPr lang="en-US" sz="2499" dirty="0">
                <a:solidFill>
                  <a:srgbClr val="000000"/>
                </a:solidFill>
                <a:latin typeface="Canva Sans"/>
                <a:ea typeface="Canva Sans"/>
                <a:cs typeface="Canva Sans"/>
                <a:sym typeface="Canva Sans"/>
              </a:rPr>
              <a:t> </a:t>
            </a:r>
            <a:r>
              <a:rPr lang="en-US" sz="2499" dirty="0" err="1">
                <a:solidFill>
                  <a:srgbClr val="000000"/>
                </a:solidFill>
                <a:latin typeface="Canva Sans"/>
                <a:ea typeface="Canva Sans"/>
                <a:cs typeface="Canva Sans"/>
                <a:sym typeface="Canva Sans"/>
              </a:rPr>
              <a:t>sadrže</a:t>
            </a:r>
            <a:r>
              <a:rPr lang="en-US" sz="2499" dirty="0">
                <a:solidFill>
                  <a:srgbClr val="000000"/>
                </a:solidFill>
                <a:latin typeface="Canva Sans"/>
                <a:ea typeface="Canva Sans"/>
                <a:cs typeface="Canva Sans"/>
                <a:sym typeface="Canva Sans"/>
              </a:rPr>
              <a:t> </a:t>
            </a:r>
            <a:r>
              <a:rPr lang="en-US" sz="2499" dirty="0" err="1">
                <a:solidFill>
                  <a:srgbClr val="000000"/>
                </a:solidFill>
                <a:latin typeface="Canva Sans"/>
                <a:ea typeface="Canva Sans"/>
                <a:cs typeface="Canva Sans"/>
                <a:sym typeface="Canva Sans"/>
              </a:rPr>
              <a:t>slična</a:t>
            </a:r>
            <a:r>
              <a:rPr lang="en-US" sz="2499" dirty="0">
                <a:solidFill>
                  <a:srgbClr val="000000"/>
                </a:solidFill>
                <a:latin typeface="Canva Sans"/>
                <a:ea typeface="Canva Sans"/>
                <a:cs typeface="Canva Sans"/>
                <a:sym typeface="Canva Sans"/>
              </a:rPr>
              <a:t> </a:t>
            </a:r>
            <a:r>
              <a:rPr lang="en-US" sz="2499" dirty="0" err="1">
                <a:solidFill>
                  <a:srgbClr val="000000"/>
                </a:solidFill>
                <a:latin typeface="Canva Sans"/>
                <a:ea typeface="Canva Sans"/>
                <a:cs typeface="Canva Sans"/>
                <a:sym typeface="Canva Sans"/>
              </a:rPr>
              <a:t>pitanja</a:t>
            </a:r>
            <a:r>
              <a:rPr lang="en-US" sz="2499" dirty="0">
                <a:solidFill>
                  <a:srgbClr val="000000"/>
                </a:solidFill>
                <a:latin typeface="Canva Sans"/>
                <a:ea typeface="Canva Sans"/>
                <a:cs typeface="Canva Sans"/>
                <a:sym typeface="Canva Sans"/>
              </a:rPr>
              <a:t>, </a:t>
            </a:r>
            <a:r>
              <a:rPr lang="en-US" sz="2499" dirty="0" err="1">
                <a:solidFill>
                  <a:srgbClr val="000000"/>
                </a:solidFill>
                <a:latin typeface="Canva Sans"/>
                <a:ea typeface="Canva Sans"/>
                <a:cs typeface="Canva Sans"/>
                <a:sym typeface="Canva Sans"/>
              </a:rPr>
              <a:t>ali</a:t>
            </a:r>
            <a:r>
              <a:rPr lang="en-US" sz="2499" dirty="0">
                <a:solidFill>
                  <a:srgbClr val="000000"/>
                </a:solidFill>
                <a:latin typeface="Canva Sans"/>
                <a:ea typeface="Canva Sans"/>
                <a:cs typeface="Canva Sans"/>
                <a:sym typeface="Canva Sans"/>
              </a:rPr>
              <a:t> "</a:t>
            </a:r>
            <a:r>
              <a:rPr lang="en-US" sz="2499" dirty="0" err="1">
                <a:solidFill>
                  <a:srgbClr val="000000"/>
                </a:solidFill>
                <a:latin typeface="Canva Sans"/>
                <a:ea typeface="Canva Sans"/>
                <a:cs typeface="Canva Sans"/>
                <a:sym typeface="Canva Sans"/>
              </a:rPr>
              <a:t>Testiranje</a:t>
            </a:r>
            <a:r>
              <a:rPr lang="en-US" sz="2499" dirty="0">
                <a:solidFill>
                  <a:srgbClr val="000000"/>
                </a:solidFill>
                <a:latin typeface="Canva Sans"/>
                <a:ea typeface="Canva Sans"/>
                <a:cs typeface="Canva Sans"/>
                <a:sym typeface="Canva Sans"/>
              </a:rPr>
              <a:t> </a:t>
            </a:r>
            <a:r>
              <a:rPr lang="hr-HR" sz="2499" dirty="0">
                <a:solidFill>
                  <a:srgbClr val="000000"/>
                </a:solidFill>
                <a:latin typeface="Canva Sans"/>
                <a:ea typeface="Canva Sans"/>
                <a:cs typeface="Canva Sans"/>
                <a:sym typeface="Canva Sans"/>
              </a:rPr>
              <a:t>vlastitih</a:t>
            </a:r>
            <a:r>
              <a:rPr lang="en-US" sz="2499" dirty="0">
                <a:solidFill>
                  <a:srgbClr val="000000"/>
                </a:solidFill>
                <a:latin typeface="Canva Sans"/>
                <a:ea typeface="Canva Sans"/>
                <a:cs typeface="Canva Sans"/>
                <a:sym typeface="Canva Sans"/>
              </a:rPr>
              <a:t> </a:t>
            </a:r>
            <a:r>
              <a:rPr lang="en-US" sz="2499" dirty="0" err="1">
                <a:solidFill>
                  <a:srgbClr val="000000"/>
                </a:solidFill>
                <a:latin typeface="Canva Sans"/>
                <a:ea typeface="Canva Sans"/>
                <a:cs typeface="Canva Sans"/>
                <a:sym typeface="Canva Sans"/>
              </a:rPr>
              <a:t>misli</a:t>
            </a:r>
            <a:r>
              <a:rPr lang="en-US" sz="2499" dirty="0">
                <a:solidFill>
                  <a:srgbClr val="000000"/>
                </a:solidFill>
                <a:latin typeface="Canva Sans"/>
                <a:ea typeface="Canva Sans"/>
                <a:cs typeface="Canva Sans"/>
                <a:sym typeface="Canva Sans"/>
              </a:rPr>
              <a:t>" je </a:t>
            </a:r>
            <a:r>
              <a:rPr lang="en-US" sz="2499" dirty="0" err="1">
                <a:solidFill>
                  <a:srgbClr val="000000"/>
                </a:solidFill>
                <a:latin typeface="Canva Sans"/>
                <a:ea typeface="Canva Sans"/>
                <a:cs typeface="Canva Sans"/>
                <a:sym typeface="Canva Sans"/>
              </a:rPr>
              <a:t>bolje</a:t>
            </a:r>
            <a:r>
              <a:rPr lang="en-US" sz="2499" dirty="0">
                <a:solidFill>
                  <a:srgbClr val="000000"/>
                </a:solidFill>
                <a:latin typeface="Canva Sans"/>
                <a:ea typeface="Canva Sans"/>
                <a:cs typeface="Canva Sans"/>
                <a:sym typeface="Canva Sans"/>
              </a:rPr>
              <a:t> </a:t>
            </a:r>
            <a:r>
              <a:rPr lang="en-US" sz="2499" dirty="0" err="1">
                <a:solidFill>
                  <a:srgbClr val="000000"/>
                </a:solidFill>
                <a:latin typeface="Canva Sans"/>
                <a:ea typeface="Canva Sans"/>
                <a:cs typeface="Canva Sans"/>
                <a:sym typeface="Canva Sans"/>
              </a:rPr>
              <a:t>strukturirano</a:t>
            </a:r>
            <a:r>
              <a:rPr lang="en-US" sz="2499" dirty="0">
                <a:solidFill>
                  <a:srgbClr val="000000"/>
                </a:solidFill>
                <a:latin typeface="Canva Sans"/>
                <a:ea typeface="Canva Sans"/>
                <a:cs typeface="Canva Sans"/>
                <a:sym typeface="Canva Sans"/>
              </a:rPr>
              <a:t>, </a:t>
            </a:r>
            <a:r>
              <a:rPr lang="en-US" sz="2499" dirty="0" err="1">
                <a:solidFill>
                  <a:srgbClr val="000000"/>
                </a:solidFill>
                <a:latin typeface="Canva Sans"/>
                <a:ea typeface="Canva Sans"/>
                <a:cs typeface="Canva Sans"/>
                <a:sym typeface="Canva Sans"/>
              </a:rPr>
              <a:t>preglednije</a:t>
            </a:r>
            <a:r>
              <a:rPr lang="en-US" sz="2499" dirty="0">
                <a:solidFill>
                  <a:srgbClr val="000000"/>
                </a:solidFill>
                <a:latin typeface="Canva Sans"/>
                <a:ea typeface="Canva Sans"/>
                <a:cs typeface="Canva Sans"/>
                <a:sym typeface="Canva Sans"/>
              </a:rPr>
              <a:t> </a:t>
            </a:r>
            <a:r>
              <a:rPr lang="en-US" sz="2499" dirty="0" err="1">
                <a:solidFill>
                  <a:srgbClr val="000000"/>
                </a:solidFill>
                <a:latin typeface="Canva Sans"/>
                <a:ea typeface="Canva Sans"/>
                <a:cs typeface="Canva Sans"/>
                <a:sym typeface="Canva Sans"/>
              </a:rPr>
              <a:t>i</a:t>
            </a:r>
            <a:endParaRPr lang="en-US" sz="2499" dirty="0">
              <a:solidFill>
                <a:srgbClr val="000000"/>
              </a:solidFill>
              <a:latin typeface="Canva Sans"/>
              <a:ea typeface="Canva Sans"/>
              <a:cs typeface="Canva Sans"/>
              <a:sym typeface="Canva Sans"/>
            </a:endParaRPr>
          </a:p>
          <a:p>
            <a:pPr algn="l">
              <a:lnSpc>
                <a:spcPts val="4749"/>
              </a:lnSpc>
            </a:pPr>
            <a:endParaRPr lang="en-US" sz="2499" dirty="0">
              <a:solidFill>
                <a:srgbClr val="000000"/>
              </a:solidFill>
              <a:latin typeface="Canva Sans"/>
              <a:ea typeface="Canva Sans"/>
              <a:cs typeface="Canva Sans"/>
              <a:sym typeface="Canva Sans"/>
            </a:endParaRPr>
          </a:p>
          <a:p>
            <a:pPr algn="l">
              <a:lnSpc>
                <a:spcPts val="4749"/>
              </a:lnSpc>
            </a:pPr>
            <a:r>
              <a:rPr lang="en-US" sz="2499" dirty="0">
                <a:solidFill>
                  <a:srgbClr val="000000"/>
                </a:solidFill>
                <a:latin typeface="Canva Sans"/>
                <a:ea typeface="Canva Sans"/>
                <a:cs typeface="Canva Sans"/>
                <a:sym typeface="Canva Sans"/>
              </a:rPr>
              <a:t> </a:t>
            </a:r>
            <a:r>
              <a:rPr lang="en-US" sz="2499" dirty="0" err="1">
                <a:solidFill>
                  <a:srgbClr val="000000"/>
                </a:solidFill>
                <a:latin typeface="Canva Sans"/>
                <a:ea typeface="Canva Sans"/>
                <a:cs typeface="Canva Sans"/>
                <a:sym typeface="Canva Sans"/>
              </a:rPr>
              <a:t>jednostavnije</a:t>
            </a:r>
            <a:r>
              <a:rPr lang="en-US" sz="2499" dirty="0">
                <a:solidFill>
                  <a:srgbClr val="000000"/>
                </a:solidFill>
                <a:latin typeface="Canva Sans"/>
                <a:ea typeface="Canva Sans"/>
                <a:cs typeface="Canva Sans"/>
                <a:sym typeface="Canva Sans"/>
              </a:rPr>
              <a:t> za </a:t>
            </a:r>
            <a:r>
              <a:rPr lang="en-US" sz="2499" dirty="0" err="1">
                <a:solidFill>
                  <a:srgbClr val="000000"/>
                </a:solidFill>
                <a:latin typeface="Canva Sans"/>
                <a:ea typeface="Canva Sans"/>
                <a:cs typeface="Canva Sans"/>
                <a:sym typeface="Canva Sans"/>
              </a:rPr>
              <a:t>ispunjavanje</a:t>
            </a:r>
            <a:r>
              <a:rPr lang="en-US" sz="2499" dirty="0">
                <a:solidFill>
                  <a:srgbClr val="000000"/>
                </a:solidFill>
                <a:latin typeface="Canva Sans"/>
                <a:ea typeface="Canva Sans"/>
                <a:cs typeface="Canva Sans"/>
                <a:sym typeface="Canva Sans"/>
              </a:rPr>
              <a:t>.</a:t>
            </a:r>
          </a:p>
          <a:p>
            <a:pPr algn="l">
              <a:lnSpc>
                <a:spcPts val="4749"/>
              </a:lnSpc>
            </a:pPr>
            <a:endParaRPr lang="en-US" sz="2499" dirty="0">
              <a:solidFill>
                <a:srgbClr val="000000"/>
              </a:solidFill>
              <a:latin typeface="Canva Sans"/>
              <a:ea typeface="Canva Sans"/>
              <a:cs typeface="Canva Sans"/>
              <a:sym typeface="Canva Sans"/>
            </a:endParaRPr>
          </a:p>
          <a:p>
            <a:pPr algn="l">
              <a:lnSpc>
                <a:spcPts val="4749"/>
              </a:lnSpc>
            </a:pPr>
            <a:r>
              <a:rPr lang="en-US" sz="2499" dirty="0" err="1">
                <a:solidFill>
                  <a:srgbClr val="000000"/>
                </a:solidFill>
                <a:latin typeface="Montserrat"/>
                <a:ea typeface="Montserrat"/>
                <a:cs typeface="Montserrat"/>
                <a:sym typeface="Montserrat"/>
              </a:rPr>
              <a:t>Važno</a:t>
            </a:r>
            <a:r>
              <a:rPr lang="en-US" sz="2499" dirty="0">
                <a:solidFill>
                  <a:srgbClr val="000000"/>
                </a:solidFill>
                <a:latin typeface="Montserrat"/>
                <a:ea typeface="Montserrat"/>
                <a:cs typeface="Montserrat"/>
                <a:sym typeface="Montserrat"/>
              </a:rPr>
              <a:t> je s </a:t>
            </a:r>
            <a:r>
              <a:rPr lang="en-US" sz="2499" dirty="0" err="1">
                <a:solidFill>
                  <a:srgbClr val="000000"/>
                </a:solidFill>
                <a:latin typeface="Montserrat"/>
                <a:ea typeface="Montserrat"/>
                <a:cs typeface="Montserrat"/>
                <a:sym typeface="Montserrat"/>
              </a:rPr>
              <a:t>klijentom</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zajednički</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provesti</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identifikaciju</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i</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evaluaciju</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automatskih</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misli</a:t>
            </a:r>
            <a:r>
              <a:rPr lang="en-US" sz="2499" dirty="0">
                <a:solidFill>
                  <a:srgbClr val="000000"/>
                </a:solidFill>
                <a:latin typeface="Montserrat"/>
                <a:ea typeface="Montserrat"/>
                <a:cs typeface="Montserrat"/>
                <a:sym typeface="Montserrat"/>
              </a:rPr>
              <a:t> (AM) </a:t>
            </a:r>
            <a:r>
              <a:rPr lang="en-US" sz="2499" dirty="0" err="1">
                <a:solidFill>
                  <a:srgbClr val="000000"/>
                </a:solidFill>
                <a:latin typeface="Montserrat"/>
                <a:ea typeface="Montserrat"/>
                <a:cs typeface="Montserrat"/>
                <a:sym typeface="Montserrat"/>
              </a:rPr>
              <a:t>koristeći</a:t>
            </a:r>
            <a:endParaRPr lang="en-US" sz="2499" dirty="0">
              <a:solidFill>
                <a:srgbClr val="000000"/>
              </a:solidFill>
              <a:latin typeface="Montserrat"/>
              <a:ea typeface="Montserrat"/>
              <a:cs typeface="Montserrat"/>
              <a:sym typeface="Montserrat"/>
            </a:endParaRPr>
          </a:p>
          <a:p>
            <a:pPr algn="l">
              <a:lnSpc>
                <a:spcPts val="4749"/>
              </a:lnSpc>
            </a:pPr>
            <a:endParaRPr lang="en-US" sz="2499" dirty="0">
              <a:solidFill>
                <a:srgbClr val="000000"/>
              </a:solidFill>
              <a:latin typeface="Montserrat"/>
              <a:ea typeface="Montserrat"/>
              <a:cs typeface="Montserrat"/>
              <a:sym typeface="Montserrat"/>
            </a:endParaRPr>
          </a:p>
          <a:p>
            <a:pPr algn="l">
              <a:lnSpc>
                <a:spcPts val="3824"/>
              </a:lnSpc>
            </a:pP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radni</a:t>
            </a:r>
            <a:r>
              <a:rPr lang="en-US" sz="2499" dirty="0">
                <a:solidFill>
                  <a:srgbClr val="000000"/>
                </a:solidFill>
                <a:latin typeface="Montserrat"/>
                <a:ea typeface="Montserrat"/>
                <a:cs typeface="Montserrat"/>
                <a:sym typeface="Montserrat"/>
              </a:rPr>
              <a:t> list. </a:t>
            </a:r>
            <a:r>
              <a:rPr lang="en-US" sz="2499" dirty="0" err="1">
                <a:solidFill>
                  <a:srgbClr val="000000"/>
                </a:solidFill>
                <a:latin typeface="Montserrat"/>
                <a:ea typeface="Montserrat"/>
                <a:cs typeface="Montserrat"/>
                <a:sym typeface="Montserrat"/>
              </a:rPr>
              <a:t>Zatim</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ih</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treba</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potaknuti</a:t>
            </a:r>
            <a:r>
              <a:rPr lang="en-US" sz="2499" dirty="0">
                <a:solidFill>
                  <a:srgbClr val="000000"/>
                </a:solidFill>
                <a:latin typeface="Montserrat"/>
                <a:ea typeface="Montserrat"/>
                <a:cs typeface="Montserrat"/>
                <a:sym typeface="Montserrat"/>
              </a:rPr>
              <a:t> da </a:t>
            </a:r>
            <a:r>
              <a:rPr lang="en-US" sz="2499" dirty="0" err="1">
                <a:solidFill>
                  <a:srgbClr val="000000"/>
                </a:solidFill>
                <a:latin typeface="Montserrat"/>
                <a:ea typeface="Montserrat"/>
                <a:cs typeface="Montserrat"/>
                <a:sym typeface="Montserrat"/>
              </a:rPr>
              <a:t>samostalno</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primijene</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isti</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postupak</a:t>
            </a:r>
            <a:r>
              <a:rPr lang="en-US" sz="2499" dirty="0">
                <a:solidFill>
                  <a:srgbClr val="000000"/>
                </a:solidFill>
                <a:latin typeface="Montserrat"/>
                <a:ea typeface="Montserrat"/>
                <a:cs typeface="Montserrat"/>
                <a:sym typeface="Montserrat"/>
              </a:rPr>
              <a:t> na </a:t>
            </a:r>
            <a:r>
              <a:rPr lang="en-US" sz="2499" dirty="0" err="1">
                <a:solidFill>
                  <a:srgbClr val="000000"/>
                </a:solidFill>
                <a:latin typeface="Montserrat"/>
                <a:ea typeface="Montserrat"/>
                <a:cs typeface="Montserrat"/>
                <a:sym typeface="Montserrat"/>
              </a:rPr>
              <a:t>drugu</a:t>
            </a:r>
            <a:r>
              <a:rPr lang="en-US" sz="2499" dirty="0">
                <a:solidFill>
                  <a:srgbClr val="000000"/>
                </a:solidFill>
                <a:latin typeface="Montserrat"/>
                <a:ea typeface="Montserrat"/>
                <a:cs typeface="Montserrat"/>
                <a:sym typeface="Montserrat"/>
              </a:rPr>
              <a:t> AM, </a:t>
            </a:r>
            <a:r>
              <a:rPr lang="en-US" sz="2499" dirty="0" err="1">
                <a:solidFill>
                  <a:srgbClr val="000000"/>
                </a:solidFill>
                <a:latin typeface="Montserrat"/>
                <a:ea typeface="Montserrat"/>
                <a:cs typeface="Montserrat"/>
                <a:sym typeface="Montserrat"/>
              </a:rPr>
              <a:t>prije</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nego</a:t>
            </a:r>
            <a:endParaRPr lang="en-US" sz="2499" dirty="0">
              <a:solidFill>
                <a:srgbClr val="000000"/>
              </a:solidFill>
              <a:latin typeface="Montserrat"/>
              <a:ea typeface="Montserrat"/>
              <a:cs typeface="Montserrat"/>
              <a:sym typeface="Montserrat"/>
            </a:endParaRPr>
          </a:p>
          <a:p>
            <a:pPr algn="l">
              <a:lnSpc>
                <a:spcPts val="4749"/>
              </a:lnSpc>
            </a:pPr>
            <a:endParaRPr lang="en-US" sz="2499" dirty="0">
              <a:solidFill>
                <a:srgbClr val="000000"/>
              </a:solidFill>
              <a:latin typeface="Montserrat"/>
              <a:ea typeface="Montserrat"/>
              <a:cs typeface="Montserrat"/>
              <a:sym typeface="Montserrat"/>
            </a:endParaRPr>
          </a:p>
          <a:p>
            <a:pPr algn="l">
              <a:lnSpc>
                <a:spcPts val="2399"/>
              </a:lnSpc>
            </a:pP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što</a:t>
            </a:r>
            <a:r>
              <a:rPr lang="en-US" sz="2499" dirty="0">
                <a:solidFill>
                  <a:srgbClr val="000000"/>
                </a:solidFill>
                <a:latin typeface="Montserrat"/>
                <a:ea typeface="Montserrat"/>
                <a:cs typeface="Montserrat"/>
                <a:sym typeface="Montserrat"/>
              </a:rPr>
              <a:t> se </a:t>
            </a:r>
            <a:r>
              <a:rPr lang="en-US" sz="2499" dirty="0" err="1">
                <a:solidFill>
                  <a:srgbClr val="000000"/>
                </a:solidFill>
                <a:latin typeface="Montserrat"/>
                <a:ea typeface="Montserrat"/>
                <a:cs typeface="Montserrat"/>
                <a:sym typeface="Montserrat"/>
              </a:rPr>
              <a:t>zadatak</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zada</a:t>
            </a:r>
            <a:r>
              <a:rPr lang="en-US" sz="2499" dirty="0">
                <a:solidFill>
                  <a:srgbClr val="000000"/>
                </a:solidFill>
                <a:latin typeface="Montserrat"/>
                <a:ea typeface="Montserrat"/>
                <a:cs typeface="Montserrat"/>
                <a:sym typeface="Montserrat"/>
              </a:rPr>
              <a:t> u </a:t>
            </a:r>
            <a:r>
              <a:rPr lang="en-US" sz="2499" dirty="0" err="1">
                <a:solidFill>
                  <a:srgbClr val="000000"/>
                </a:solidFill>
                <a:latin typeface="Montserrat"/>
                <a:ea typeface="Montserrat"/>
                <a:cs typeface="Montserrat"/>
                <a:sym typeface="Montserrat"/>
              </a:rPr>
              <a:t>sklopu</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akcijskog</a:t>
            </a:r>
            <a:r>
              <a:rPr lang="en-US" sz="2499" dirty="0">
                <a:solidFill>
                  <a:srgbClr val="000000"/>
                </a:solidFill>
                <a:latin typeface="Montserrat"/>
                <a:ea typeface="Montserrat"/>
                <a:cs typeface="Montserrat"/>
                <a:sym typeface="Montserrat"/>
              </a:rPr>
              <a:t> plana.</a:t>
            </a:r>
          </a:p>
        </p:txBody>
      </p:sp>
      <p:grpSp>
        <p:nvGrpSpPr>
          <p:cNvPr id="8" name="Group 8"/>
          <p:cNvGrpSpPr/>
          <p:nvPr/>
        </p:nvGrpSpPr>
        <p:grpSpPr>
          <a:xfrm>
            <a:off x="885065" y="3962727"/>
            <a:ext cx="287271" cy="28727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0606"/>
            </a:solidFill>
          </p:spPr>
        </p:sp>
        <p:sp>
          <p:nvSpPr>
            <p:cNvPr id="10" name="TextBox 10"/>
            <p:cNvSpPr txBox="1"/>
            <p:nvPr/>
          </p:nvSpPr>
          <p:spPr>
            <a:xfrm>
              <a:off x="76200" y="57150"/>
              <a:ext cx="660400" cy="679450"/>
            </a:xfrm>
            <a:prstGeom prst="rect">
              <a:avLst/>
            </a:prstGeom>
          </p:spPr>
          <p:txBody>
            <a:bodyPr lIns="50800" tIns="50800" rIns="50800" bIns="50800" rtlCol="0" anchor="ctr"/>
            <a:lstStyle/>
            <a:p>
              <a:pPr algn="ctr">
                <a:lnSpc>
                  <a:spcPts val="3248"/>
                </a:lnSpc>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2FB"/>
        </a:solidFill>
        <a:effectLst/>
      </p:bgPr>
    </p:bg>
    <p:spTree>
      <p:nvGrpSpPr>
        <p:cNvPr id="1" name=""/>
        <p:cNvGrpSpPr/>
        <p:nvPr/>
      </p:nvGrpSpPr>
      <p:grpSpPr>
        <a:xfrm>
          <a:off x="0" y="0"/>
          <a:ext cx="0" cy="0"/>
          <a:chOff x="0" y="0"/>
          <a:chExt cx="0" cy="0"/>
        </a:xfrm>
      </p:grpSpPr>
      <p:sp>
        <p:nvSpPr>
          <p:cNvPr id="2" name="Freeform 2"/>
          <p:cNvSpPr/>
          <p:nvPr/>
        </p:nvSpPr>
        <p:spPr>
          <a:xfrm>
            <a:off x="14343708" y="5143500"/>
            <a:ext cx="3712114" cy="4852436"/>
          </a:xfrm>
          <a:custGeom>
            <a:avLst/>
            <a:gdLst/>
            <a:ahLst/>
            <a:cxnLst/>
            <a:rect l="l" t="t" r="r" b="b"/>
            <a:pathLst>
              <a:path w="3712114" h="4852436">
                <a:moveTo>
                  <a:pt x="0" y="0"/>
                </a:moveTo>
                <a:lnTo>
                  <a:pt x="3712113" y="0"/>
                </a:lnTo>
                <a:lnTo>
                  <a:pt x="3712113" y="4852436"/>
                </a:lnTo>
                <a:lnTo>
                  <a:pt x="0" y="4852436"/>
                </a:lnTo>
                <a:lnTo>
                  <a:pt x="0" y="0"/>
                </a:lnTo>
                <a:close/>
              </a:path>
            </a:pathLst>
          </a:custGeom>
          <a:blipFill>
            <a:blip r:embed="rId2"/>
            <a:stretch>
              <a:fillRect/>
            </a:stretch>
          </a:blipFill>
        </p:spPr>
      </p:sp>
      <p:sp>
        <p:nvSpPr>
          <p:cNvPr id="3" name="TextBox 3"/>
          <p:cNvSpPr txBox="1"/>
          <p:nvPr/>
        </p:nvSpPr>
        <p:spPr>
          <a:xfrm>
            <a:off x="3944292" y="534988"/>
            <a:ext cx="10399415" cy="873125"/>
          </a:xfrm>
          <a:prstGeom prst="rect">
            <a:avLst/>
          </a:prstGeom>
        </p:spPr>
        <p:txBody>
          <a:bodyPr lIns="0" tIns="0" rIns="0" bIns="0" rtlCol="0" anchor="t">
            <a:spAutoFit/>
          </a:bodyPr>
          <a:lstStyle/>
          <a:p>
            <a:pPr algn="ctr">
              <a:lnSpc>
                <a:spcPts val="7000"/>
              </a:lnSpc>
            </a:pPr>
            <a:r>
              <a:rPr lang="en-US" sz="5000" b="1">
                <a:solidFill>
                  <a:srgbClr val="000000"/>
                </a:solidFill>
                <a:latin typeface="Caladea Bold"/>
                <a:ea typeface="Caladea Bold"/>
                <a:cs typeface="Caladea Bold"/>
                <a:sym typeface="Caladea Bold"/>
              </a:rPr>
              <a:t>Što ako radni listovi nisu od pomoći?</a:t>
            </a:r>
          </a:p>
        </p:txBody>
      </p:sp>
      <p:sp>
        <p:nvSpPr>
          <p:cNvPr id="4" name="TextBox 4"/>
          <p:cNvSpPr txBox="1"/>
          <p:nvPr/>
        </p:nvSpPr>
        <p:spPr>
          <a:xfrm>
            <a:off x="1069999" y="3264471"/>
            <a:ext cx="15129765" cy="4356100"/>
          </a:xfrm>
          <a:prstGeom prst="rect">
            <a:avLst/>
          </a:prstGeom>
        </p:spPr>
        <p:txBody>
          <a:bodyPr lIns="0" tIns="0" rIns="0" bIns="0" rtlCol="0" anchor="t">
            <a:spAutoFit/>
          </a:bodyPr>
          <a:lstStyle/>
          <a:p>
            <a:pPr algn="l">
              <a:lnSpc>
                <a:spcPts val="3499"/>
              </a:lnSpc>
            </a:pPr>
            <a:r>
              <a:rPr lang="en-US" sz="2499">
                <a:solidFill>
                  <a:srgbClr val="000000"/>
                </a:solidFill>
                <a:latin typeface="Montserrat"/>
                <a:ea typeface="Montserrat"/>
                <a:cs typeface="Montserrat"/>
                <a:sym typeface="Montserrat"/>
              </a:rPr>
              <a:t>Radnim listovima ne treba pridavati previše važnosti, jer mnogi klijenti mogu osjetiti da im ne donose dovoljno olakšanja. Umjesto toga, treba ih shvatiti kao koristan alat za učenje i usmjeriti klijente na prepoznavanje ključnih točaka, pomažući im da izbjegnu automatske misli (AM) koje kritiziraju njih same, terapiju ili terapeuta.</a:t>
            </a:r>
          </a:p>
          <a:p>
            <a:pPr algn="l">
              <a:lnSpc>
                <a:spcPts val="3499"/>
              </a:lnSpc>
            </a:pPr>
            <a:endParaRPr lang="en-US" sz="2499">
              <a:solidFill>
                <a:srgbClr val="000000"/>
              </a:solidFill>
              <a:latin typeface="Montserrat"/>
              <a:ea typeface="Montserrat"/>
              <a:cs typeface="Montserrat"/>
              <a:sym typeface="Montserrat"/>
            </a:endParaRPr>
          </a:p>
          <a:p>
            <a:pPr algn="l">
              <a:lnSpc>
                <a:spcPts val="3499"/>
              </a:lnSpc>
            </a:pPr>
            <a:r>
              <a:rPr lang="en-US" sz="2499">
                <a:solidFill>
                  <a:srgbClr val="000000"/>
                </a:solidFill>
                <a:latin typeface="Montserrat"/>
                <a:ea typeface="Montserrat"/>
                <a:cs typeface="Montserrat"/>
                <a:sym typeface="Montserrat"/>
              </a:rPr>
              <a:t>Evaluacija AM može biti neadekvatna u nekoliko slučajeva:</a:t>
            </a:r>
          </a:p>
          <a:p>
            <a:pPr marL="539749" lvl="1" indent="-269875" algn="l">
              <a:lnSpc>
                <a:spcPts val="3499"/>
              </a:lnSpc>
              <a:buFont typeface="Arial"/>
              <a:buChar char="•"/>
            </a:pPr>
            <a:r>
              <a:rPr lang="en-US" sz="2499">
                <a:solidFill>
                  <a:srgbClr val="000000"/>
                </a:solidFill>
                <a:latin typeface="Montserrat"/>
                <a:ea typeface="Montserrat"/>
                <a:cs typeface="Montserrat"/>
                <a:sym typeface="Montserrat"/>
              </a:rPr>
              <a:t>Ako pacijent ne može učinkovito odgovoriti na svoje najuznemirujuće misli ili slike</a:t>
            </a:r>
          </a:p>
          <a:p>
            <a:pPr marL="539749" lvl="1" indent="-269875" algn="l">
              <a:lnSpc>
                <a:spcPts val="3499"/>
              </a:lnSpc>
              <a:buFont typeface="Arial"/>
              <a:buChar char="•"/>
            </a:pPr>
            <a:r>
              <a:rPr lang="en-US" sz="2499">
                <a:solidFill>
                  <a:srgbClr val="000000"/>
                </a:solidFill>
                <a:latin typeface="Montserrat"/>
                <a:ea typeface="Montserrat"/>
                <a:cs typeface="Montserrat"/>
                <a:sym typeface="Montserrat"/>
              </a:rPr>
              <a:t>Ako su te AM povezane s temeljnim uvjerenjima</a:t>
            </a:r>
          </a:p>
          <a:p>
            <a:pPr marL="539749" lvl="1" indent="-269875" algn="l">
              <a:lnSpc>
                <a:spcPts val="3499"/>
              </a:lnSpc>
              <a:buFont typeface="Arial"/>
              <a:buChar char="•"/>
            </a:pPr>
            <a:r>
              <a:rPr lang="en-US" sz="2499">
                <a:solidFill>
                  <a:srgbClr val="000000"/>
                </a:solidFill>
                <a:latin typeface="Montserrat"/>
                <a:ea typeface="Montserrat"/>
                <a:cs typeface="Montserrat"/>
                <a:sym typeface="Montserrat"/>
              </a:rPr>
              <a:t>Ako su odgovori površni</a:t>
            </a:r>
          </a:p>
          <a:p>
            <a:pPr marL="539749" lvl="1" indent="-269875" algn="l">
              <a:lnSpc>
                <a:spcPts val="3499"/>
              </a:lnSpc>
              <a:buFont typeface="Arial"/>
              <a:buChar char="•"/>
            </a:pPr>
            <a:r>
              <a:rPr lang="en-US" sz="2499">
                <a:solidFill>
                  <a:srgbClr val="000000"/>
                </a:solidFill>
                <a:latin typeface="Montserrat"/>
                <a:ea typeface="Montserrat"/>
                <a:cs typeface="Montserrat"/>
                <a:sym typeface="Montserrat"/>
              </a:rPr>
              <a:t>Ako su AM dio dubljeg disfunkcionalnog načina razmišljanja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TextBox 2"/>
          <p:cNvSpPr txBox="1"/>
          <p:nvPr/>
        </p:nvSpPr>
        <p:spPr>
          <a:xfrm>
            <a:off x="2057400" y="2584754"/>
            <a:ext cx="16230600" cy="4455387"/>
          </a:xfrm>
          <a:prstGeom prst="rect">
            <a:avLst/>
          </a:prstGeom>
        </p:spPr>
        <p:txBody>
          <a:bodyPr wrap="square" lIns="0" tIns="0" rIns="0" bIns="0" rtlCol="0" anchor="t">
            <a:spAutoFit/>
          </a:bodyPr>
          <a:lstStyle/>
          <a:p>
            <a:pPr marL="539749" lvl="1" indent="-269875" algn="l">
              <a:lnSpc>
                <a:spcPts val="3499"/>
              </a:lnSpc>
              <a:spcBef>
                <a:spcPct val="0"/>
              </a:spcBef>
              <a:buFont typeface="Arial"/>
              <a:buChar char="•"/>
            </a:pPr>
            <a:r>
              <a:rPr lang="en-US" sz="2499" u="none" dirty="0" err="1">
                <a:solidFill>
                  <a:srgbClr val="000000"/>
                </a:solidFill>
                <a:latin typeface="Montserrat"/>
                <a:ea typeface="Montserrat"/>
                <a:cs typeface="Montserrat"/>
                <a:sym typeface="Montserrat"/>
              </a:rPr>
              <a:t>Tražiti</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klijenta</a:t>
            </a:r>
            <a:r>
              <a:rPr lang="en-US" sz="2499" u="none" dirty="0">
                <a:solidFill>
                  <a:srgbClr val="000000"/>
                </a:solidFill>
                <a:latin typeface="Montserrat"/>
                <a:ea typeface="Montserrat"/>
                <a:cs typeface="Montserrat"/>
                <a:sym typeface="Montserrat"/>
              </a:rPr>
              <a:t> da </a:t>
            </a:r>
            <a:r>
              <a:rPr lang="en-US" sz="2499" u="none" dirty="0" err="1">
                <a:solidFill>
                  <a:srgbClr val="000000"/>
                </a:solidFill>
                <a:latin typeface="Montserrat"/>
                <a:ea typeface="Montserrat"/>
                <a:cs typeface="Montserrat"/>
                <a:sym typeface="Montserrat"/>
              </a:rPr>
              <a:t>predvidi</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što</a:t>
            </a:r>
            <a:r>
              <a:rPr lang="en-US" sz="2499" u="none" dirty="0">
                <a:solidFill>
                  <a:srgbClr val="000000"/>
                </a:solidFill>
                <a:latin typeface="Montserrat"/>
                <a:ea typeface="Montserrat"/>
                <a:cs typeface="Montserrat"/>
                <a:sym typeface="Montserrat"/>
              </a:rPr>
              <a:t> bi se </a:t>
            </a:r>
            <a:r>
              <a:rPr lang="en-US" sz="2499" u="none" dirty="0" err="1">
                <a:solidFill>
                  <a:srgbClr val="000000"/>
                </a:solidFill>
                <a:latin typeface="Montserrat"/>
                <a:ea typeface="Montserrat"/>
                <a:cs typeface="Montserrat"/>
                <a:sym typeface="Montserrat"/>
              </a:rPr>
              <a:t>moglo</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dogoditi</a:t>
            </a:r>
            <a:endParaRPr lang="en-US" sz="2499" u="none" dirty="0">
              <a:solidFill>
                <a:srgbClr val="000000"/>
              </a:solidFill>
              <a:latin typeface="Montserrat"/>
              <a:ea typeface="Montserrat"/>
              <a:cs typeface="Montserrat"/>
              <a:sym typeface="Montserrat"/>
            </a:endParaRPr>
          </a:p>
          <a:p>
            <a:pPr marL="539749" lvl="1" indent="-269875" algn="l">
              <a:lnSpc>
                <a:spcPts val="3499"/>
              </a:lnSpc>
              <a:spcBef>
                <a:spcPct val="0"/>
              </a:spcBef>
              <a:buFont typeface="Arial"/>
              <a:buChar char="•"/>
            </a:pPr>
            <a:r>
              <a:rPr lang="en-US" sz="2499" u="none" dirty="0" err="1">
                <a:solidFill>
                  <a:srgbClr val="000000"/>
                </a:solidFill>
                <a:latin typeface="Montserrat"/>
                <a:ea typeface="Montserrat"/>
                <a:cs typeface="Montserrat"/>
                <a:sym typeface="Montserrat"/>
              </a:rPr>
              <a:t>Podsjetiti</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ih</a:t>
            </a:r>
            <a:r>
              <a:rPr lang="en-US" sz="2499" u="none" dirty="0">
                <a:solidFill>
                  <a:srgbClr val="000000"/>
                </a:solidFill>
                <a:latin typeface="Montserrat"/>
                <a:ea typeface="Montserrat"/>
                <a:cs typeface="Montserrat"/>
                <a:sym typeface="Montserrat"/>
              </a:rPr>
              <a:t> da je to </a:t>
            </a:r>
            <a:r>
              <a:rPr lang="en-US" sz="2499" u="none" dirty="0" err="1">
                <a:solidFill>
                  <a:srgbClr val="000000"/>
                </a:solidFill>
                <a:latin typeface="Montserrat"/>
                <a:ea typeface="Montserrat"/>
                <a:cs typeface="Montserrat"/>
                <a:sym typeface="Montserrat"/>
              </a:rPr>
              <a:t>samo</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vještina</a:t>
            </a:r>
            <a:r>
              <a:rPr lang="en-US" sz="2499" u="none" dirty="0">
                <a:solidFill>
                  <a:srgbClr val="000000"/>
                </a:solidFill>
                <a:latin typeface="Montserrat"/>
                <a:ea typeface="Montserrat"/>
                <a:cs typeface="Montserrat"/>
                <a:sym typeface="Montserrat"/>
              </a:rPr>
              <a:t> u </a:t>
            </a:r>
            <a:r>
              <a:rPr lang="en-US" sz="2499" u="none" dirty="0" err="1">
                <a:solidFill>
                  <a:srgbClr val="000000"/>
                </a:solidFill>
                <a:latin typeface="Montserrat"/>
                <a:ea typeface="Montserrat"/>
                <a:cs typeface="Montserrat"/>
                <a:sym typeface="Montserrat"/>
              </a:rPr>
              <a:t>kojoj</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će</a:t>
            </a:r>
            <a:r>
              <a:rPr lang="en-US" sz="2499" u="none" dirty="0">
                <a:solidFill>
                  <a:srgbClr val="000000"/>
                </a:solidFill>
                <a:latin typeface="Montserrat"/>
                <a:ea typeface="Montserrat"/>
                <a:cs typeface="Montserrat"/>
                <a:sym typeface="Montserrat"/>
              </a:rPr>
              <a:t> s </a:t>
            </a:r>
            <a:r>
              <a:rPr lang="en-US" sz="2499" u="none" dirty="0" err="1">
                <a:solidFill>
                  <a:srgbClr val="000000"/>
                </a:solidFill>
                <a:latin typeface="Montserrat"/>
                <a:ea typeface="Montserrat"/>
                <a:cs typeface="Montserrat"/>
                <a:sym typeface="Montserrat"/>
              </a:rPr>
              <a:t>vremenom</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postati</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bolji</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Ako</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postanu</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frustrirani</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mogu</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pročitati</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terapijske</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bilješke</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ili</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zapisati</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automatske</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misli</a:t>
            </a:r>
            <a:r>
              <a:rPr lang="en-US" sz="2499" u="none" dirty="0">
                <a:solidFill>
                  <a:srgbClr val="000000"/>
                </a:solidFill>
                <a:latin typeface="Montserrat"/>
                <a:ea typeface="Montserrat"/>
                <a:cs typeface="Montserrat"/>
                <a:sym typeface="Montserrat"/>
              </a:rPr>
              <a:t> (AM) </a:t>
            </a:r>
            <a:r>
              <a:rPr lang="en-US" sz="2499" u="none" dirty="0" err="1">
                <a:solidFill>
                  <a:srgbClr val="000000"/>
                </a:solidFill>
                <a:latin typeface="Montserrat"/>
                <a:ea typeface="Montserrat"/>
                <a:cs typeface="Montserrat"/>
                <a:sym typeface="Montserrat"/>
              </a:rPr>
              <a:t>koje</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ćemo</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kasnije</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zajedno</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obraditi</a:t>
            </a:r>
            <a:r>
              <a:rPr lang="en-US" sz="2499" u="none" dirty="0">
                <a:solidFill>
                  <a:srgbClr val="000000"/>
                </a:solidFill>
                <a:latin typeface="Montserrat"/>
                <a:ea typeface="Montserrat"/>
                <a:cs typeface="Montserrat"/>
                <a:sym typeface="Montserrat"/>
              </a:rPr>
              <a:t>)</a:t>
            </a:r>
          </a:p>
          <a:p>
            <a:pPr marL="539749" lvl="1" indent="-269875" algn="l">
              <a:lnSpc>
                <a:spcPts val="3499"/>
              </a:lnSpc>
              <a:spcBef>
                <a:spcPct val="0"/>
              </a:spcBef>
              <a:buFont typeface="Arial"/>
              <a:buChar char="•"/>
            </a:pPr>
            <a:r>
              <a:rPr lang="en-US" sz="2499" u="none" dirty="0" err="1">
                <a:solidFill>
                  <a:srgbClr val="000000"/>
                </a:solidFill>
                <a:latin typeface="Montserrat"/>
                <a:ea typeface="Montserrat"/>
                <a:cs typeface="Montserrat"/>
                <a:sym typeface="Montserrat"/>
              </a:rPr>
              <a:t>Neki</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klijenti</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mogu</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pružiti</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površne</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odgovore</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kroz</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Sokratska</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pitanja</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ili</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radne</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listove</a:t>
            </a:r>
            <a:r>
              <a:rPr lang="en-US" sz="2499" u="none" dirty="0">
                <a:solidFill>
                  <a:srgbClr val="000000"/>
                </a:solidFill>
                <a:latin typeface="Montserrat"/>
                <a:ea typeface="Montserrat"/>
                <a:cs typeface="Montserrat"/>
                <a:sym typeface="Montserrat"/>
              </a:rPr>
              <a:t>, pa je </a:t>
            </a:r>
            <a:r>
              <a:rPr lang="en-US" sz="2499" u="none" dirty="0" err="1">
                <a:solidFill>
                  <a:srgbClr val="000000"/>
                </a:solidFill>
                <a:latin typeface="Montserrat"/>
                <a:ea typeface="Montserrat"/>
                <a:cs typeface="Montserrat"/>
                <a:sym typeface="Montserrat"/>
              </a:rPr>
              <a:t>važno</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obratiti</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pažnju</a:t>
            </a:r>
            <a:r>
              <a:rPr lang="en-US" sz="2499" u="none" dirty="0">
                <a:solidFill>
                  <a:srgbClr val="000000"/>
                </a:solidFill>
                <a:latin typeface="Montserrat"/>
                <a:ea typeface="Montserrat"/>
                <a:cs typeface="Montserrat"/>
                <a:sym typeface="Montserrat"/>
              </a:rPr>
              <a:t> na to. </a:t>
            </a:r>
            <a:r>
              <a:rPr lang="en-US" sz="2499" u="none" dirty="0" err="1">
                <a:solidFill>
                  <a:srgbClr val="000000"/>
                </a:solidFill>
                <a:latin typeface="Montserrat"/>
                <a:ea typeface="Montserrat"/>
                <a:cs typeface="Montserrat"/>
                <a:sym typeface="Montserrat"/>
              </a:rPr>
              <a:t>Preporučuje</a:t>
            </a:r>
            <a:r>
              <a:rPr lang="en-US" sz="2499" u="none" dirty="0">
                <a:solidFill>
                  <a:srgbClr val="000000"/>
                </a:solidFill>
                <a:latin typeface="Montserrat"/>
                <a:ea typeface="Montserrat"/>
                <a:cs typeface="Montserrat"/>
                <a:sym typeface="Montserrat"/>
              </a:rPr>
              <a:t> se </a:t>
            </a:r>
            <a:r>
              <a:rPr lang="en-US" sz="2499" u="none" dirty="0" err="1">
                <a:solidFill>
                  <a:srgbClr val="000000"/>
                </a:solidFill>
                <a:latin typeface="Montserrat"/>
                <a:ea typeface="Montserrat"/>
                <a:cs typeface="Montserrat"/>
                <a:sym typeface="Montserrat"/>
              </a:rPr>
              <a:t>korištenje</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dva</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formata</a:t>
            </a:r>
            <a:r>
              <a:rPr lang="en-US" sz="2499" u="none" dirty="0">
                <a:solidFill>
                  <a:srgbClr val="000000"/>
                </a:solidFill>
                <a:latin typeface="Montserrat"/>
                <a:ea typeface="Montserrat"/>
                <a:cs typeface="Montserrat"/>
                <a:sym typeface="Montserrat"/>
              </a:rPr>
              <a:t> za rad:</a:t>
            </a:r>
          </a:p>
          <a:p>
            <a:pPr algn="l">
              <a:lnSpc>
                <a:spcPts val="3499"/>
              </a:lnSpc>
              <a:spcBef>
                <a:spcPct val="0"/>
              </a:spcBef>
            </a:pPr>
            <a:endParaRPr lang="en-US" sz="2499" u="none" dirty="0">
              <a:solidFill>
                <a:srgbClr val="000000"/>
              </a:solidFill>
              <a:latin typeface="Montserrat"/>
              <a:ea typeface="Montserrat"/>
              <a:cs typeface="Montserrat"/>
              <a:sym typeface="Montserrat"/>
            </a:endParaRPr>
          </a:p>
          <a:p>
            <a:pPr marL="539749" lvl="1" indent="-269875" algn="l">
              <a:lnSpc>
                <a:spcPts val="3499"/>
              </a:lnSpc>
              <a:spcBef>
                <a:spcPct val="0"/>
              </a:spcBef>
              <a:buAutoNum type="arabicPeriod"/>
            </a:pPr>
            <a:r>
              <a:rPr lang="en-US" sz="2499" u="none" dirty="0">
                <a:solidFill>
                  <a:srgbClr val="000000"/>
                </a:solidFill>
                <a:latin typeface="Montserrat"/>
                <a:ea typeface="Montserrat"/>
                <a:cs typeface="Montserrat"/>
                <a:sym typeface="Montserrat"/>
              </a:rPr>
              <a:t>"</a:t>
            </a:r>
            <a:r>
              <a:rPr lang="en-US" sz="2499" u="none" dirty="0" err="1">
                <a:solidFill>
                  <a:srgbClr val="000000"/>
                </a:solidFill>
                <a:latin typeface="Montserrat"/>
                <a:ea typeface="Montserrat"/>
                <a:cs typeface="Montserrat"/>
                <a:sym typeface="Montserrat"/>
              </a:rPr>
              <a:t>Kada</a:t>
            </a:r>
            <a:r>
              <a:rPr lang="en-US" sz="2499" u="none" dirty="0">
                <a:solidFill>
                  <a:srgbClr val="000000"/>
                </a:solidFill>
                <a:latin typeface="Montserrat"/>
                <a:ea typeface="Montserrat"/>
                <a:cs typeface="Montserrat"/>
                <a:sym typeface="Montserrat"/>
              </a:rPr>
              <a:t> </a:t>
            </a:r>
            <a:r>
              <a:rPr lang="en-US" sz="2499" u="none" dirty="0" err="1">
                <a:solidFill>
                  <a:srgbClr val="000000"/>
                </a:solidFill>
                <a:latin typeface="Montserrat"/>
                <a:ea typeface="Montserrat"/>
                <a:cs typeface="Montserrat"/>
                <a:sym typeface="Montserrat"/>
              </a:rPr>
              <a:t>pomislim</a:t>
            </a:r>
            <a:r>
              <a:rPr lang="en-US" sz="2499" u="none" dirty="0">
                <a:solidFill>
                  <a:srgbClr val="000000"/>
                </a:solidFill>
                <a:latin typeface="Montserrat"/>
                <a:ea typeface="Montserrat"/>
                <a:cs typeface="Montserrat"/>
                <a:sym typeface="Montserrat"/>
              </a:rPr>
              <a:t> ___________, </a:t>
            </a:r>
            <a:r>
              <a:rPr lang="en-US" sz="2499" u="none" dirty="0" err="1">
                <a:solidFill>
                  <a:srgbClr val="000000"/>
                </a:solidFill>
                <a:latin typeface="Montserrat"/>
                <a:ea typeface="Montserrat"/>
                <a:cs typeface="Montserrat"/>
                <a:sym typeface="Montserrat"/>
              </a:rPr>
              <a:t>trebam</a:t>
            </a:r>
            <a:r>
              <a:rPr lang="en-US" sz="2499" u="none" dirty="0">
                <a:solidFill>
                  <a:srgbClr val="000000"/>
                </a:solidFill>
                <a:latin typeface="Montserrat"/>
                <a:ea typeface="Montserrat"/>
                <a:cs typeface="Montserrat"/>
                <a:sym typeface="Montserrat"/>
              </a:rPr>
              <a:t> se </a:t>
            </a:r>
            <a:r>
              <a:rPr lang="en-US" sz="2499" u="none" dirty="0" err="1">
                <a:solidFill>
                  <a:srgbClr val="000000"/>
                </a:solidFill>
                <a:latin typeface="Montserrat"/>
                <a:ea typeface="Montserrat"/>
                <a:cs typeface="Montserrat"/>
                <a:sym typeface="Montserrat"/>
              </a:rPr>
              <a:t>podsjetiti</a:t>
            </a:r>
            <a:r>
              <a:rPr lang="en-US" sz="2499" u="none" dirty="0">
                <a:solidFill>
                  <a:srgbClr val="000000"/>
                </a:solidFill>
                <a:latin typeface="Montserrat"/>
                <a:ea typeface="Montserrat"/>
                <a:cs typeface="Montserrat"/>
                <a:sym typeface="Montserrat"/>
              </a:rPr>
              <a:t> da ___________.„</a:t>
            </a:r>
            <a:endParaRPr lang="hr-HR" sz="2499" u="none" dirty="0">
              <a:solidFill>
                <a:srgbClr val="000000"/>
              </a:solidFill>
              <a:latin typeface="Montserrat"/>
              <a:ea typeface="Montserrat"/>
              <a:cs typeface="Montserrat"/>
              <a:sym typeface="Montserrat"/>
            </a:endParaRPr>
          </a:p>
          <a:p>
            <a:pPr marL="539749" lvl="1" indent="-269875" algn="l">
              <a:lnSpc>
                <a:spcPts val="3499"/>
              </a:lnSpc>
              <a:spcBef>
                <a:spcPct val="0"/>
              </a:spcBef>
              <a:buAutoNum type="arabicPeriod"/>
            </a:pPr>
            <a:endParaRPr lang="en-US" sz="2499" u="none" dirty="0">
              <a:solidFill>
                <a:srgbClr val="000000"/>
              </a:solidFill>
              <a:latin typeface="Montserrat"/>
              <a:ea typeface="Montserrat"/>
              <a:cs typeface="Montserrat"/>
              <a:sym typeface="Montserrat"/>
            </a:endParaRPr>
          </a:p>
          <a:p>
            <a:pPr marL="539749" lvl="1" indent="-269875" algn="l">
              <a:lnSpc>
                <a:spcPts val="3499"/>
              </a:lnSpc>
              <a:spcBef>
                <a:spcPct val="0"/>
              </a:spcBef>
              <a:buAutoNum type="arabicPeriod"/>
            </a:pPr>
            <a:r>
              <a:rPr lang="hr-HR" sz="2499" u="none" dirty="0">
                <a:solidFill>
                  <a:srgbClr val="000000"/>
                </a:solidFill>
                <a:latin typeface="Montserrat"/>
                <a:ea typeface="Montserrat"/>
                <a:cs typeface="Montserrat"/>
                <a:sym typeface="Montserrat"/>
              </a:rPr>
              <a:t> Dvokolumna tehnika:</a:t>
            </a:r>
            <a:endParaRPr lang="en-US" sz="2499" u="none" dirty="0">
              <a:solidFill>
                <a:srgbClr val="000000"/>
              </a:solidFill>
              <a:latin typeface="Montserrat"/>
              <a:ea typeface="Montserrat"/>
              <a:cs typeface="Montserrat"/>
              <a:sym typeface="Montserrat"/>
            </a:endParaRPr>
          </a:p>
        </p:txBody>
      </p:sp>
      <p:sp>
        <p:nvSpPr>
          <p:cNvPr id="3" name="TextBox 3"/>
          <p:cNvSpPr txBox="1"/>
          <p:nvPr/>
        </p:nvSpPr>
        <p:spPr>
          <a:xfrm>
            <a:off x="3726875" y="400209"/>
            <a:ext cx="14415649" cy="772327"/>
          </a:xfrm>
          <a:prstGeom prst="rect">
            <a:avLst/>
          </a:prstGeom>
        </p:spPr>
        <p:txBody>
          <a:bodyPr wrap="square" lIns="0" tIns="0" rIns="0" bIns="0" rtlCol="0" anchor="t">
            <a:spAutoFit/>
          </a:bodyPr>
          <a:lstStyle/>
          <a:p>
            <a:pPr marL="0" lvl="0" indent="0" algn="l">
              <a:lnSpc>
                <a:spcPts val="5940"/>
              </a:lnSpc>
              <a:spcBef>
                <a:spcPct val="0"/>
              </a:spcBef>
            </a:pPr>
            <a:r>
              <a:rPr lang="en-US" sz="6124" b="1" u="none" dirty="0" err="1">
                <a:solidFill>
                  <a:srgbClr val="000000"/>
                </a:solidFill>
                <a:latin typeface="Caladea Bold"/>
                <a:ea typeface="Caladea Bold"/>
                <a:cs typeface="Caladea Bold"/>
                <a:sym typeface="Caladea Bold"/>
              </a:rPr>
              <a:t>Što</a:t>
            </a:r>
            <a:r>
              <a:rPr lang="en-US" sz="6124" b="1" u="none" dirty="0">
                <a:solidFill>
                  <a:srgbClr val="000000"/>
                </a:solidFill>
                <a:latin typeface="Caladea Bold"/>
                <a:ea typeface="Caladea Bold"/>
                <a:cs typeface="Caladea Bold"/>
                <a:sym typeface="Caladea Bold"/>
              </a:rPr>
              <a:t> </a:t>
            </a:r>
            <a:r>
              <a:rPr lang="en-US" sz="6124" b="1" u="none" dirty="0" err="1">
                <a:solidFill>
                  <a:srgbClr val="000000"/>
                </a:solidFill>
                <a:latin typeface="Caladea Bold"/>
                <a:ea typeface="Caladea Bold"/>
                <a:cs typeface="Caladea Bold"/>
                <a:sym typeface="Caladea Bold"/>
              </a:rPr>
              <a:t>možemo</a:t>
            </a:r>
            <a:r>
              <a:rPr lang="en-US" sz="6124" b="1" u="none" dirty="0">
                <a:solidFill>
                  <a:srgbClr val="000000"/>
                </a:solidFill>
                <a:latin typeface="Caladea Bold"/>
                <a:ea typeface="Caladea Bold"/>
                <a:cs typeface="Caladea Bold"/>
                <a:sym typeface="Caladea Bold"/>
              </a:rPr>
              <a:t> </a:t>
            </a:r>
            <a:r>
              <a:rPr lang="en-US" sz="6124" b="1" u="none" dirty="0" err="1">
                <a:solidFill>
                  <a:srgbClr val="000000"/>
                </a:solidFill>
                <a:latin typeface="Caladea Bold"/>
                <a:ea typeface="Caladea Bold"/>
                <a:cs typeface="Caladea Bold"/>
                <a:sym typeface="Caladea Bold"/>
              </a:rPr>
              <a:t>učiniti</a:t>
            </a:r>
            <a:r>
              <a:rPr lang="en-US" sz="6124" b="1" u="none" dirty="0">
                <a:solidFill>
                  <a:srgbClr val="000000"/>
                </a:solidFill>
                <a:latin typeface="Caladea Bold"/>
                <a:ea typeface="Caladea Bold"/>
                <a:cs typeface="Caladea Bold"/>
                <a:sym typeface="Caladea Bold"/>
              </a:rPr>
              <a:t> u tom </a:t>
            </a:r>
            <a:r>
              <a:rPr lang="en-US" sz="6124" b="1" u="none" dirty="0" err="1">
                <a:solidFill>
                  <a:srgbClr val="000000"/>
                </a:solidFill>
                <a:latin typeface="Caladea Bold"/>
                <a:ea typeface="Caladea Bold"/>
                <a:cs typeface="Caladea Bold"/>
                <a:sym typeface="Caladea Bold"/>
              </a:rPr>
              <a:t>slučaju</a:t>
            </a:r>
            <a:r>
              <a:rPr lang="en-US" sz="6124" b="1" u="none" dirty="0">
                <a:solidFill>
                  <a:srgbClr val="000000"/>
                </a:solidFill>
                <a:latin typeface="Caladea Bold"/>
                <a:ea typeface="Caladea Bold"/>
                <a:cs typeface="Caladea Bold"/>
                <a:sym typeface="Caladea Bold"/>
              </a:rPr>
              <a:t>?</a:t>
            </a:r>
          </a:p>
        </p:txBody>
      </p:sp>
      <p:sp>
        <p:nvSpPr>
          <p:cNvPr id="4" name="AutoShape 4"/>
          <p:cNvSpPr/>
          <p:nvPr/>
        </p:nvSpPr>
        <p:spPr>
          <a:xfrm>
            <a:off x="1633537" y="-14077"/>
            <a:ext cx="19050" cy="10287000"/>
          </a:xfrm>
          <a:prstGeom prst="line">
            <a:avLst/>
          </a:prstGeom>
          <a:ln w="47625" cap="flat">
            <a:solidFill>
              <a:srgbClr val="000000"/>
            </a:solidFill>
            <a:prstDash val="solid"/>
            <a:headEnd type="none" w="sm" len="sm"/>
            <a:tailEnd type="none" w="sm" len="sm"/>
          </a:ln>
        </p:spPr>
      </p:sp>
      <p:graphicFrame>
        <p:nvGraphicFramePr>
          <p:cNvPr id="5" name="Table 5">
            <a:extLst>
              <a:ext uri="{FF2B5EF4-FFF2-40B4-BE49-F238E27FC236}">
                <a16:creationId xmlns:a16="http://schemas.microsoft.com/office/drawing/2014/main" id="{CCD34252-6EC4-9A51-47D9-6A3C6D583CDB}"/>
              </a:ext>
            </a:extLst>
          </p:cNvPr>
          <p:cNvGraphicFramePr>
            <a:graphicFrameLocks noGrp="1"/>
          </p:cNvGraphicFramePr>
          <p:nvPr>
            <p:extLst>
              <p:ext uri="{D42A27DB-BD31-4B8C-83A1-F6EECF244321}">
                <p14:modId xmlns:p14="http://schemas.microsoft.com/office/powerpoint/2010/main" val="2945912533"/>
              </p:ext>
            </p:extLst>
          </p:nvPr>
        </p:nvGraphicFramePr>
        <p:xfrm>
          <a:off x="2705098" y="7277100"/>
          <a:ext cx="13677902" cy="1706372"/>
        </p:xfrm>
        <a:graphic>
          <a:graphicData uri="http://schemas.openxmlformats.org/drawingml/2006/table">
            <a:tbl>
              <a:tblPr firstRow="1" bandRow="1">
                <a:tableStyleId>{0505E3EF-67EA-436B-97B2-0124C06EBD24}</a:tableStyleId>
              </a:tblPr>
              <a:tblGrid>
                <a:gridCol w="6896102">
                  <a:extLst>
                    <a:ext uri="{9D8B030D-6E8A-4147-A177-3AD203B41FA5}">
                      <a16:colId xmlns:a16="http://schemas.microsoft.com/office/drawing/2014/main" val="3042254795"/>
                    </a:ext>
                  </a:extLst>
                </a:gridCol>
                <a:gridCol w="6781800">
                  <a:extLst>
                    <a:ext uri="{9D8B030D-6E8A-4147-A177-3AD203B41FA5}">
                      <a16:colId xmlns:a16="http://schemas.microsoft.com/office/drawing/2014/main" val="2801547791"/>
                    </a:ext>
                  </a:extLst>
                </a:gridCol>
              </a:tblGrid>
              <a:tr h="0">
                <a:tc>
                  <a:txBody>
                    <a:bodyPr/>
                    <a:lstStyle/>
                    <a:p>
                      <a:pPr algn="ctr"/>
                      <a:r>
                        <a:rPr lang="hr-HR" sz="2499" b="0" u="none" kern="1200" dirty="0">
                          <a:solidFill>
                            <a:srgbClr val="000000"/>
                          </a:solidFill>
                          <a:latin typeface="Montserrat"/>
                        </a:rPr>
                        <a:t>Automatska misao</a:t>
                      </a:r>
                      <a:endParaRPr lang="pl-PL" sz="2499" b="0" u="none" kern="1200" dirty="0">
                        <a:solidFill>
                          <a:srgbClr val="000000"/>
                        </a:solidFill>
                        <a:latin typeface="Montserrat"/>
                      </a:endParaRPr>
                    </a:p>
                  </a:txBody>
                  <a:tcPr/>
                </a:tc>
                <a:tc>
                  <a:txBody>
                    <a:bodyPr/>
                    <a:lstStyle/>
                    <a:p>
                      <a:pPr algn="ctr"/>
                      <a:r>
                        <a:rPr lang="hr-HR" sz="2499" b="0" u="none" kern="1200" dirty="0">
                          <a:solidFill>
                            <a:srgbClr val="000000"/>
                          </a:solidFill>
                          <a:latin typeface="Montserrat"/>
                        </a:rPr>
                        <a:t>Odgovor</a:t>
                      </a:r>
                      <a:endParaRPr lang="pl-PL" sz="2499" b="0" u="none" kern="1200" dirty="0">
                        <a:solidFill>
                          <a:srgbClr val="000000"/>
                        </a:solidFill>
                        <a:latin typeface="Montserrat"/>
                      </a:endParaRPr>
                    </a:p>
                  </a:txBody>
                  <a:tcPr/>
                </a:tc>
                <a:extLst>
                  <a:ext uri="{0D108BD9-81ED-4DB2-BD59-A6C34878D82A}">
                    <a16:rowId xmlns:a16="http://schemas.microsoft.com/office/drawing/2014/main" val="1785389349"/>
                  </a:ext>
                </a:extLst>
              </a:tr>
              <a:tr h="162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2499" u="none" kern="1200" dirty="0">
                          <a:solidFill>
                            <a:srgbClr val="000000"/>
                          </a:solidFill>
                          <a:latin typeface="Montserrat"/>
                        </a:rPr>
                        <a:t>Želim propustiti okupljanje za školsku obljetnicu.</a:t>
                      </a:r>
                    </a:p>
                    <a:p>
                      <a:pPr algn="ctr"/>
                      <a:endParaRPr lang="pl-PL" sz="2499" u="none" kern="1200" dirty="0">
                        <a:solidFill>
                          <a:srgbClr val="000000"/>
                        </a:solidFill>
                        <a:latin typeface="Montserra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2499" u="none" kern="1200" dirty="0">
                          <a:solidFill>
                            <a:srgbClr val="000000"/>
                          </a:solidFill>
                          <a:latin typeface="Montserrat"/>
                        </a:rPr>
                        <a:t>Bolje da odem, mogao bi se povezati s ljudima i lakše pronaći posao.</a:t>
                      </a:r>
                    </a:p>
                    <a:p>
                      <a:pPr algn="ctr"/>
                      <a:endParaRPr lang="pl-PL" sz="2499" u="none" kern="1200" dirty="0">
                        <a:solidFill>
                          <a:srgbClr val="000000"/>
                        </a:solidFill>
                        <a:latin typeface="Montserrat"/>
                      </a:endParaRPr>
                    </a:p>
                  </a:txBody>
                  <a:tcPr/>
                </a:tc>
                <a:extLst>
                  <a:ext uri="{0D108BD9-81ED-4DB2-BD59-A6C34878D82A}">
                    <a16:rowId xmlns:a16="http://schemas.microsoft.com/office/drawing/2014/main" val="131202423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8DEF0"/>
        </a:solidFill>
        <a:effectLst/>
      </p:bgPr>
    </p:bg>
    <p:spTree>
      <p:nvGrpSpPr>
        <p:cNvPr id="1" name=""/>
        <p:cNvGrpSpPr/>
        <p:nvPr/>
      </p:nvGrpSpPr>
      <p:grpSpPr>
        <a:xfrm>
          <a:off x="0" y="0"/>
          <a:ext cx="0" cy="0"/>
          <a:chOff x="0" y="0"/>
          <a:chExt cx="0" cy="0"/>
        </a:xfrm>
      </p:grpSpPr>
      <p:grpSp>
        <p:nvGrpSpPr>
          <p:cNvPr id="2" name="Group 2"/>
          <p:cNvGrpSpPr/>
          <p:nvPr/>
        </p:nvGrpSpPr>
        <p:grpSpPr>
          <a:xfrm>
            <a:off x="5248323" y="3521695"/>
            <a:ext cx="7791353" cy="3726738"/>
            <a:chOff x="0" y="0"/>
            <a:chExt cx="10388471" cy="4968985"/>
          </a:xfrm>
        </p:grpSpPr>
        <p:sp>
          <p:nvSpPr>
            <p:cNvPr id="3" name="TextBox 3"/>
            <p:cNvSpPr txBox="1"/>
            <p:nvPr/>
          </p:nvSpPr>
          <p:spPr>
            <a:xfrm>
              <a:off x="0" y="438150"/>
              <a:ext cx="10388471" cy="3324032"/>
            </a:xfrm>
            <a:prstGeom prst="rect">
              <a:avLst/>
            </a:prstGeom>
          </p:spPr>
          <p:txBody>
            <a:bodyPr lIns="0" tIns="0" rIns="0" bIns="0" rtlCol="0" anchor="t">
              <a:spAutoFit/>
            </a:bodyPr>
            <a:lstStyle/>
            <a:p>
              <a:pPr algn="l">
                <a:lnSpc>
                  <a:spcPts val="17588"/>
                </a:lnSpc>
              </a:pPr>
              <a:r>
                <a:rPr lang="en-US" sz="18514" spc="-925" dirty="0" err="1">
                  <a:solidFill>
                    <a:srgbClr val="000000"/>
                  </a:solidFill>
                  <a:latin typeface="League Spartan"/>
                  <a:ea typeface="League Spartan"/>
                  <a:cs typeface="League Spartan"/>
                  <a:sym typeface="League Spartan"/>
                </a:rPr>
                <a:t>Hvala</a:t>
              </a:r>
              <a:r>
                <a:rPr lang="en-US" sz="18514" spc="-925" dirty="0">
                  <a:solidFill>
                    <a:srgbClr val="000000"/>
                  </a:solidFill>
                  <a:latin typeface="League Spartan"/>
                  <a:ea typeface="League Spartan"/>
                  <a:cs typeface="League Spartan"/>
                  <a:sym typeface="League Spartan"/>
                </a:rPr>
                <a:t>!</a:t>
              </a:r>
            </a:p>
          </p:txBody>
        </p:sp>
        <p:sp>
          <p:nvSpPr>
            <p:cNvPr id="4" name="TextBox 4"/>
            <p:cNvSpPr txBox="1"/>
            <p:nvPr/>
          </p:nvSpPr>
          <p:spPr>
            <a:xfrm>
              <a:off x="0" y="4104548"/>
              <a:ext cx="10388471" cy="864436"/>
            </a:xfrm>
            <a:prstGeom prst="rect">
              <a:avLst/>
            </a:prstGeom>
          </p:spPr>
          <p:txBody>
            <a:bodyPr lIns="0" tIns="0" rIns="0" bIns="0" rtlCol="0" anchor="t">
              <a:spAutoFit/>
            </a:bodyPr>
            <a:lstStyle/>
            <a:p>
              <a:pPr algn="l">
                <a:lnSpc>
                  <a:spcPts val="5329"/>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DEF0"/>
        </a:solidFill>
        <a:effectLst/>
      </p:bgPr>
    </p:bg>
    <p:spTree>
      <p:nvGrpSpPr>
        <p:cNvPr id="1" name=""/>
        <p:cNvGrpSpPr/>
        <p:nvPr/>
      </p:nvGrpSpPr>
      <p:grpSpPr>
        <a:xfrm>
          <a:off x="0" y="0"/>
          <a:ext cx="0" cy="0"/>
          <a:chOff x="0" y="0"/>
          <a:chExt cx="0" cy="0"/>
        </a:xfrm>
      </p:grpSpPr>
      <p:sp>
        <p:nvSpPr>
          <p:cNvPr id="2" name="TextBox 2"/>
          <p:cNvSpPr txBox="1"/>
          <p:nvPr/>
        </p:nvSpPr>
        <p:spPr>
          <a:xfrm>
            <a:off x="1772617" y="839765"/>
            <a:ext cx="14742765" cy="1045716"/>
          </a:xfrm>
          <a:prstGeom prst="rect">
            <a:avLst/>
          </a:prstGeom>
        </p:spPr>
        <p:txBody>
          <a:bodyPr lIns="0" tIns="0" rIns="0" bIns="0" rtlCol="0" anchor="t">
            <a:spAutoFit/>
          </a:bodyPr>
          <a:lstStyle/>
          <a:p>
            <a:pPr algn="ctr">
              <a:lnSpc>
                <a:spcPts val="8635"/>
              </a:lnSpc>
            </a:pPr>
            <a:r>
              <a:rPr lang="en-US" sz="7850" b="1" spc="-133">
                <a:solidFill>
                  <a:srgbClr val="2B2B2B"/>
                </a:solidFill>
                <a:latin typeface="Caladea Bold"/>
                <a:ea typeface="Caladea Bold"/>
                <a:cs typeface="Caladea Bold"/>
                <a:sym typeface="Caladea Bold"/>
              </a:rPr>
              <a:t>Pitanja na koja ćemo odgovoriti:</a:t>
            </a:r>
          </a:p>
        </p:txBody>
      </p:sp>
      <p:sp>
        <p:nvSpPr>
          <p:cNvPr id="3" name="TextBox 3"/>
          <p:cNvSpPr txBox="1"/>
          <p:nvPr/>
        </p:nvSpPr>
        <p:spPr>
          <a:xfrm>
            <a:off x="3035678" y="3626436"/>
            <a:ext cx="12186161" cy="497783"/>
          </a:xfrm>
          <a:prstGeom prst="rect">
            <a:avLst/>
          </a:prstGeom>
        </p:spPr>
        <p:txBody>
          <a:bodyPr lIns="0" tIns="0" rIns="0" bIns="0" rtlCol="0" anchor="t">
            <a:spAutoFit/>
          </a:bodyPr>
          <a:lstStyle/>
          <a:p>
            <a:pPr algn="l">
              <a:lnSpc>
                <a:spcPts val="3748"/>
              </a:lnSpc>
            </a:pPr>
            <a:r>
              <a:rPr lang="en-US" sz="2676">
                <a:solidFill>
                  <a:srgbClr val="2B2B2B"/>
                </a:solidFill>
                <a:latin typeface="Montserrat"/>
                <a:ea typeface="Montserrat"/>
                <a:cs typeface="Montserrat"/>
                <a:sym typeface="Montserrat"/>
              </a:rPr>
              <a:t>Kako klijentima pomoći u sastavljanju bilješki za čitanje između seansi?</a:t>
            </a:r>
          </a:p>
        </p:txBody>
      </p:sp>
      <p:sp>
        <p:nvSpPr>
          <p:cNvPr id="4" name="TextBox 4"/>
          <p:cNvSpPr txBox="1"/>
          <p:nvPr/>
        </p:nvSpPr>
        <p:spPr>
          <a:xfrm>
            <a:off x="3035680" y="7589047"/>
            <a:ext cx="12186161" cy="519841"/>
          </a:xfrm>
          <a:prstGeom prst="rect">
            <a:avLst/>
          </a:prstGeom>
        </p:spPr>
        <p:txBody>
          <a:bodyPr lIns="0" tIns="0" rIns="0" bIns="0" rtlCol="0" anchor="t">
            <a:spAutoFit/>
          </a:bodyPr>
          <a:lstStyle/>
          <a:p>
            <a:pPr algn="l">
              <a:lnSpc>
                <a:spcPts val="3870"/>
              </a:lnSpc>
            </a:pPr>
            <a:r>
              <a:rPr lang="en-US" sz="2764">
                <a:solidFill>
                  <a:srgbClr val="2B2B2B"/>
                </a:solidFill>
                <a:latin typeface="Montserrat"/>
                <a:ea typeface="Montserrat"/>
                <a:cs typeface="Montserrat"/>
                <a:sym typeface="Montserrat"/>
              </a:rPr>
              <a:t>Što ako radni list nije dovoljno učinkovit?</a:t>
            </a:r>
          </a:p>
        </p:txBody>
      </p:sp>
      <p:sp>
        <p:nvSpPr>
          <p:cNvPr id="5" name="Freeform 5"/>
          <p:cNvSpPr/>
          <p:nvPr/>
        </p:nvSpPr>
        <p:spPr>
          <a:xfrm>
            <a:off x="2163063" y="3903903"/>
            <a:ext cx="74485" cy="3973640"/>
          </a:xfrm>
          <a:custGeom>
            <a:avLst/>
            <a:gdLst/>
            <a:ahLst/>
            <a:cxnLst/>
            <a:rect l="l" t="t" r="r" b="b"/>
            <a:pathLst>
              <a:path w="74485" h="3973640">
                <a:moveTo>
                  <a:pt x="0" y="0"/>
                </a:moveTo>
                <a:lnTo>
                  <a:pt x="74485" y="0"/>
                </a:lnTo>
                <a:lnTo>
                  <a:pt x="74485" y="3973639"/>
                </a:lnTo>
                <a:lnTo>
                  <a:pt x="0" y="39736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914555" y="3646470"/>
            <a:ext cx="571500" cy="571500"/>
          </a:xfrm>
          <a:custGeom>
            <a:avLst/>
            <a:gdLst/>
            <a:ahLst/>
            <a:cxnLst/>
            <a:rect l="l" t="t" r="r" b="b"/>
            <a:pathLst>
              <a:path w="571500" h="571500">
                <a:moveTo>
                  <a:pt x="0" y="0"/>
                </a:moveTo>
                <a:lnTo>
                  <a:pt x="571500" y="0"/>
                </a:lnTo>
                <a:lnTo>
                  <a:pt x="571500" y="571500"/>
                </a:lnTo>
                <a:lnTo>
                  <a:pt x="0" y="5715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914555" y="5603797"/>
            <a:ext cx="571500" cy="571500"/>
          </a:xfrm>
          <a:custGeom>
            <a:avLst/>
            <a:gdLst/>
            <a:ahLst/>
            <a:cxnLst/>
            <a:rect l="l" t="t" r="r" b="b"/>
            <a:pathLst>
              <a:path w="571500" h="571500">
                <a:moveTo>
                  <a:pt x="0" y="0"/>
                </a:moveTo>
                <a:lnTo>
                  <a:pt x="571500" y="0"/>
                </a:lnTo>
                <a:lnTo>
                  <a:pt x="571500" y="571500"/>
                </a:lnTo>
                <a:lnTo>
                  <a:pt x="0" y="5715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914555" y="7561125"/>
            <a:ext cx="571500" cy="571500"/>
          </a:xfrm>
          <a:custGeom>
            <a:avLst/>
            <a:gdLst/>
            <a:ahLst/>
            <a:cxnLst/>
            <a:rect l="l" t="t" r="r" b="b"/>
            <a:pathLst>
              <a:path w="571500" h="571500">
                <a:moveTo>
                  <a:pt x="0" y="0"/>
                </a:moveTo>
                <a:lnTo>
                  <a:pt x="571500" y="0"/>
                </a:lnTo>
                <a:lnTo>
                  <a:pt x="571500" y="571500"/>
                </a:lnTo>
                <a:lnTo>
                  <a:pt x="0" y="5715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3035679" y="5427677"/>
            <a:ext cx="12186161" cy="1019978"/>
          </a:xfrm>
          <a:prstGeom prst="rect">
            <a:avLst/>
          </a:prstGeom>
        </p:spPr>
        <p:txBody>
          <a:bodyPr lIns="0" tIns="0" rIns="0" bIns="0" rtlCol="0" anchor="t">
            <a:spAutoFit/>
          </a:bodyPr>
          <a:lstStyle/>
          <a:p>
            <a:pPr algn="l">
              <a:lnSpc>
                <a:spcPts val="3870"/>
              </a:lnSpc>
            </a:pPr>
            <a:r>
              <a:rPr lang="en-US" sz="2764">
                <a:solidFill>
                  <a:srgbClr val="2B2B2B"/>
                </a:solidFill>
                <a:latin typeface="Montserrat"/>
                <a:ea typeface="Montserrat"/>
                <a:cs typeface="Montserrat"/>
                <a:sym typeface="Montserrat"/>
              </a:rPr>
              <a:t>Kako podučiti klijente korištenju radnih listova za identifikaciju automatskih misli između seansi?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FC6DE"/>
        </a:solidFill>
        <a:effectLst/>
      </p:bgPr>
    </p:bg>
    <p:spTree>
      <p:nvGrpSpPr>
        <p:cNvPr id="1" name=""/>
        <p:cNvGrpSpPr/>
        <p:nvPr/>
      </p:nvGrpSpPr>
      <p:grpSpPr>
        <a:xfrm>
          <a:off x="0" y="0"/>
          <a:ext cx="0" cy="0"/>
          <a:chOff x="0" y="0"/>
          <a:chExt cx="0" cy="0"/>
        </a:xfrm>
      </p:grpSpPr>
      <p:grpSp>
        <p:nvGrpSpPr>
          <p:cNvPr id="2" name="Group 2"/>
          <p:cNvGrpSpPr/>
          <p:nvPr/>
        </p:nvGrpSpPr>
        <p:grpSpPr>
          <a:xfrm>
            <a:off x="514350" y="2258411"/>
            <a:ext cx="6417469" cy="5770150"/>
            <a:chOff x="0" y="0"/>
            <a:chExt cx="8556625" cy="7693533"/>
          </a:xfrm>
        </p:grpSpPr>
        <p:sp>
          <p:nvSpPr>
            <p:cNvPr id="3" name="Freeform 3"/>
            <p:cNvSpPr/>
            <p:nvPr/>
          </p:nvSpPr>
          <p:spPr>
            <a:xfrm>
              <a:off x="0" y="0"/>
              <a:ext cx="8556625" cy="7693533"/>
            </a:xfrm>
            <a:custGeom>
              <a:avLst/>
              <a:gdLst/>
              <a:ahLst/>
              <a:cxnLst/>
              <a:rect l="l" t="t" r="r" b="b"/>
              <a:pathLst>
                <a:path w="8556625" h="7693533">
                  <a:moveTo>
                    <a:pt x="0" y="0"/>
                  </a:moveTo>
                  <a:lnTo>
                    <a:pt x="8556625" y="0"/>
                  </a:lnTo>
                  <a:lnTo>
                    <a:pt x="8556625" y="7693533"/>
                  </a:lnTo>
                  <a:lnTo>
                    <a:pt x="0" y="7693533"/>
                  </a:lnTo>
                  <a:lnTo>
                    <a:pt x="0" y="0"/>
                  </a:lnTo>
                  <a:close/>
                </a:path>
              </a:pathLst>
            </a:custGeom>
            <a:blipFill>
              <a:blip r:embed="rId2"/>
              <a:stretch>
                <a:fillRect t="-1" b="-1"/>
              </a:stretch>
            </a:blipFill>
          </p:spPr>
        </p:sp>
      </p:grpSp>
      <p:sp>
        <p:nvSpPr>
          <p:cNvPr id="4" name="Freeform 4"/>
          <p:cNvSpPr/>
          <p:nvPr/>
        </p:nvSpPr>
        <p:spPr>
          <a:xfrm>
            <a:off x="8219888" y="4859508"/>
            <a:ext cx="8702897" cy="9525"/>
          </a:xfrm>
          <a:custGeom>
            <a:avLst/>
            <a:gdLst/>
            <a:ahLst/>
            <a:cxnLst/>
            <a:rect l="l" t="t" r="r" b="b"/>
            <a:pathLst>
              <a:path w="8702897" h="9525">
                <a:moveTo>
                  <a:pt x="0" y="0"/>
                </a:moveTo>
                <a:lnTo>
                  <a:pt x="8702897" y="0"/>
                </a:lnTo>
                <a:lnTo>
                  <a:pt x="8702897" y="9525"/>
                </a:lnTo>
                <a:lnTo>
                  <a:pt x="0" y="9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8224651" y="2201261"/>
            <a:ext cx="8693378" cy="1581150"/>
          </a:xfrm>
          <a:prstGeom prst="rect">
            <a:avLst/>
          </a:prstGeom>
        </p:spPr>
        <p:txBody>
          <a:bodyPr lIns="0" tIns="0" rIns="0" bIns="0" rtlCol="0" anchor="t">
            <a:spAutoFit/>
          </a:bodyPr>
          <a:lstStyle/>
          <a:p>
            <a:pPr algn="ctr">
              <a:lnSpc>
                <a:spcPts val="6000"/>
              </a:lnSpc>
            </a:pPr>
            <a:r>
              <a:rPr lang="en-US" sz="4999" b="1" spc="-84">
                <a:solidFill>
                  <a:srgbClr val="2B2B2B"/>
                </a:solidFill>
                <a:latin typeface="Caladea Bold"/>
                <a:ea typeface="Caladea Bold"/>
                <a:cs typeface="Caladea Bold"/>
                <a:sym typeface="Caladea Bold"/>
              </a:rPr>
              <a:t>Evaluacija automatskih misli na seansi</a:t>
            </a:r>
          </a:p>
        </p:txBody>
      </p:sp>
      <p:sp>
        <p:nvSpPr>
          <p:cNvPr id="6" name="TextBox 6"/>
          <p:cNvSpPr txBox="1"/>
          <p:nvPr/>
        </p:nvSpPr>
        <p:spPr>
          <a:xfrm>
            <a:off x="8565922" y="4910739"/>
            <a:ext cx="8693378" cy="3117850"/>
          </a:xfrm>
          <a:prstGeom prst="rect">
            <a:avLst/>
          </a:prstGeom>
        </p:spPr>
        <p:txBody>
          <a:bodyPr lIns="0" tIns="0" rIns="0" bIns="0" rtlCol="0" anchor="t">
            <a:spAutoFit/>
          </a:bodyPr>
          <a:lstStyle/>
          <a:p>
            <a:pPr algn="l">
              <a:lnSpc>
                <a:spcPts val="3499"/>
              </a:lnSpc>
            </a:pPr>
            <a:r>
              <a:rPr lang="en-US" sz="2499">
                <a:solidFill>
                  <a:srgbClr val="2B2B2B"/>
                </a:solidFill>
                <a:latin typeface="Montserrat"/>
                <a:ea typeface="Montserrat"/>
                <a:cs typeface="Montserrat"/>
                <a:sym typeface="Montserrat"/>
              </a:rPr>
              <a:t>Važno je izraditi zabilježiti odgovore na AM koje klijenti mogu koristiti svakodnevno:</a:t>
            </a:r>
          </a:p>
          <a:p>
            <a:pPr algn="l">
              <a:lnSpc>
                <a:spcPts val="3499"/>
              </a:lnSpc>
            </a:pPr>
            <a:endParaRPr lang="en-US" sz="2499">
              <a:solidFill>
                <a:srgbClr val="2B2B2B"/>
              </a:solidFill>
              <a:latin typeface="Montserrat"/>
              <a:ea typeface="Montserrat"/>
              <a:cs typeface="Montserrat"/>
              <a:sym typeface="Montserrat"/>
            </a:endParaRPr>
          </a:p>
          <a:p>
            <a:pPr marL="301504" lvl="1" indent="-150752" algn="l">
              <a:lnSpc>
                <a:spcPts val="3499"/>
              </a:lnSpc>
              <a:buAutoNum type="arabicPeriod"/>
            </a:pPr>
            <a:r>
              <a:rPr lang="en-US" sz="2499">
                <a:solidFill>
                  <a:srgbClr val="2B2B2B"/>
                </a:solidFill>
                <a:latin typeface="Montserrat"/>
                <a:ea typeface="Montserrat"/>
                <a:cs typeface="Montserrat"/>
                <a:sym typeface="Montserrat"/>
              </a:rPr>
              <a:t>Papir (podsjetnik)</a:t>
            </a:r>
          </a:p>
          <a:p>
            <a:pPr marL="301504" lvl="1" indent="-150752" algn="l">
              <a:lnSpc>
                <a:spcPts val="3499"/>
              </a:lnSpc>
              <a:buAutoNum type="arabicPeriod"/>
            </a:pPr>
            <a:r>
              <a:rPr lang="en-US" sz="2499">
                <a:solidFill>
                  <a:srgbClr val="2B2B2B"/>
                </a:solidFill>
                <a:latin typeface="Montserrat"/>
                <a:ea typeface="Montserrat"/>
                <a:cs typeface="Montserrat"/>
                <a:sym typeface="Montserrat"/>
              </a:rPr>
              <a:t>Terapeutska bilježnica</a:t>
            </a:r>
          </a:p>
          <a:p>
            <a:pPr marL="301504" lvl="1" indent="-150752" algn="l">
              <a:lnSpc>
                <a:spcPts val="3499"/>
              </a:lnSpc>
              <a:buAutoNum type="arabicPeriod"/>
            </a:pPr>
            <a:r>
              <a:rPr lang="en-US" sz="2499">
                <a:solidFill>
                  <a:srgbClr val="2B2B2B"/>
                </a:solidFill>
                <a:latin typeface="Montserrat"/>
                <a:ea typeface="Montserrat"/>
                <a:cs typeface="Montserrat"/>
                <a:sym typeface="Montserrat"/>
              </a:rPr>
              <a:t>Bilješka na mobitelu</a:t>
            </a:r>
          </a:p>
          <a:p>
            <a:pPr marL="301504" lvl="1" indent="-150752" algn="l">
              <a:lnSpc>
                <a:spcPts val="3499"/>
              </a:lnSpc>
              <a:buAutoNum type="arabicPeriod"/>
            </a:pPr>
            <a:r>
              <a:rPr lang="en-US" sz="2499">
                <a:solidFill>
                  <a:srgbClr val="2B2B2B"/>
                </a:solidFill>
                <a:latin typeface="Montserrat"/>
                <a:ea typeface="Montserrat"/>
                <a:cs typeface="Montserrat"/>
                <a:sym typeface="Montserrat"/>
              </a:rPr>
              <a:t>Zvučni zapis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Freeform 2"/>
          <p:cNvSpPr/>
          <p:nvPr/>
        </p:nvSpPr>
        <p:spPr>
          <a:xfrm>
            <a:off x="-1200577" y="9654945"/>
            <a:ext cx="20689153" cy="1309950"/>
          </a:xfrm>
          <a:custGeom>
            <a:avLst/>
            <a:gdLst/>
            <a:ahLst/>
            <a:cxnLst/>
            <a:rect l="l" t="t" r="r" b="b"/>
            <a:pathLst>
              <a:path w="20689153" h="1309950">
                <a:moveTo>
                  <a:pt x="0" y="0"/>
                </a:moveTo>
                <a:lnTo>
                  <a:pt x="20689153" y="0"/>
                </a:lnTo>
                <a:lnTo>
                  <a:pt x="20689153" y="1309950"/>
                </a:lnTo>
                <a:lnTo>
                  <a:pt x="0" y="1309950"/>
                </a:lnTo>
                <a:lnTo>
                  <a:pt x="0" y="0"/>
                </a:lnTo>
                <a:close/>
              </a:path>
            </a:pathLst>
          </a:custGeom>
          <a:blipFill>
            <a:blip r:embed="rId2">
              <a:extLst>
                <a:ext uri="{96DAC541-7B7A-43D3-8B79-37D633B846F1}">
                  <asvg:svgBlip xmlns:asvg="http://schemas.microsoft.com/office/drawing/2016/SVG/main" r:embed="rId3"/>
                </a:ext>
              </a:extLst>
            </a:blip>
            <a:stretch>
              <a:fillRect t="-150" b="-150"/>
            </a:stretch>
          </a:blipFill>
        </p:spPr>
      </p:sp>
      <p:sp>
        <p:nvSpPr>
          <p:cNvPr id="3" name="Freeform 3"/>
          <p:cNvSpPr/>
          <p:nvPr/>
        </p:nvSpPr>
        <p:spPr>
          <a:xfrm>
            <a:off x="-1200577" y="-822555"/>
            <a:ext cx="20689153" cy="1309950"/>
          </a:xfrm>
          <a:custGeom>
            <a:avLst/>
            <a:gdLst/>
            <a:ahLst/>
            <a:cxnLst/>
            <a:rect l="l" t="t" r="r" b="b"/>
            <a:pathLst>
              <a:path w="20689153" h="1309950">
                <a:moveTo>
                  <a:pt x="0" y="0"/>
                </a:moveTo>
                <a:lnTo>
                  <a:pt x="20689153" y="0"/>
                </a:lnTo>
                <a:lnTo>
                  <a:pt x="20689153" y="1309950"/>
                </a:lnTo>
                <a:lnTo>
                  <a:pt x="0" y="1309950"/>
                </a:lnTo>
                <a:lnTo>
                  <a:pt x="0" y="0"/>
                </a:lnTo>
                <a:close/>
              </a:path>
            </a:pathLst>
          </a:custGeom>
          <a:blipFill>
            <a:blip r:embed="rId2">
              <a:extLst>
                <a:ext uri="{96DAC541-7B7A-43D3-8B79-37D633B846F1}">
                  <asvg:svgBlip xmlns:asvg="http://schemas.microsoft.com/office/drawing/2016/SVG/main" r:embed="rId3"/>
                </a:ext>
              </a:extLst>
            </a:blip>
            <a:stretch>
              <a:fillRect t="-150" b="-150"/>
            </a:stretch>
          </a:blipFill>
        </p:spPr>
      </p:sp>
      <p:sp>
        <p:nvSpPr>
          <p:cNvPr id="4" name="Freeform 4"/>
          <p:cNvSpPr/>
          <p:nvPr/>
        </p:nvSpPr>
        <p:spPr>
          <a:xfrm>
            <a:off x="9952342" y="861120"/>
            <a:ext cx="6315340" cy="9425880"/>
          </a:xfrm>
          <a:custGeom>
            <a:avLst/>
            <a:gdLst/>
            <a:ahLst/>
            <a:cxnLst/>
            <a:rect l="l" t="t" r="r" b="b"/>
            <a:pathLst>
              <a:path w="6315340" h="9425880">
                <a:moveTo>
                  <a:pt x="0" y="0"/>
                </a:moveTo>
                <a:lnTo>
                  <a:pt x="6315340" y="0"/>
                </a:lnTo>
                <a:lnTo>
                  <a:pt x="6315340" y="9425880"/>
                </a:lnTo>
                <a:lnTo>
                  <a:pt x="0" y="9425880"/>
                </a:lnTo>
                <a:lnTo>
                  <a:pt x="0" y="0"/>
                </a:lnTo>
                <a:close/>
              </a:path>
            </a:pathLst>
          </a:custGeom>
          <a:blipFill>
            <a:blip r:embed="rId4">
              <a:extLst>
                <a:ext uri="{96DAC541-7B7A-43D3-8B79-37D633B846F1}">
                  <asvg:svgBlip xmlns:asvg="http://schemas.microsoft.com/office/drawing/2016/SVG/main" r:embed="rId5"/>
                </a:ext>
              </a:extLst>
            </a:blip>
            <a:stretch>
              <a:fillRect l="-2" r="-2"/>
            </a:stretch>
          </a:blipFill>
        </p:spPr>
      </p:sp>
      <p:sp>
        <p:nvSpPr>
          <p:cNvPr id="5" name="TextBox 5"/>
          <p:cNvSpPr txBox="1"/>
          <p:nvPr/>
        </p:nvSpPr>
        <p:spPr>
          <a:xfrm>
            <a:off x="678148" y="4876800"/>
            <a:ext cx="6225357" cy="844550"/>
          </a:xfrm>
          <a:prstGeom prst="rect">
            <a:avLst/>
          </a:prstGeom>
        </p:spPr>
        <p:txBody>
          <a:bodyPr lIns="0" tIns="0" rIns="0" bIns="0" rtlCol="0" anchor="t">
            <a:spAutoFit/>
          </a:bodyPr>
          <a:lstStyle/>
          <a:p>
            <a:pPr algn="l">
              <a:lnSpc>
                <a:spcPts val="3249"/>
              </a:lnSpc>
            </a:pPr>
            <a:r>
              <a:rPr lang="en-US" sz="2499" dirty="0" err="1">
                <a:solidFill>
                  <a:srgbClr val="2B2B2B"/>
                </a:solidFill>
                <a:latin typeface="Montserrat"/>
                <a:ea typeface="Montserrat"/>
                <a:cs typeface="Montserrat"/>
                <a:sym typeface="Montserrat"/>
              </a:rPr>
              <a:t>Naučiti</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klijenta</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kako</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ih</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samostalno</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evaluirati</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koristeći</a:t>
            </a:r>
            <a:r>
              <a:rPr lang="en-US" sz="2499" dirty="0">
                <a:solidFill>
                  <a:srgbClr val="2B2B2B"/>
                </a:solidFill>
                <a:latin typeface="Montserrat"/>
                <a:ea typeface="Montserrat"/>
                <a:cs typeface="Montserrat"/>
                <a:sym typeface="Montserrat"/>
              </a:rPr>
              <a:t>:</a:t>
            </a:r>
          </a:p>
        </p:txBody>
      </p:sp>
      <p:sp>
        <p:nvSpPr>
          <p:cNvPr id="6" name="TextBox 6"/>
          <p:cNvSpPr txBox="1"/>
          <p:nvPr/>
        </p:nvSpPr>
        <p:spPr>
          <a:xfrm>
            <a:off x="678148" y="6238920"/>
            <a:ext cx="7957686" cy="1207703"/>
          </a:xfrm>
          <a:prstGeom prst="rect">
            <a:avLst/>
          </a:prstGeom>
        </p:spPr>
        <p:txBody>
          <a:bodyPr wrap="square" lIns="0" tIns="0" rIns="0" bIns="0" rtlCol="0" anchor="t">
            <a:spAutoFit/>
          </a:bodyPr>
          <a:lstStyle/>
          <a:p>
            <a:pPr marL="301504" lvl="1" indent="-150752" algn="l">
              <a:lnSpc>
                <a:spcPts val="3249"/>
              </a:lnSpc>
              <a:buAutoNum type="arabicPeriod"/>
            </a:pPr>
            <a:r>
              <a:rPr lang="en-US" sz="2499" dirty="0" err="1">
                <a:solidFill>
                  <a:srgbClr val="2B2B2B"/>
                </a:solidFill>
                <a:latin typeface="Montserrat"/>
                <a:ea typeface="Montserrat"/>
                <a:cs typeface="Montserrat"/>
                <a:sym typeface="Montserrat"/>
              </a:rPr>
              <a:t>Sokratovska</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pitanja</a:t>
            </a:r>
            <a:endParaRPr lang="en-US" sz="2499" dirty="0">
              <a:solidFill>
                <a:srgbClr val="2B2B2B"/>
              </a:solidFill>
              <a:latin typeface="Montserrat"/>
              <a:ea typeface="Montserrat"/>
              <a:cs typeface="Montserrat"/>
              <a:sym typeface="Montserrat"/>
            </a:endParaRPr>
          </a:p>
          <a:p>
            <a:pPr marL="301504" lvl="1" indent="-150752" algn="l">
              <a:lnSpc>
                <a:spcPts val="3249"/>
              </a:lnSpc>
              <a:buAutoNum type="arabicPeriod"/>
            </a:pPr>
            <a:r>
              <a:rPr lang="en-US" sz="2499" dirty="0" err="1">
                <a:solidFill>
                  <a:srgbClr val="2B2B2B"/>
                </a:solidFill>
                <a:latin typeface="Montserrat"/>
                <a:ea typeface="Montserrat"/>
                <a:cs typeface="Montserrat"/>
                <a:sym typeface="Montserrat"/>
              </a:rPr>
              <a:t>Radni</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listić</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Testiranje</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vlastitih</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misli</a:t>
            </a:r>
            <a:r>
              <a:rPr lang="en-US" sz="2499" dirty="0">
                <a:solidFill>
                  <a:srgbClr val="2B2B2B"/>
                </a:solidFill>
                <a:latin typeface="Montserrat"/>
                <a:ea typeface="Montserrat"/>
                <a:cs typeface="Montserrat"/>
                <a:sym typeface="Montserrat"/>
              </a:rPr>
              <a:t>“</a:t>
            </a:r>
          </a:p>
          <a:p>
            <a:pPr marL="301504" lvl="1" indent="-150752" algn="l">
              <a:lnSpc>
                <a:spcPts val="3249"/>
              </a:lnSpc>
              <a:buAutoNum type="arabicPeriod"/>
            </a:pPr>
            <a:r>
              <a:rPr lang="en-US" sz="2499" dirty="0" err="1">
                <a:solidFill>
                  <a:srgbClr val="2B2B2B"/>
                </a:solidFill>
                <a:latin typeface="Montserrat"/>
                <a:ea typeface="Montserrat"/>
                <a:cs typeface="Montserrat"/>
                <a:sym typeface="Montserrat"/>
              </a:rPr>
              <a:t>Radni</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sym typeface="Montserrat"/>
              </a:rPr>
              <a:t>listić</a:t>
            </a:r>
            <a:r>
              <a:rPr lang="en-US" sz="2499" dirty="0">
                <a:solidFill>
                  <a:srgbClr val="2B2B2B"/>
                </a:solidFill>
                <a:latin typeface="Montserrat"/>
                <a:sym typeface="Montserrat"/>
              </a:rPr>
              <a:t> „</a:t>
            </a:r>
            <a:r>
              <a:rPr lang="pl-PL" sz="2499" dirty="0">
                <a:solidFill>
                  <a:srgbClr val="2B2B2B"/>
                </a:solidFill>
                <a:latin typeface="Montserrat"/>
              </a:rPr>
              <a:t>Zapis </a:t>
            </a:r>
            <a:r>
              <a:rPr lang="pl-PL" sz="2499" dirty="0" err="1">
                <a:solidFill>
                  <a:srgbClr val="2B2B2B"/>
                </a:solidFill>
                <a:latin typeface="Montserrat"/>
              </a:rPr>
              <a:t>disfunkcionalnih</a:t>
            </a:r>
            <a:r>
              <a:rPr lang="pl-PL" sz="2499" dirty="0">
                <a:solidFill>
                  <a:srgbClr val="2B2B2B"/>
                </a:solidFill>
                <a:latin typeface="Montserrat"/>
              </a:rPr>
              <a:t> </a:t>
            </a:r>
            <a:r>
              <a:rPr lang="pl-PL" sz="2499" dirty="0" err="1">
                <a:solidFill>
                  <a:srgbClr val="2B2B2B"/>
                </a:solidFill>
                <a:latin typeface="Montserrat"/>
              </a:rPr>
              <a:t>misli</a:t>
            </a:r>
            <a:r>
              <a:rPr lang="pl-PL" sz="2499" dirty="0">
                <a:solidFill>
                  <a:srgbClr val="2B2B2B"/>
                </a:solidFill>
                <a:latin typeface="Montserrat"/>
              </a:rPr>
              <a:t> </a:t>
            </a:r>
            <a:r>
              <a:rPr lang="en-US" sz="2499" dirty="0">
                <a:solidFill>
                  <a:srgbClr val="2B2B2B"/>
                </a:solidFill>
                <a:latin typeface="Montserrat"/>
                <a:sym typeface="Montserrat"/>
              </a:rPr>
              <a:t>“</a:t>
            </a:r>
          </a:p>
        </p:txBody>
      </p:sp>
      <p:sp>
        <p:nvSpPr>
          <p:cNvPr id="7" name="TextBox 7"/>
          <p:cNvSpPr txBox="1"/>
          <p:nvPr/>
        </p:nvSpPr>
        <p:spPr>
          <a:xfrm>
            <a:off x="465676" y="1309351"/>
            <a:ext cx="7957687" cy="2343150"/>
          </a:xfrm>
          <a:prstGeom prst="rect">
            <a:avLst/>
          </a:prstGeom>
        </p:spPr>
        <p:txBody>
          <a:bodyPr lIns="0" tIns="0" rIns="0" bIns="0" rtlCol="0" anchor="t">
            <a:spAutoFit/>
          </a:bodyPr>
          <a:lstStyle/>
          <a:p>
            <a:pPr algn="ctr">
              <a:lnSpc>
                <a:spcPts val="6000"/>
              </a:lnSpc>
            </a:pPr>
            <a:r>
              <a:rPr lang="en-US" sz="4999" b="1" spc="-84" dirty="0" err="1">
                <a:solidFill>
                  <a:srgbClr val="2B2B2B"/>
                </a:solidFill>
                <a:latin typeface="Caladea Bold"/>
                <a:ea typeface="Caladea Bold"/>
                <a:cs typeface="Caladea Bold"/>
                <a:sym typeface="Caladea Bold"/>
              </a:rPr>
              <a:t>Evaluacija</a:t>
            </a:r>
            <a:r>
              <a:rPr lang="en-US" sz="4999" b="1" spc="-84" dirty="0">
                <a:solidFill>
                  <a:srgbClr val="2B2B2B"/>
                </a:solidFill>
                <a:latin typeface="Caladea Bold"/>
                <a:ea typeface="Caladea Bold"/>
                <a:cs typeface="Caladea Bold"/>
                <a:sym typeface="Caladea Bold"/>
              </a:rPr>
              <a:t> </a:t>
            </a:r>
            <a:r>
              <a:rPr lang="en-US" sz="4999" b="1" spc="-84" dirty="0" err="1">
                <a:solidFill>
                  <a:srgbClr val="2B2B2B"/>
                </a:solidFill>
                <a:latin typeface="Caladea Bold"/>
                <a:ea typeface="Caladea Bold"/>
                <a:cs typeface="Caladea Bold"/>
                <a:sym typeface="Caladea Bold"/>
              </a:rPr>
              <a:t>automatskih</a:t>
            </a:r>
            <a:r>
              <a:rPr lang="en-US" sz="4999" b="1" spc="-84" dirty="0">
                <a:solidFill>
                  <a:srgbClr val="2B2B2B"/>
                </a:solidFill>
                <a:latin typeface="Caladea Bold"/>
                <a:ea typeface="Caladea Bold"/>
                <a:cs typeface="Caladea Bold"/>
                <a:sym typeface="Caladea Bold"/>
              </a:rPr>
              <a:t> </a:t>
            </a:r>
            <a:r>
              <a:rPr lang="en-US" sz="4999" b="1" spc="-84" dirty="0" err="1">
                <a:solidFill>
                  <a:srgbClr val="2B2B2B"/>
                </a:solidFill>
                <a:latin typeface="Caladea Bold"/>
                <a:ea typeface="Caladea Bold"/>
                <a:cs typeface="Caladea Bold"/>
                <a:sym typeface="Caladea Bold"/>
              </a:rPr>
              <a:t>misli</a:t>
            </a:r>
            <a:r>
              <a:rPr lang="en-US" sz="4999" b="1" spc="-84" dirty="0">
                <a:solidFill>
                  <a:srgbClr val="2B2B2B"/>
                </a:solidFill>
                <a:latin typeface="Caladea Bold"/>
                <a:ea typeface="Caladea Bold"/>
                <a:cs typeface="Caladea Bold"/>
                <a:sym typeface="Caladea Bold"/>
              </a:rPr>
              <a:t> </a:t>
            </a:r>
            <a:r>
              <a:rPr lang="en-US" sz="4999" b="1" spc="-84" dirty="0" err="1">
                <a:solidFill>
                  <a:srgbClr val="2B2B2B"/>
                </a:solidFill>
                <a:latin typeface="Caladea Bold"/>
                <a:ea typeface="Caladea Bold"/>
                <a:cs typeface="Caladea Bold"/>
                <a:sym typeface="Caladea Bold"/>
              </a:rPr>
              <a:t>koje</a:t>
            </a:r>
            <a:r>
              <a:rPr lang="en-US" sz="4999" b="1" spc="-84" dirty="0">
                <a:solidFill>
                  <a:srgbClr val="2B2B2B"/>
                </a:solidFill>
                <a:latin typeface="Caladea Bold"/>
                <a:ea typeface="Caladea Bold"/>
                <a:cs typeface="Caladea Bold"/>
                <a:sym typeface="Caladea Bold"/>
              </a:rPr>
              <a:t> se </a:t>
            </a:r>
            <a:r>
              <a:rPr lang="en-US" sz="4999" b="1" spc="-84" dirty="0" err="1">
                <a:solidFill>
                  <a:srgbClr val="2B2B2B"/>
                </a:solidFill>
                <a:latin typeface="Caladea Bold"/>
                <a:ea typeface="Caladea Bold"/>
                <a:cs typeface="Caladea Bold"/>
                <a:sym typeface="Caladea Bold"/>
              </a:rPr>
              <a:t>javljaju</a:t>
            </a:r>
            <a:r>
              <a:rPr lang="en-US" sz="4999" b="1" spc="-84" dirty="0">
                <a:solidFill>
                  <a:srgbClr val="2B2B2B"/>
                </a:solidFill>
                <a:latin typeface="Caladea Bold"/>
                <a:ea typeface="Caladea Bold"/>
                <a:cs typeface="Caladea Bold"/>
                <a:sym typeface="Caladea Bold"/>
              </a:rPr>
              <a:t> </a:t>
            </a:r>
            <a:r>
              <a:rPr lang="en-US" sz="4999" b="1" spc="-84" dirty="0" err="1">
                <a:solidFill>
                  <a:srgbClr val="2B2B2B"/>
                </a:solidFill>
                <a:latin typeface="Caladea Bold"/>
                <a:ea typeface="Caladea Bold"/>
                <a:cs typeface="Caladea Bold"/>
                <a:sym typeface="Caladea Bold"/>
              </a:rPr>
              <a:t>izvan</a:t>
            </a:r>
            <a:r>
              <a:rPr lang="en-US" sz="4999" b="1" spc="-84" dirty="0">
                <a:solidFill>
                  <a:srgbClr val="2B2B2B"/>
                </a:solidFill>
                <a:latin typeface="Caladea Bold"/>
                <a:ea typeface="Caladea Bold"/>
                <a:cs typeface="Caladea Bold"/>
                <a:sym typeface="Caladea Bold"/>
              </a:rPr>
              <a:t> </a:t>
            </a:r>
            <a:r>
              <a:rPr lang="en-US" sz="4999" b="1" spc="-84" dirty="0" err="1">
                <a:solidFill>
                  <a:srgbClr val="2B2B2B"/>
                </a:solidFill>
                <a:latin typeface="Caladea Bold"/>
                <a:ea typeface="Caladea Bold"/>
                <a:cs typeface="Caladea Bold"/>
                <a:sym typeface="Caladea Bold"/>
              </a:rPr>
              <a:t>seanse</a:t>
            </a:r>
            <a:endParaRPr lang="en-US" sz="4999" b="1" spc="-84" dirty="0">
              <a:solidFill>
                <a:srgbClr val="2B2B2B"/>
              </a:solidFill>
              <a:latin typeface="Caladea Bold"/>
              <a:ea typeface="Caladea Bold"/>
              <a:cs typeface="Caladea Bold"/>
              <a:sym typeface="Caladea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269B2E17-2F1A-C1E9-FF08-277E2355DD7B}"/>
              </a:ext>
            </a:extLst>
          </p:cNvPr>
          <p:cNvSpPr txBox="1"/>
          <p:nvPr/>
        </p:nvSpPr>
        <p:spPr>
          <a:xfrm>
            <a:off x="5165156" y="747831"/>
            <a:ext cx="7957687" cy="769441"/>
          </a:xfrm>
          <a:prstGeom prst="rect">
            <a:avLst/>
          </a:prstGeom>
        </p:spPr>
        <p:txBody>
          <a:bodyPr lIns="0" tIns="0" rIns="0" bIns="0" rtlCol="0" anchor="t">
            <a:spAutoFit/>
          </a:bodyPr>
          <a:lstStyle/>
          <a:p>
            <a:pPr algn="ctr">
              <a:lnSpc>
                <a:spcPts val="6000"/>
              </a:lnSpc>
            </a:pPr>
            <a:r>
              <a:rPr lang="en-US" sz="5000" dirty="0" err="1">
                <a:solidFill>
                  <a:srgbClr val="2B2B2B"/>
                </a:solidFill>
                <a:latin typeface="Caladea Bold" panose="020B0604020202020204" charset="-18"/>
                <a:ea typeface="Montserrat"/>
                <a:cs typeface="Montserrat"/>
                <a:sym typeface="Montserrat"/>
              </a:rPr>
              <a:t>Testiranje</a:t>
            </a:r>
            <a:r>
              <a:rPr lang="en-US" sz="5000" dirty="0">
                <a:solidFill>
                  <a:srgbClr val="2B2B2B"/>
                </a:solidFill>
                <a:latin typeface="Caladea Bold" panose="020B0604020202020204" charset="-18"/>
                <a:ea typeface="Montserrat"/>
                <a:cs typeface="Montserrat"/>
                <a:sym typeface="Montserrat"/>
              </a:rPr>
              <a:t> </a:t>
            </a:r>
            <a:r>
              <a:rPr lang="en-US" sz="5000" dirty="0" err="1">
                <a:solidFill>
                  <a:srgbClr val="2B2B2B"/>
                </a:solidFill>
                <a:latin typeface="Caladea Bold" panose="020B0604020202020204" charset="-18"/>
                <a:ea typeface="Montserrat"/>
                <a:cs typeface="Montserrat"/>
                <a:sym typeface="Montserrat"/>
              </a:rPr>
              <a:t>vlastitih</a:t>
            </a:r>
            <a:r>
              <a:rPr lang="en-US" sz="5000" dirty="0">
                <a:solidFill>
                  <a:srgbClr val="2B2B2B"/>
                </a:solidFill>
                <a:latin typeface="Caladea Bold" panose="020B0604020202020204" charset="-18"/>
                <a:ea typeface="Montserrat"/>
                <a:cs typeface="Montserrat"/>
                <a:sym typeface="Montserrat"/>
              </a:rPr>
              <a:t> </a:t>
            </a:r>
            <a:r>
              <a:rPr lang="en-US" sz="5000" dirty="0" err="1">
                <a:solidFill>
                  <a:srgbClr val="2B2B2B"/>
                </a:solidFill>
                <a:latin typeface="Caladea Bold" panose="020B0604020202020204" charset="-18"/>
                <a:ea typeface="Montserrat"/>
                <a:cs typeface="Montserrat"/>
                <a:sym typeface="Montserrat"/>
              </a:rPr>
              <a:t>misli</a:t>
            </a:r>
            <a:endParaRPr lang="en-US" sz="5000" b="1" spc="-84" dirty="0">
              <a:solidFill>
                <a:srgbClr val="2B2B2B"/>
              </a:solidFill>
              <a:latin typeface="Caladea Bold" panose="020B0604020202020204" charset="-18"/>
              <a:ea typeface="Caladea Bold"/>
              <a:cs typeface="Caladea Bold"/>
              <a:sym typeface="Caladea Bold"/>
            </a:endParaRPr>
          </a:p>
        </p:txBody>
      </p:sp>
      <p:sp>
        <p:nvSpPr>
          <p:cNvPr id="4" name="TextBox 3">
            <a:extLst>
              <a:ext uri="{FF2B5EF4-FFF2-40B4-BE49-F238E27FC236}">
                <a16:creationId xmlns:a16="http://schemas.microsoft.com/office/drawing/2014/main" id="{5C247D15-637D-5416-1AAA-1E4AD059048F}"/>
              </a:ext>
            </a:extLst>
          </p:cNvPr>
          <p:cNvSpPr txBox="1"/>
          <p:nvPr/>
        </p:nvSpPr>
        <p:spPr>
          <a:xfrm>
            <a:off x="539210" y="1943100"/>
            <a:ext cx="17754600" cy="945772"/>
          </a:xfrm>
          <a:prstGeom prst="rect">
            <a:avLst/>
          </a:prstGeom>
          <a:noFill/>
        </p:spPr>
        <p:txBody>
          <a:bodyPr wrap="square">
            <a:spAutoFit/>
          </a:bodyPr>
          <a:lstStyle/>
          <a:p>
            <a:pPr indent="-180340">
              <a:lnSpc>
                <a:spcPct val="115000"/>
              </a:lnSpc>
              <a:spcAft>
                <a:spcPts val="1000"/>
              </a:spcAft>
            </a:pPr>
            <a:r>
              <a:rPr lang="hr-HR" sz="2500" dirty="0">
                <a:latin typeface="Montserrat" panose="00000500000000000000" pitchFamily="2" charset="-18"/>
                <a:cs typeface="Times New Roman" panose="02020603050405020304" pitchFamily="18" charset="0"/>
              </a:rPr>
              <a:t>Uputa: </a:t>
            </a:r>
            <a:r>
              <a:rPr lang="pl-PL" sz="2500" dirty="0" err="1">
                <a:latin typeface="Montserrat" panose="00000500000000000000" pitchFamily="2" charset="-18"/>
                <a:cs typeface="Times New Roman" panose="02020603050405020304" pitchFamily="18" charset="0"/>
              </a:rPr>
              <a:t>Kada</a:t>
            </a:r>
            <a:r>
              <a:rPr lang="pl-PL" sz="2500" dirty="0">
                <a:latin typeface="Montserrat" panose="00000500000000000000" pitchFamily="2" charset="-18"/>
                <a:cs typeface="Times New Roman" panose="02020603050405020304" pitchFamily="18" charset="0"/>
              </a:rPr>
              <a:t> </a:t>
            </a:r>
            <a:r>
              <a:rPr lang="pl-PL" sz="2500" dirty="0" err="1">
                <a:latin typeface="Montserrat" panose="00000500000000000000" pitchFamily="2" charset="-18"/>
                <a:cs typeface="Times New Roman" panose="02020603050405020304" pitchFamily="18" charset="0"/>
              </a:rPr>
              <a:t>primijetite</a:t>
            </a:r>
            <a:r>
              <a:rPr lang="pl-PL" sz="2500" dirty="0">
                <a:latin typeface="Montserrat" panose="00000500000000000000" pitchFamily="2" charset="-18"/>
                <a:cs typeface="Times New Roman" panose="02020603050405020304" pitchFamily="18" charset="0"/>
              </a:rPr>
              <a:t> da </a:t>
            </a:r>
            <a:r>
              <a:rPr lang="pl-PL" sz="2500" dirty="0" err="1">
                <a:latin typeface="Montserrat" panose="00000500000000000000" pitchFamily="2" charset="-18"/>
                <a:cs typeface="Times New Roman" panose="02020603050405020304" pitchFamily="18" charset="0"/>
              </a:rPr>
              <a:t>vam</a:t>
            </a:r>
            <a:r>
              <a:rPr lang="pl-PL" sz="2500" dirty="0">
                <a:latin typeface="Montserrat" panose="00000500000000000000" pitchFamily="2" charset="-18"/>
                <a:cs typeface="Times New Roman" panose="02020603050405020304" pitchFamily="18" charset="0"/>
              </a:rPr>
              <a:t> </a:t>
            </a:r>
            <a:r>
              <a:rPr lang="pl-PL" sz="2500" dirty="0" err="1">
                <a:latin typeface="Montserrat" panose="00000500000000000000" pitchFamily="2" charset="-18"/>
                <a:cs typeface="Times New Roman" panose="02020603050405020304" pitchFamily="18" charset="0"/>
              </a:rPr>
              <a:t>se</a:t>
            </a:r>
            <a:r>
              <a:rPr lang="pl-PL" sz="2500" dirty="0">
                <a:latin typeface="Montserrat" panose="00000500000000000000" pitchFamily="2" charset="-18"/>
                <a:cs typeface="Times New Roman" panose="02020603050405020304" pitchFamily="18" charset="0"/>
              </a:rPr>
              <a:t> </a:t>
            </a:r>
            <a:r>
              <a:rPr lang="pl-PL" sz="2500" dirty="0" err="1">
                <a:latin typeface="Montserrat" panose="00000500000000000000" pitchFamily="2" charset="-18"/>
                <a:cs typeface="Times New Roman" panose="02020603050405020304" pitchFamily="18" charset="0"/>
              </a:rPr>
              <a:t>raspoloženje</a:t>
            </a:r>
            <a:r>
              <a:rPr lang="pl-PL" sz="2500" dirty="0">
                <a:latin typeface="Montserrat" panose="00000500000000000000" pitchFamily="2" charset="-18"/>
                <a:cs typeface="Times New Roman" panose="02020603050405020304" pitchFamily="18" charset="0"/>
              </a:rPr>
              <a:t> </a:t>
            </a:r>
            <a:r>
              <a:rPr lang="pl-PL" sz="2500" dirty="0" err="1">
                <a:latin typeface="Montserrat" panose="00000500000000000000" pitchFamily="2" charset="-18"/>
                <a:cs typeface="Times New Roman" panose="02020603050405020304" pitchFamily="18" charset="0"/>
              </a:rPr>
              <a:t>pogoršava</a:t>
            </a:r>
            <a:r>
              <a:rPr lang="pl-PL" sz="2500" dirty="0">
                <a:latin typeface="Montserrat" panose="00000500000000000000" pitchFamily="2" charset="-18"/>
                <a:cs typeface="Times New Roman" panose="02020603050405020304" pitchFamily="18" charset="0"/>
              </a:rPr>
              <a:t> </a:t>
            </a:r>
            <a:r>
              <a:rPr lang="pl-PL" sz="2500" dirty="0" err="1">
                <a:latin typeface="Montserrat" panose="00000500000000000000" pitchFamily="2" charset="-18"/>
                <a:cs typeface="Times New Roman" panose="02020603050405020304" pitchFamily="18" charset="0"/>
              </a:rPr>
              <a:t>ili</a:t>
            </a:r>
            <a:r>
              <a:rPr lang="pl-PL" sz="2500" dirty="0">
                <a:latin typeface="Montserrat" panose="00000500000000000000" pitchFamily="2" charset="-18"/>
                <a:cs typeface="Times New Roman" panose="02020603050405020304" pitchFamily="18" charset="0"/>
              </a:rPr>
              <a:t> </a:t>
            </a:r>
            <a:r>
              <a:rPr lang="pl-PL" sz="2500" dirty="0" err="1">
                <a:latin typeface="Montserrat" panose="00000500000000000000" pitchFamily="2" charset="-18"/>
                <a:cs typeface="Times New Roman" panose="02020603050405020304" pitchFamily="18" charset="0"/>
              </a:rPr>
              <a:t>se</a:t>
            </a:r>
            <a:r>
              <a:rPr lang="pl-PL" sz="2500" dirty="0">
                <a:latin typeface="Montserrat" panose="00000500000000000000" pitchFamily="2" charset="-18"/>
                <a:cs typeface="Times New Roman" panose="02020603050405020304" pitchFamily="18" charset="0"/>
              </a:rPr>
              <a:t> </a:t>
            </a:r>
            <a:r>
              <a:rPr lang="pl-PL" sz="2500" dirty="0" err="1">
                <a:latin typeface="Montserrat" panose="00000500000000000000" pitchFamily="2" charset="-18"/>
                <a:cs typeface="Times New Roman" panose="02020603050405020304" pitchFamily="18" charset="0"/>
              </a:rPr>
              <a:t>počnete</a:t>
            </a:r>
            <a:r>
              <a:rPr lang="pl-PL" sz="2500" dirty="0">
                <a:latin typeface="Montserrat" panose="00000500000000000000" pitchFamily="2" charset="-18"/>
                <a:cs typeface="Times New Roman" panose="02020603050405020304" pitchFamily="18" charset="0"/>
              </a:rPr>
              <a:t> </a:t>
            </a:r>
            <a:r>
              <a:rPr lang="pl-PL" sz="2500" dirty="0" err="1">
                <a:latin typeface="Montserrat" panose="00000500000000000000" pitchFamily="2" charset="-18"/>
                <a:cs typeface="Times New Roman" panose="02020603050405020304" pitchFamily="18" charset="0"/>
              </a:rPr>
              <a:t>ponašati</a:t>
            </a:r>
            <a:r>
              <a:rPr lang="pl-PL" sz="2500" dirty="0">
                <a:latin typeface="Montserrat" panose="00000500000000000000" pitchFamily="2" charset="-18"/>
                <a:cs typeface="Times New Roman" panose="02020603050405020304" pitchFamily="18" charset="0"/>
              </a:rPr>
              <a:t> na </a:t>
            </a:r>
            <a:r>
              <a:rPr lang="pl-PL" sz="2500" dirty="0" err="1">
                <a:latin typeface="Montserrat" panose="00000500000000000000" pitchFamily="2" charset="-18"/>
                <a:cs typeface="Times New Roman" panose="02020603050405020304" pitchFamily="18" charset="0"/>
              </a:rPr>
              <a:t>neprimjeren</a:t>
            </a:r>
            <a:r>
              <a:rPr lang="pl-PL" sz="2500" dirty="0">
                <a:latin typeface="Montserrat" panose="00000500000000000000" pitchFamily="2" charset="-18"/>
                <a:cs typeface="Times New Roman" panose="02020603050405020304" pitchFamily="18" charset="0"/>
              </a:rPr>
              <a:t> </a:t>
            </a:r>
            <a:r>
              <a:rPr lang="pl-PL" sz="2500" dirty="0" err="1">
                <a:latin typeface="Montserrat" panose="00000500000000000000" pitchFamily="2" charset="-18"/>
                <a:cs typeface="Times New Roman" panose="02020603050405020304" pitchFamily="18" charset="0"/>
              </a:rPr>
              <a:t>način</a:t>
            </a:r>
            <a:r>
              <a:rPr lang="pl-PL" sz="2500" dirty="0">
                <a:latin typeface="Montserrat" panose="00000500000000000000" pitchFamily="2" charset="-18"/>
                <a:cs typeface="Times New Roman" panose="02020603050405020304" pitchFamily="18" charset="0"/>
              </a:rPr>
              <a:t>, </a:t>
            </a:r>
            <a:r>
              <a:rPr lang="pl-PL" sz="2500" dirty="0" err="1">
                <a:latin typeface="Montserrat" panose="00000500000000000000" pitchFamily="2" charset="-18"/>
                <a:cs typeface="Times New Roman" panose="02020603050405020304" pitchFamily="18" charset="0"/>
              </a:rPr>
              <a:t>postavite</a:t>
            </a:r>
            <a:r>
              <a:rPr lang="pl-PL" sz="2500" dirty="0">
                <a:latin typeface="Montserrat" panose="00000500000000000000" pitchFamily="2" charset="-18"/>
                <a:cs typeface="Times New Roman" panose="02020603050405020304" pitchFamily="18" charset="0"/>
              </a:rPr>
              <a:t> si </a:t>
            </a:r>
            <a:r>
              <a:rPr lang="pl-PL" sz="2500" dirty="0" err="1">
                <a:latin typeface="Montserrat" panose="00000500000000000000" pitchFamily="2" charset="-18"/>
                <a:cs typeface="Times New Roman" panose="02020603050405020304" pitchFamily="18" charset="0"/>
              </a:rPr>
              <a:t>pitanja</a:t>
            </a:r>
            <a:r>
              <a:rPr lang="pl-PL" sz="2500" dirty="0">
                <a:latin typeface="Montserrat" panose="00000500000000000000" pitchFamily="2" charset="-18"/>
                <a:cs typeface="Times New Roman" panose="02020603050405020304" pitchFamily="18" charset="0"/>
              </a:rPr>
              <a:t> s </a:t>
            </a:r>
            <a:r>
              <a:rPr lang="pl-PL" sz="2500" dirty="0" err="1">
                <a:latin typeface="Montserrat" panose="00000500000000000000" pitchFamily="2" charset="-18"/>
                <a:cs typeface="Times New Roman" panose="02020603050405020304" pitchFamily="18" charset="0"/>
              </a:rPr>
              <a:t>druge</a:t>
            </a:r>
            <a:r>
              <a:rPr lang="pl-PL" sz="2500" dirty="0">
                <a:latin typeface="Montserrat" panose="00000500000000000000" pitchFamily="2" charset="-18"/>
                <a:cs typeface="Times New Roman" panose="02020603050405020304" pitchFamily="18" charset="0"/>
              </a:rPr>
              <a:t> </a:t>
            </a:r>
            <a:r>
              <a:rPr lang="pl-PL" sz="2500" dirty="0" err="1">
                <a:latin typeface="Montserrat" panose="00000500000000000000" pitchFamily="2" charset="-18"/>
                <a:cs typeface="Times New Roman" panose="02020603050405020304" pitchFamily="18" charset="0"/>
              </a:rPr>
              <a:t>strane</a:t>
            </a:r>
            <a:r>
              <a:rPr lang="pl-PL" sz="2500" dirty="0">
                <a:latin typeface="Montserrat" panose="00000500000000000000" pitchFamily="2" charset="-18"/>
                <a:cs typeface="Times New Roman" panose="02020603050405020304" pitchFamily="18" charset="0"/>
              </a:rPr>
              <a:t> </a:t>
            </a:r>
            <a:r>
              <a:rPr lang="pl-PL" sz="2500" dirty="0" err="1">
                <a:latin typeface="Montserrat" panose="00000500000000000000" pitchFamily="2" charset="-18"/>
                <a:cs typeface="Times New Roman" panose="02020603050405020304" pitchFamily="18" charset="0"/>
              </a:rPr>
              <a:t>ovog</a:t>
            </a:r>
            <a:r>
              <a:rPr lang="pl-PL" sz="2500" dirty="0">
                <a:latin typeface="Montserrat" panose="00000500000000000000" pitchFamily="2" charset="-18"/>
                <a:cs typeface="Times New Roman" panose="02020603050405020304" pitchFamily="18" charset="0"/>
              </a:rPr>
              <a:t> </a:t>
            </a:r>
            <a:r>
              <a:rPr lang="pl-PL" sz="2500" dirty="0" err="1">
                <a:latin typeface="Montserrat" panose="00000500000000000000" pitchFamily="2" charset="-18"/>
                <a:cs typeface="Times New Roman" panose="02020603050405020304" pitchFamily="18" charset="0"/>
              </a:rPr>
              <a:t>radnog</a:t>
            </a:r>
            <a:r>
              <a:rPr lang="pl-PL" sz="2500" dirty="0">
                <a:latin typeface="Montserrat" panose="00000500000000000000" pitchFamily="2" charset="-18"/>
                <a:cs typeface="Times New Roman" panose="02020603050405020304" pitchFamily="18" charset="0"/>
              </a:rPr>
              <a:t> lista i </a:t>
            </a:r>
            <a:r>
              <a:rPr lang="pl-PL" sz="2500" dirty="0" err="1">
                <a:latin typeface="Montserrat" panose="00000500000000000000" pitchFamily="2" charset="-18"/>
                <a:cs typeface="Times New Roman" panose="02020603050405020304" pitchFamily="18" charset="0"/>
              </a:rPr>
              <a:t>zapišite</a:t>
            </a:r>
            <a:r>
              <a:rPr lang="pl-PL" sz="2500" dirty="0">
                <a:latin typeface="Montserrat" panose="00000500000000000000" pitchFamily="2" charset="-18"/>
                <a:cs typeface="Times New Roman" panose="02020603050405020304" pitchFamily="18" charset="0"/>
              </a:rPr>
              <a:t> </a:t>
            </a:r>
            <a:r>
              <a:rPr lang="pl-PL" sz="2500" dirty="0" err="1">
                <a:latin typeface="Montserrat" panose="00000500000000000000" pitchFamily="2" charset="-18"/>
                <a:cs typeface="Times New Roman" panose="02020603050405020304" pitchFamily="18" charset="0"/>
              </a:rPr>
              <a:t>odgovore</a:t>
            </a:r>
            <a:r>
              <a:rPr lang="pl-PL" sz="2500" dirty="0">
                <a:latin typeface="Montserrat" panose="00000500000000000000" pitchFamily="2" charset="-18"/>
                <a:cs typeface="Times New Roman" panose="02020603050405020304" pitchFamily="18" charset="0"/>
              </a:rPr>
              <a:t>.</a:t>
            </a:r>
          </a:p>
        </p:txBody>
      </p:sp>
      <p:graphicFrame>
        <p:nvGraphicFramePr>
          <p:cNvPr id="3" name="Table 4">
            <a:extLst>
              <a:ext uri="{FF2B5EF4-FFF2-40B4-BE49-F238E27FC236}">
                <a16:creationId xmlns:a16="http://schemas.microsoft.com/office/drawing/2014/main" id="{3D3F6EDD-7D97-2095-0AAF-5C4E1EDC66CF}"/>
              </a:ext>
            </a:extLst>
          </p:cNvPr>
          <p:cNvGraphicFramePr>
            <a:graphicFrameLocks noGrp="1"/>
          </p:cNvGraphicFramePr>
          <p:nvPr>
            <p:extLst>
              <p:ext uri="{D42A27DB-BD31-4B8C-83A1-F6EECF244321}">
                <p14:modId xmlns:p14="http://schemas.microsoft.com/office/powerpoint/2010/main" val="1171781904"/>
              </p:ext>
            </p:extLst>
          </p:nvPr>
        </p:nvGraphicFramePr>
        <p:xfrm>
          <a:off x="685800" y="3314700"/>
          <a:ext cx="16916400" cy="5278186"/>
        </p:xfrm>
        <a:graphic>
          <a:graphicData uri="http://schemas.openxmlformats.org/drawingml/2006/table">
            <a:tbl>
              <a:tblPr firstRow="1" bandRow="1">
                <a:tableStyleId>{93296810-A885-4BE3-A3E7-6D5BEEA58F35}</a:tableStyleId>
              </a:tblPr>
              <a:tblGrid>
                <a:gridCol w="10287000">
                  <a:extLst>
                    <a:ext uri="{9D8B030D-6E8A-4147-A177-3AD203B41FA5}">
                      <a16:colId xmlns:a16="http://schemas.microsoft.com/office/drawing/2014/main" val="2819184665"/>
                    </a:ext>
                  </a:extLst>
                </a:gridCol>
                <a:gridCol w="6629400">
                  <a:extLst>
                    <a:ext uri="{9D8B030D-6E8A-4147-A177-3AD203B41FA5}">
                      <a16:colId xmlns:a16="http://schemas.microsoft.com/office/drawing/2014/main" val="988965372"/>
                    </a:ext>
                  </a:extLst>
                </a:gridCol>
              </a:tblGrid>
              <a:tr h="370840">
                <a:tc>
                  <a:txBody>
                    <a:bodyPr/>
                    <a:lstStyle/>
                    <a:p>
                      <a:pPr algn="ctr">
                        <a:lnSpc>
                          <a:spcPct val="150000"/>
                        </a:lnSpc>
                      </a:pPr>
                      <a:r>
                        <a:rPr lang="hr-HR" sz="2400" dirty="0">
                          <a:latin typeface="Montserrat" panose="00000500000000000000" pitchFamily="2" charset="-18"/>
                        </a:rPr>
                        <a:t>Pitanje</a:t>
                      </a:r>
                      <a:endParaRPr lang="pl-PL" sz="2400" dirty="0">
                        <a:latin typeface="Montserrat" panose="00000500000000000000" pitchFamily="2" charset="-18"/>
                      </a:endParaRPr>
                    </a:p>
                  </a:txBody>
                  <a:tcPr/>
                </a:tc>
                <a:tc>
                  <a:txBody>
                    <a:bodyPr/>
                    <a:lstStyle/>
                    <a:p>
                      <a:pPr algn="ctr">
                        <a:lnSpc>
                          <a:spcPct val="150000"/>
                        </a:lnSpc>
                      </a:pPr>
                      <a:r>
                        <a:rPr lang="hr-HR" sz="2400" dirty="0">
                          <a:latin typeface="Montserrat" panose="00000500000000000000" pitchFamily="2" charset="-18"/>
                        </a:rPr>
                        <a:t>Primjer odgovora</a:t>
                      </a:r>
                      <a:endParaRPr lang="pl-PL" sz="2400" dirty="0">
                        <a:latin typeface="Montserrat" panose="00000500000000000000" pitchFamily="2" charset="-18"/>
                      </a:endParaRPr>
                    </a:p>
                  </a:txBody>
                  <a:tcPr/>
                </a:tc>
                <a:extLst>
                  <a:ext uri="{0D108BD9-81ED-4DB2-BD59-A6C34878D82A}">
                    <a16:rowId xmlns:a16="http://schemas.microsoft.com/office/drawing/2014/main" val="1468208951"/>
                  </a:ext>
                </a:extLst>
              </a:tr>
              <a:tr h="370840">
                <a:tc>
                  <a:txBody>
                    <a:bodyPr/>
                    <a:lstStyle/>
                    <a:p>
                      <a:pPr marL="342900" indent="-342900">
                        <a:lnSpc>
                          <a:spcPct val="150000"/>
                        </a:lnSpc>
                        <a:buFont typeface="Arial" panose="020B0604020202020204" pitchFamily="34" charset="0"/>
                        <a:buChar char="•"/>
                      </a:pPr>
                      <a:r>
                        <a:rPr lang="pl-PL" sz="2200" dirty="0">
                          <a:latin typeface="Montserrat" panose="00000500000000000000" pitchFamily="2" charset="-18"/>
                        </a:rPr>
                        <a:t>Koja je </a:t>
                      </a:r>
                      <a:r>
                        <a:rPr lang="pl-PL" sz="2200" dirty="0" err="1">
                          <a:latin typeface="Montserrat" panose="00000500000000000000" pitchFamily="2" charset="-18"/>
                        </a:rPr>
                        <a:t>trenutna</a:t>
                      </a:r>
                      <a:r>
                        <a:rPr lang="pl-PL" sz="2200" dirty="0">
                          <a:latin typeface="Montserrat" panose="00000500000000000000" pitchFamily="2" charset="-18"/>
                        </a:rPr>
                        <a:t> </a:t>
                      </a:r>
                      <a:r>
                        <a:rPr lang="pl-PL" sz="2200" dirty="0" err="1">
                          <a:latin typeface="Montserrat" panose="00000500000000000000" pitchFamily="2" charset="-18"/>
                        </a:rPr>
                        <a:t>situacija</a:t>
                      </a:r>
                      <a:r>
                        <a:rPr lang="pl-PL" sz="2200" dirty="0">
                          <a:latin typeface="Montserrat" panose="00000500000000000000" pitchFamily="2" charset="-18"/>
                        </a:rPr>
                        <a:t>? </a:t>
                      </a:r>
                      <a:r>
                        <a:rPr lang="pl-PL" sz="2200" dirty="0" err="1">
                          <a:latin typeface="Montserrat" panose="00000500000000000000" pitchFamily="2" charset="-18"/>
                        </a:rPr>
                        <a:t>Možda</a:t>
                      </a:r>
                      <a:r>
                        <a:rPr lang="pl-PL" sz="2200" dirty="0">
                          <a:latin typeface="Montserrat" panose="00000500000000000000" pitchFamily="2" charset="-18"/>
                        </a:rPr>
                        <a:t> </a:t>
                      </a:r>
                      <a:r>
                        <a:rPr lang="pl-PL" sz="2200" dirty="0" err="1">
                          <a:latin typeface="Montserrat" panose="00000500000000000000" pitchFamily="2" charset="-18"/>
                        </a:rPr>
                        <a:t>razmišljaš</a:t>
                      </a:r>
                      <a:r>
                        <a:rPr lang="pl-PL" sz="2200" dirty="0">
                          <a:latin typeface="Montserrat" panose="00000500000000000000" pitchFamily="2" charset="-18"/>
                        </a:rPr>
                        <a:t> o </a:t>
                      </a:r>
                      <a:r>
                        <a:rPr lang="pl-PL" sz="2200" dirty="0" err="1">
                          <a:latin typeface="Montserrat" panose="00000500000000000000" pitchFamily="2" charset="-18"/>
                        </a:rPr>
                        <a:t>nečemu</a:t>
                      </a:r>
                      <a:r>
                        <a:rPr lang="pl-PL" sz="2200" dirty="0">
                          <a:latin typeface="Montserrat" panose="00000500000000000000" pitchFamily="2" charset="-18"/>
                        </a:rPr>
                        <a:t> </a:t>
                      </a:r>
                      <a:r>
                        <a:rPr lang="pl-PL" sz="2200" dirty="0" err="1">
                          <a:latin typeface="Montserrat" panose="00000500000000000000" pitchFamily="2" charset="-18"/>
                        </a:rPr>
                        <a:t>što</a:t>
                      </a:r>
                      <a:r>
                        <a:rPr lang="pl-PL" sz="2200" dirty="0">
                          <a:latin typeface="Montserrat" panose="00000500000000000000" pitchFamily="2" charset="-18"/>
                        </a:rPr>
                        <a:t> </a:t>
                      </a:r>
                      <a:r>
                        <a:rPr lang="pl-PL" sz="2200" dirty="0" err="1">
                          <a:latin typeface="Montserrat" panose="00000500000000000000" pitchFamily="2" charset="-18"/>
                        </a:rPr>
                        <a:t>se</a:t>
                      </a:r>
                      <a:r>
                        <a:rPr lang="pl-PL" sz="2200" dirty="0">
                          <a:latin typeface="Montserrat" panose="00000500000000000000" pitchFamily="2" charset="-18"/>
                        </a:rPr>
                        <a:t> </a:t>
                      </a:r>
                      <a:r>
                        <a:rPr lang="pl-PL" sz="2200" dirty="0" err="1">
                          <a:latin typeface="Montserrat" panose="00000500000000000000" pitchFamily="2" charset="-18"/>
                        </a:rPr>
                        <a:t>upravo</a:t>
                      </a:r>
                      <a:r>
                        <a:rPr lang="pl-PL" sz="2200" dirty="0">
                          <a:latin typeface="Montserrat" panose="00000500000000000000" pitchFamily="2" charset="-18"/>
                        </a:rPr>
                        <a:t> </a:t>
                      </a:r>
                      <a:r>
                        <a:rPr lang="pl-PL" sz="2200" dirty="0" err="1">
                          <a:latin typeface="Montserrat" panose="00000500000000000000" pitchFamily="2" charset="-18"/>
                        </a:rPr>
                        <a:t>dogodilo</a:t>
                      </a:r>
                      <a:r>
                        <a:rPr lang="pl-PL" sz="2200" dirty="0">
                          <a:latin typeface="Montserrat" panose="00000500000000000000" pitchFamily="2" charset="-18"/>
                        </a:rPr>
                        <a:t> u </a:t>
                      </a:r>
                      <a:r>
                        <a:rPr lang="pl-PL" sz="2200" dirty="0" err="1">
                          <a:latin typeface="Montserrat" panose="00000500000000000000" pitchFamily="2" charset="-18"/>
                        </a:rPr>
                        <a:t>okruženju</a:t>
                      </a:r>
                      <a:r>
                        <a:rPr lang="pl-PL" sz="2200" dirty="0">
                          <a:latin typeface="Montserrat" panose="00000500000000000000" pitchFamily="2" charset="-18"/>
                        </a:rPr>
                        <a:t> </a:t>
                      </a:r>
                      <a:r>
                        <a:rPr lang="pl-PL" sz="2200" dirty="0" err="1">
                          <a:latin typeface="Montserrat" panose="00000500000000000000" pitchFamily="2" charset="-18"/>
                        </a:rPr>
                        <a:t>ili</a:t>
                      </a:r>
                      <a:r>
                        <a:rPr lang="pl-PL" sz="2200" dirty="0">
                          <a:latin typeface="Montserrat" panose="00000500000000000000" pitchFamily="2" charset="-18"/>
                        </a:rPr>
                        <a:t> o </a:t>
                      </a:r>
                      <a:r>
                        <a:rPr lang="pl-PL" sz="2200" dirty="0" err="1">
                          <a:latin typeface="Montserrat" panose="00000500000000000000" pitchFamily="2" charset="-18"/>
                        </a:rPr>
                        <a:t>nečemu</a:t>
                      </a:r>
                      <a:r>
                        <a:rPr lang="pl-PL" sz="2200" dirty="0">
                          <a:latin typeface="Montserrat" panose="00000500000000000000" pitchFamily="2" charset="-18"/>
                        </a:rPr>
                        <a:t> </a:t>
                      </a:r>
                      <a:r>
                        <a:rPr lang="pl-PL" sz="2200" dirty="0" err="1">
                          <a:latin typeface="Montserrat" panose="00000500000000000000" pitchFamily="2" charset="-18"/>
                        </a:rPr>
                        <a:t>što</a:t>
                      </a:r>
                      <a:r>
                        <a:rPr lang="pl-PL" sz="2200" dirty="0">
                          <a:latin typeface="Montserrat" panose="00000500000000000000" pitchFamily="2" charset="-18"/>
                        </a:rPr>
                        <a:t> </a:t>
                      </a:r>
                      <a:r>
                        <a:rPr lang="pl-PL" sz="2200" dirty="0" err="1">
                          <a:latin typeface="Montserrat" panose="00000500000000000000" pitchFamily="2" charset="-18"/>
                        </a:rPr>
                        <a:t>se</a:t>
                      </a:r>
                      <a:r>
                        <a:rPr lang="pl-PL" sz="2200" dirty="0">
                          <a:latin typeface="Montserrat" panose="00000500000000000000" pitchFamily="2" charset="-18"/>
                        </a:rPr>
                        <a:t> </a:t>
                      </a:r>
                      <a:r>
                        <a:rPr lang="pl-PL" sz="2200" dirty="0" err="1">
                          <a:latin typeface="Montserrat" panose="00000500000000000000" pitchFamily="2" charset="-18"/>
                        </a:rPr>
                        <a:t>dogodilo</a:t>
                      </a:r>
                      <a:r>
                        <a:rPr lang="pl-PL" sz="2200" dirty="0">
                          <a:latin typeface="Montserrat" panose="00000500000000000000" pitchFamily="2" charset="-18"/>
                        </a:rPr>
                        <a:t> </a:t>
                      </a:r>
                      <a:r>
                        <a:rPr lang="pl-PL" sz="2200" dirty="0" err="1">
                          <a:latin typeface="Montserrat" panose="00000500000000000000" pitchFamily="2" charset="-18"/>
                        </a:rPr>
                        <a:t>unutar</a:t>
                      </a:r>
                      <a:r>
                        <a:rPr lang="pl-PL" sz="2200" dirty="0">
                          <a:latin typeface="Montserrat" panose="00000500000000000000" pitchFamily="2" charset="-18"/>
                        </a:rPr>
                        <a:t> </a:t>
                      </a:r>
                      <a:r>
                        <a:rPr lang="pl-PL" sz="2200" dirty="0" err="1">
                          <a:latin typeface="Montserrat" panose="00000500000000000000" pitchFamily="2" charset="-18"/>
                        </a:rPr>
                        <a:t>tebe</a:t>
                      </a:r>
                      <a:r>
                        <a:rPr lang="pl-PL" sz="2200" dirty="0">
                          <a:latin typeface="Montserrat" panose="00000500000000000000" pitchFamily="2" charset="-18"/>
                        </a:rPr>
                        <a:t> (</a:t>
                      </a:r>
                      <a:r>
                        <a:rPr lang="pl-PL" sz="2200" dirty="0" err="1">
                          <a:latin typeface="Montserrat" panose="00000500000000000000" pitchFamily="2" charset="-18"/>
                        </a:rPr>
                        <a:t>intenzivna</a:t>
                      </a:r>
                      <a:r>
                        <a:rPr lang="pl-PL" sz="2200" dirty="0">
                          <a:latin typeface="Montserrat" panose="00000500000000000000" pitchFamily="2" charset="-18"/>
                        </a:rPr>
                        <a:t> </a:t>
                      </a:r>
                      <a:r>
                        <a:rPr lang="pl-PL" sz="2200" dirty="0" err="1">
                          <a:latin typeface="Montserrat" panose="00000500000000000000" pitchFamily="2" charset="-18"/>
                        </a:rPr>
                        <a:t>emocija</a:t>
                      </a:r>
                      <a:r>
                        <a:rPr lang="pl-PL" sz="2200" dirty="0">
                          <a:latin typeface="Montserrat" panose="00000500000000000000" pitchFamily="2" charset="-18"/>
                        </a:rPr>
                        <a:t>, </a:t>
                      </a:r>
                      <a:r>
                        <a:rPr lang="pl-PL" sz="2200" dirty="0" err="1">
                          <a:latin typeface="Montserrat" panose="00000500000000000000" pitchFamily="2" charset="-18"/>
                        </a:rPr>
                        <a:t>bolna</a:t>
                      </a:r>
                      <a:r>
                        <a:rPr lang="pl-PL" sz="2200" dirty="0">
                          <a:latin typeface="Montserrat" panose="00000500000000000000" pitchFamily="2" charset="-18"/>
                        </a:rPr>
                        <a:t> </a:t>
                      </a:r>
                      <a:r>
                        <a:rPr lang="pl-PL" sz="2200" dirty="0" err="1">
                          <a:latin typeface="Montserrat" panose="00000500000000000000" pitchFamily="2" charset="-18"/>
                        </a:rPr>
                        <a:t>senzacija</a:t>
                      </a:r>
                      <a:r>
                        <a:rPr lang="pl-PL" sz="2200" dirty="0">
                          <a:latin typeface="Montserrat" panose="00000500000000000000" pitchFamily="2" charset="-18"/>
                        </a:rPr>
                        <a:t>, </a:t>
                      </a:r>
                      <a:r>
                        <a:rPr lang="pl-PL" sz="2200" dirty="0" err="1">
                          <a:latin typeface="Montserrat" panose="00000500000000000000" pitchFamily="2" charset="-18"/>
                        </a:rPr>
                        <a:t>slika</a:t>
                      </a:r>
                      <a:r>
                        <a:rPr lang="pl-PL" sz="2200" dirty="0">
                          <a:latin typeface="Montserrat" panose="00000500000000000000" pitchFamily="2" charset="-18"/>
                        </a:rPr>
                        <a:t>, </a:t>
                      </a:r>
                      <a:r>
                        <a:rPr lang="pl-PL" sz="2200" dirty="0" err="1">
                          <a:latin typeface="Montserrat" panose="00000500000000000000" pitchFamily="2" charset="-18"/>
                        </a:rPr>
                        <a:t>sanjarenje</a:t>
                      </a:r>
                      <a:r>
                        <a:rPr lang="pl-PL" sz="2200" dirty="0">
                          <a:latin typeface="Montserrat" panose="00000500000000000000" pitchFamily="2" charset="-18"/>
                        </a:rPr>
                        <a:t>, </a:t>
                      </a:r>
                      <a:r>
                        <a:rPr lang="pl-PL" sz="2200" dirty="0" err="1">
                          <a:latin typeface="Montserrat" panose="00000500000000000000" pitchFamily="2" charset="-18"/>
                        </a:rPr>
                        <a:t>sjećanje</a:t>
                      </a:r>
                      <a:r>
                        <a:rPr lang="pl-PL" sz="2200" dirty="0">
                          <a:latin typeface="Montserrat" panose="00000500000000000000" pitchFamily="2" charset="-18"/>
                        </a:rPr>
                        <a:t> </a:t>
                      </a:r>
                      <a:r>
                        <a:rPr lang="pl-PL" sz="2200" dirty="0" err="1">
                          <a:latin typeface="Montserrat" panose="00000500000000000000" pitchFamily="2" charset="-18"/>
                        </a:rPr>
                        <a:t>ili</a:t>
                      </a:r>
                      <a:r>
                        <a:rPr lang="pl-PL" sz="2200" dirty="0">
                          <a:latin typeface="Montserrat" panose="00000500000000000000" pitchFamily="2" charset="-18"/>
                        </a:rPr>
                        <a:t> </a:t>
                      </a:r>
                      <a:r>
                        <a:rPr lang="pl-PL" sz="2200" dirty="0" err="1">
                          <a:latin typeface="Montserrat" panose="00000500000000000000" pitchFamily="2" charset="-18"/>
                        </a:rPr>
                        <a:t>niz</a:t>
                      </a:r>
                      <a:r>
                        <a:rPr lang="pl-PL" sz="2200" dirty="0">
                          <a:latin typeface="Montserrat" panose="00000500000000000000" pitchFamily="2" charset="-18"/>
                        </a:rPr>
                        <a:t> </a:t>
                      </a:r>
                      <a:r>
                        <a:rPr lang="pl-PL" sz="2200" dirty="0" err="1">
                          <a:latin typeface="Montserrat" panose="00000500000000000000" pitchFamily="2" charset="-18"/>
                        </a:rPr>
                        <a:t>misli</a:t>
                      </a:r>
                      <a:r>
                        <a:rPr lang="pl-PL" sz="2200" dirty="0">
                          <a:latin typeface="Montserrat" panose="00000500000000000000" pitchFamily="2" charset="-18"/>
                        </a:rPr>
                        <a:t>—</a:t>
                      </a:r>
                      <a:r>
                        <a:rPr lang="pl-PL" sz="2200" dirty="0" err="1">
                          <a:latin typeface="Montserrat" panose="00000500000000000000" pitchFamily="2" charset="-18"/>
                        </a:rPr>
                        <a:t>npr</a:t>
                      </a:r>
                      <a:r>
                        <a:rPr lang="pl-PL" sz="2200" dirty="0">
                          <a:latin typeface="Montserrat" panose="00000500000000000000" pitchFamily="2" charset="-18"/>
                        </a:rPr>
                        <a:t>. </a:t>
                      </a:r>
                      <a:r>
                        <a:rPr lang="pl-PL" sz="2200" dirty="0" err="1">
                          <a:latin typeface="Montserrat" panose="00000500000000000000" pitchFamily="2" charset="-18"/>
                        </a:rPr>
                        <a:t>razmišljanje</a:t>
                      </a:r>
                      <a:r>
                        <a:rPr lang="pl-PL" sz="2200" dirty="0">
                          <a:latin typeface="Montserrat" panose="00000500000000000000" pitchFamily="2" charset="-18"/>
                        </a:rPr>
                        <a:t> o </a:t>
                      </a:r>
                      <a:r>
                        <a:rPr lang="pl-PL" sz="2200" dirty="0" err="1">
                          <a:latin typeface="Montserrat" panose="00000500000000000000" pitchFamily="2" charset="-18"/>
                        </a:rPr>
                        <a:t>mojoj</a:t>
                      </a:r>
                      <a:r>
                        <a:rPr lang="pl-PL" sz="2200" dirty="0">
                          <a:latin typeface="Montserrat" panose="00000500000000000000" pitchFamily="2" charset="-18"/>
                        </a:rPr>
                        <a:t> </a:t>
                      </a:r>
                      <a:r>
                        <a:rPr lang="pl-PL" sz="2200" dirty="0" err="1">
                          <a:latin typeface="Montserrat" panose="00000500000000000000" pitchFamily="2" charset="-18"/>
                        </a:rPr>
                        <a:t>budućnosti</a:t>
                      </a:r>
                      <a:r>
                        <a:rPr lang="pl-PL" sz="2200" dirty="0">
                          <a:latin typeface="Montserrat" panose="00000500000000000000" pitchFamily="2" charset="-18"/>
                        </a:rPr>
                        <a:t>).</a:t>
                      </a:r>
                    </a:p>
                  </a:txBody>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pl-PL" sz="2200" u="none" dirty="0" err="1">
                          <a:latin typeface="Montserrat" panose="00000500000000000000" pitchFamily="2" charset="-18"/>
                        </a:rPr>
                        <a:t>Dobio</a:t>
                      </a:r>
                      <a:r>
                        <a:rPr lang="pl-PL" sz="2200" u="none" dirty="0">
                          <a:latin typeface="Montserrat" panose="00000500000000000000" pitchFamily="2" charset="-18"/>
                        </a:rPr>
                        <a:t> sam </a:t>
                      </a:r>
                      <a:r>
                        <a:rPr lang="pl-PL" sz="2200" u="none" dirty="0" err="1">
                          <a:latin typeface="Montserrat" panose="00000500000000000000" pitchFamily="2" charset="-18"/>
                        </a:rPr>
                        <a:t>kaznu</a:t>
                      </a:r>
                      <a:r>
                        <a:rPr lang="pl-PL" sz="2200" u="none" dirty="0">
                          <a:latin typeface="Montserrat" panose="00000500000000000000" pitchFamily="2" charset="-18"/>
                        </a:rPr>
                        <a:t> za </a:t>
                      </a:r>
                      <a:r>
                        <a:rPr lang="pl-PL" sz="2200" u="none" dirty="0" err="1">
                          <a:latin typeface="Montserrat" panose="00000500000000000000" pitchFamily="2" charset="-18"/>
                        </a:rPr>
                        <a:t>parkiranje</a:t>
                      </a:r>
                      <a:r>
                        <a:rPr lang="pl-PL" sz="2200" u="none" dirty="0">
                          <a:latin typeface="Montserrat" panose="00000500000000000000" pitchFamily="2" charset="-18"/>
                        </a:rPr>
                        <a:t>.</a:t>
                      </a:r>
                    </a:p>
                    <a:p>
                      <a:pPr marL="342900" indent="-342900">
                        <a:lnSpc>
                          <a:spcPct val="150000"/>
                        </a:lnSpc>
                        <a:buFont typeface="Arial" panose="020B0604020202020204" pitchFamily="34" charset="0"/>
                        <a:buChar char="•"/>
                      </a:pPr>
                      <a:endParaRPr lang="pl-PL" sz="2200" u="none" dirty="0">
                        <a:latin typeface="Montserrat" panose="00000500000000000000" pitchFamily="2" charset="-18"/>
                      </a:endParaRPr>
                    </a:p>
                  </a:txBody>
                  <a:tcPr/>
                </a:tc>
                <a:extLst>
                  <a:ext uri="{0D108BD9-81ED-4DB2-BD59-A6C34878D82A}">
                    <a16:rowId xmlns:a16="http://schemas.microsoft.com/office/drawing/2014/main" val="1168111623"/>
                  </a:ext>
                </a:extLst>
              </a:tr>
              <a:tr h="370840">
                <a:tc>
                  <a:txBody>
                    <a:bodyPr/>
                    <a:lstStyle/>
                    <a:p>
                      <a:pPr marL="342900" indent="-342900">
                        <a:lnSpc>
                          <a:spcPct val="150000"/>
                        </a:lnSpc>
                        <a:buFont typeface="Arial" panose="020B0604020202020204" pitchFamily="34" charset="0"/>
                        <a:buChar char="•"/>
                      </a:pPr>
                      <a:r>
                        <a:rPr lang="pl-PL" sz="2200" dirty="0" err="1">
                          <a:latin typeface="Montserrat" panose="00000500000000000000" pitchFamily="2" charset="-18"/>
                        </a:rPr>
                        <a:t>Što</a:t>
                      </a:r>
                      <a:r>
                        <a:rPr lang="pl-PL" sz="2200" dirty="0">
                          <a:latin typeface="Montserrat" panose="00000500000000000000" pitchFamily="2" charset="-18"/>
                        </a:rPr>
                        <a:t> </a:t>
                      </a:r>
                      <a:r>
                        <a:rPr lang="pl-PL" sz="2200" dirty="0" err="1">
                          <a:latin typeface="Montserrat" panose="00000500000000000000" pitchFamily="2" charset="-18"/>
                        </a:rPr>
                        <a:t>trenutno</a:t>
                      </a:r>
                      <a:r>
                        <a:rPr lang="pl-PL" sz="2200" dirty="0">
                          <a:latin typeface="Montserrat" panose="00000500000000000000" pitchFamily="2" charset="-18"/>
                        </a:rPr>
                        <a:t> </a:t>
                      </a:r>
                      <a:r>
                        <a:rPr lang="pl-PL" sz="2200" dirty="0" err="1">
                          <a:latin typeface="Montserrat" panose="00000500000000000000" pitchFamily="2" charset="-18"/>
                        </a:rPr>
                        <a:t>mislim</a:t>
                      </a:r>
                      <a:r>
                        <a:rPr lang="pl-PL" sz="2200" dirty="0">
                          <a:latin typeface="Montserrat" panose="00000500000000000000" pitchFamily="2" charset="-18"/>
                        </a:rPr>
                        <a:t> </a:t>
                      </a:r>
                      <a:r>
                        <a:rPr lang="pl-PL" sz="2200" dirty="0" err="1">
                          <a:latin typeface="Montserrat" panose="00000500000000000000" pitchFamily="2" charset="-18"/>
                        </a:rPr>
                        <a:t>ili</a:t>
                      </a:r>
                      <a:r>
                        <a:rPr lang="pl-PL" sz="2200" dirty="0">
                          <a:latin typeface="Montserrat" panose="00000500000000000000" pitchFamily="2" charset="-18"/>
                        </a:rPr>
                        <a:t> </a:t>
                      </a:r>
                      <a:r>
                        <a:rPr lang="pl-PL" sz="2200" dirty="0" err="1">
                          <a:latin typeface="Montserrat" panose="00000500000000000000" pitchFamily="2" charset="-18"/>
                        </a:rPr>
                        <a:t>zamišljam</a:t>
                      </a:r>
                      <a:r>
                        <a:rPr lang="pl-PL" sz="2200" dirty="0">
                          <a:latin typeface="Montserrat" panose="00000500000000000000" pitchFamily="2" charset="-18"/>
                        </a:rPr>
                        <a:t>? </a:t>
                      </a:r>
                    </a:p>
                  </a:txBody>
                  <a:tcPr/>
                </a:tc>
                <a:tc>
                  <a:txBody>
                    <a:bodyPr/>
                    <a:lstStyle/>
                    <a:p>
                      <a:pPr marL="342900" indent="-342900">
                        <a:lnSpc>
                          <a:spcPct val="150000"/>
                        </a:lnSpc>
                        <a:buFont typeface="Arial" panose="020B0604020202020204" pitchFamily="34" charset="0"/>
                        <a:buChar char="•"/>
                      </a:pPr>
                      <a:r>
                        <a:rPr lang="pl-PL" sz="2200" u="none" dirty="0">
                          <a:latin typeface="Montserrat" panose="00000500000000000000" pitchFamily="2" charset="-18"/>
                        </a:rPr>
                        <a:t>Tako sam </a:t>
                      </a:r>
                      <a:r>
                        <a:rPr lang="pl-PL" sz="2200" u="none" dirty="0" err="1">
                          <a:latin typeface="Montserrat" panose="00000500000000000000" pitchFamily="2" charset="-18"/>
                        </a:rPr>
                        <a:t>glup</a:t>
                      </a:r>
                      <a:r>
                        <a:rPr lang="pl-PL" sz="2200" u="none" dirty="0">
                          <a:latin typeface="Montserrat" panose="00000500000000000000" pitchFamily="2" charset="-18"/>
                        </a:rPr>
                        <a:t>.</a:t>
                      </a:r>
                    </a:p>
                  </a:txBody>
                  <a:tcPr/>
                </a:tc>
                <a:extLst>
                  <a:ext uri="{0D108BD9-81ED-4DB2-BD59-A6C34878D82A}">
                    <a16:rowId xmlns:a16="http://schemas.microsoft.com/office/drawing/2014/main" val="394515783"/>
                  </a:ext>
                </a:extLst>
              </a:tr>
              <a:tr h="370840">
                <a:tc>
                  <a:txBody>
                    <a:bodyPr/>
                    <a:lstStyle/>
                    <a:p>
                      <a:pPr marL="342900" indent="-342900">
                        <a:lnSpc>
                          <a:spcPct val="150000"/>
                        </a:lnSpc>
                        <a:buFont typeface="Arial" panose="020B0604020202020204" pitchFamily="34" charset="0"/>
                        <a:buChar char="•"/>
                      </a:pPr>
                      <a:r>
                        <a:rPr lang="pl-PL" sz="2200" dirty="0">
                          <a:latin typeface="Montserrat" panose="00000500000000000000" pitchFamily="2" charset="-18"/>
                        </a:rPr>
                        <a:t>Koja je </a:t>
                      </a:r>
                      <a:r>
                        <a:rPr lang="pl-PL" sz="2200" dirty="0" err="1">
                          <a:latin typeface="Montserrat" panose="00000500000000000000" pitchFamily="2" charset="-18"/>
                        </a:rPr>
                        <a:t>kognitivna</a:t>
                      </a:r>
                      <a:r>
                        <a:rPr lang="pl-PL" sz="2200" dirty="0">
                          <a:latin typeface="Montserrat" panose="00000500000000000000" pitchFamily="2" charset="-18"/>
                        </a:rPr>
                        <a:t> </a:t>
                      </a:r>
                      <a:r>
                        <a:rPr lang="pl-PL" sz="2200" dirty="0" err="1">
                          <a:latin typeface="Montserrat" panose="00000500000000000000" pitchFamily="2" charset="-18"/>
                        </a:rPr>
                        <a:t>distorzija</a:t>
                      </a:r>
                      <a:r>
                        <a:rPr lang="pl-PL" sz="2200" dirty="0">
                          <a:latin typeface="Montserrat" panose="00000500000000000000" pitchFamily="2" charset="-18"/>
                        </a:rPr>
                        <a:t> </a:t>
                      </a:r>
                      <a:r>
                        <a:rPr lang="pl-PL" sz="2200" dirty="0" err="1">
                          <a:latin typeface="Montserrat" panose="00000500000000000000" pitchFamily="2" charset="-18"/>
                        </a:rPr>
                        <a:t>prisutna</a:t>
                      </a:r>
                      <a:r>
                        <a:rPr lang="pl-PL" sz="2200" dirty="0">
                          <a:latin typeface="Montserrat" panose="00000500000000000000" pitchFamily="2" charset="-18"/>
                        </a:rPr>
                        <a:t>? (</a:t>
                      </a:r>
                      <a:r>
                        <a:rPr lang="pl-PL" sz="2200" dirty="0" err="1">
                          <a:latin typeface="Montserrat" panose="00000500000000000000" pitchFamily="2" charset="-18"/>
                        </a:rPr>
                        <a:t>opcionalno</a:t>
                      </a:r>
                      <a:r>
                        <a:rPr lang="pl-PL" sz="2200" dirty="0">
                          <a:latin typeface="Montserrat" panose="00000500000000000000" pitchFamily="2" charset="-18"/>
                        </a:rPr>
                        <a:t>) </a:t>
                      </a:r>
                    </a:p>
                  </a:txBody>
                  <a:tcPr/>
                </a:tc>
                <a:tc>
                  <a:txBody>
                    <a:bodyPr/>
                    <a:lstStyle/>
                    <a:p>
                      <a:pPr marL="342900" indent="-342900">
                        <a:lnSpc>
                          <a:spcPct val="150000"/>
                        </a:lnSpc>
                        <a:buFont typeface="Arial" panose="020B0604020202020204" pitchFamily="34" charset="0"/>
                        <a:buChar char="•"/>
                      </a:pPr>
                      <a:r>
                        <a:rPr lang="pl-PL" sz="2200" u="none" dirty="0" err="1">
                          <a:latin typeface="Montserrat" panose="00000500000000000000" pitchFamily="2" charset="-18"/>
                        </a:rPr>
                        <a:t>Generalizacija</a:t>
                      </a:r>
                      <a:r>
                        <a:rPr lang="pl-PL" sz="2200" u="none" dirty="0">
                          <a:latin typeface="Montserrat" panose="00000500000000000000" pitchFamily="2" charset="-18"/>
                        </a:rPr>
                        <a:t>, </a:t>
                      </a:r>
                      <a:r>
                        <a:rPr lang="pl-PL" sz="2200" u="none" dirty="0" err="1">
                          <a:latin typeface="Montserrat" panose="00000500000000000000" pitchFamily="2" charset="-18"/>
                        </a:rPr>
                        <a:t>etiketiranje</a:t>
                      </a:r>
                      <a:r>
                        <a:rPr lang="pl-PL" sz="2200" u="none" dirty="0">
                          <a:latin typeface="Montserrat" panose="00000500000000000000" pitchFamily="2" charset="-18"/>
                        </a:rPr>
                        <a:t>.</a:t>
                      </a:r>
                    </a:p>
                  </a:txBody>
                  <a:tcPr/>
                </a:tc>
                <a:extLst>
                  <a:ext uri="{0D108BD9-81ED-4DB2-BD59-A6C34878D82A}">
                    <a16:rowId xmlns:a16="http://schemas.microsoft.com/office/drawing/2014/main" val="1660879956"/>
                  </a:ext>
                </a:extLst>
              </a:tr>
              <a:tr h="370840">
                <a:tc>
                  <a:txBody>
                    <a:bodyPr/>
                    <a:lstStyle/>
                    <a:p>
                      <a:pPr marL="342900" indent="-342900">
                        <a:lnSpc>
                          <a:spcPct val="150000"/>
                        </a:lnSpc>
                        <a:buFont typeface="Arial" panose="020B0604020202020204" pitchFamily="34" charset="0"/>
                        <a:buChar char="•"/>
                      </a:pPr>
                      <a:r>
                        <a:rPr lang="pl-PL" sz="2200" dirty="0" err="1">
                          <a:latin typeface="Montserrat" panose="00000500000000000000" pitchFamily="2" charset="-18"/>
                        </a:rPr>
                        <a:t>Što</a:t>
                      </a:r>
                      <a:r>
                        <a:rPr lang="pl-PL" sz="2200" dirty="0">
                          <a:latin typeface="Montserrat" panose="00000500000000000000" pitchFamily="2" charset="-18"/>
                        </a:rPr>
                        <a:t> me </a:t>
                      </a:r>
                      <a:r>
                        <a:rPr lang="pl-PL" sz="2200" dirty="0" err="1">
                          <a:latin typeface="Montserrat" panose="00000500000000000000" pitchFamily="2" charset="-18"/>
                        </a:rPr>
                        <a:t>navodi</a:t>
                      </a:r>
                      <a:r>
                        <a:rPr lang="pl-PL" sz="2200" dirty="0">
                          <a:latin typeface="Montserrat" panose="00000500000000000000" pitchFamily="2" charset="-18"/>
                        </a:rPr>
                        <a:t> da </a:t>
                      </a:r>
                      <a:r>
                        <a:rPr lang="pl-PL" sz="2200" dirty="0" err="1">
                          <a:latin typeface="Montserrat" panose="00000500000000000000" pitchFamily="2" charset="-18"/>
                        </a:rPr>
                        <a:t>mislim</a:t>
                      </a:r>
                      <a:r>
                        <a:rPr lang="pl-PL" sz="2200" dirty="0">
                          <a:latin typeface="Montserrat" panose="00000500000000000000" pitchFamily="2" charset="-18"/>
                        </a:rPr>
                        <a:t> da je </a:t>
                      </a:r>
                      <a:r>
                        <a:rPr lang="pl-PL" sz="2200" dirty="0" err="1">
                          <a:latin typeface="Montserrat" panose="00000500000000000000" pitchFamily="2" charset="-18"/>
                        </a:rPr>
                        <a:t>ova</a:t>
                      </a:r>
                      <a:r>
                        <a:rPr lang="pl-PL" sz="2200" dirty="0">
                          <a:latin typeface="Montserrat" panose="00000500000000000000" pitchFamily="2" charset="-18"/>
                        </a:rPr>
                        <a:t> </a:t>
                      </a:r>
                      <a:r>
                        <a:rPr lang="pl-PL" sz="2200" dirty="0" err="1">
                          <a:latin typeface="Montserrat" panose="00000500000000000000" pitchFamily="2" charset="-18"/>
                        </a:rPr>
                        <a:t>misao</a:t>
                      </a:r>
                      <a:r>
                        <a:rPr lang="pl-PL" sz="2200" dirty="0">
                          <a:latin typeface="Montserrat" panose="00000500000000000000" pitchFamily="2" charset="-18"/>
                        </a:rPr>
                        <a:t> </a:t>
                      </a:r>
                      <a:r>
                        <a:rPr lang="pl-PL" sz="2200" dirty="0" err="1">
                          <a:latin typeface="Montserrat" panose="00000500000000000000" pitchFamily="2" charset="-18"/>
                        </a:rPr>
                        <a:t>istinita</a:t>
                      </a:r>
                      <a:r>
                        <a:rPr lang="pl-PL" sz="2200" dirty="0">
                          <a:latin typeface="Montserrat" panose="00000500000000000000" pitchFamily="2" charset="-18"/>
                        </a:rPr>
                        <a:t>? </a:t>
                      </a:r>
                    </a:p>
                  </a:txBody>
                  <a:tcPr/>
                </a:tc>
                <a:tc>
                  <a:txBody>
                    <a:bodyPr/>
                    <a:lstStyle/>
                    <a:p>
                      <a:pPr marL="342900" indent="-342900">
                        <a:lnSpc>
                          <a:spcPct val="150000"/>
                        </a:lnSpc>
                        <a:buFont typeface="Arial" panose="020B0604020202020204" pitchFamily="34" charset="0"/>
                        <a:buChar char="•"/>
                      </a:pPr>
                      <a:r>
                        <a:rPr lang="pt-BR" sz="2200" u="none" dirty="0">
                          <a:latin typeface="Montserrat" panose="00000500000000000000" pitchFamily="2" charset="-18"/>
                        </a:rPr>
                        <a:t>Nisam trebao izgubiti pojam o vremenu.</a:t>
                      </a:r>
                      <a:endParaRPr lang="pl-PL" sz="2200" u="none" dirty="0">
                        <a:latin typeface="Montserrat" panose="00000500000000000000" pitchFamily="2" charset="-18"/>
                      </a:endParaRPr>
                    </a:p>
                  </a:txBody>
                  <a:tcPr/>
                </a:tc>
                <a:extLst>
                  <a:ext uri="{0D108BD9-81ED-4DB2-BD59-A6C34878D82A}">
                    <a16:rowId xmlns:a16="http://schemas.microsoft.com/office/drawing/2014/main" val="796147582"/>
                  </a:ext>
                </a:extLst>
              </a:tr>
              <a:tr h="741680">
                <a:tc>
                  <a:txBody>
                    <a:bodyPr/>
                    <a:lstStyle/>
                    <a:p>
                      <a:pPr marL="342900" indent="-342900">
                        <a:lnSpc>
                          <a:spcPct val="150000"/>
                        </a:lnSpc>
                        <a:buFont typeface="Arial" panose="020B0604020202020204" pitchFamily="34" charset="0"/>
                        <a:buChar char="•"/>
                      </a:pPr>
                      <a:r>
                        <a:rPr lang="it-IT" sz="2200" dirty="0">
                          <a:latin typeface="Montserrat" panose="00000500000000000000" pitchFamily="2" charset="-18"/>
                        </a:rPr>
                        <a:t>Što me navodi da mislim da ova misao nije u potpunosti istinita?</a:t>
                      </a:r>
                      <a:r>
                        <a:rPr lang="hr-HR" sz="2200" dirty="0">
                          <a:latin typeface="Montserrat" panose="00000500000000000000" pitchFamily="2" charset="-18"/>
                        </a:rPr>
                        <a:t> </a:t>
                      </a:r>
                      <a:endParaRPr lang="pl-PL" sz="2200" dirty="0">
                        <a:latin typeface="Montserrat" panose="00000500000000000000" pitchFamily="2" charset="-18"/>
                      </a:endParaRPr>
                    </a:p>
                  </a:txBody>
                  <a:tcPr/>
                </a:tc>
                <a:tc>
                  <a:txBody>
                    <a:bodyPr/>
                    <a:lstStyle/>
                    <a:p>
                      <a:pPr marL="342900" indent="-342900">
                        <a:lnSpc>
                          <a:spcPct val="150000"/>
                        </a:lnSpc>
                        <a:buFont typeface="Arial" panose="020B0604020202020204" pitchFamily="34" charset="0"/>
                        <a:buChar char="•"/>
                      </a:pPr>
                      <a:r>
                        <a:rPr lang="pl-PL" sz="2200" u="none" dirty="0">
                          <a:latin typeface="Montserrat" panose="00000500000000000000" pitchFamily="2" charset="-18"/>
                        </a:rPr>
                        <a:t>I drugi </a:t>
                      </a:r>
                      <a:r>
                        <a:rPr lang="pl-PL" sz="2200" u="none" dirty="0" err="1">
                          <a:latin typeface="Montserrat" panose="00000500000000000000" pitchFamily="2" charset="-18"/>
                        </a:rPr>
                        <a:t>ljudi</a:t>
                      </a:r>
                      <a:r>
                        <a:rPr lang="pl-PL" sz="2200" u="none" dirty="0">
                          <a:latin typeface="Montserrat" panose="00000500000000000000" pitchFamily="2" charset="-18"/>
                        </a:rPr>
                        <a:t> </a:t>
                      </a:r>
                      <a:r>
                        <a:rPr lang="pl-PL" sz="2200" u="none" dirty="0" err="1">
                          <a:latin typeface="Montserrat" panose="00000500000000000000" pitchFamily="2" charset="-18"/>
                        </a:rPr>
                        <a:t>dobivaju</a:t>
                      </a:r>
                      <a:r>
                        <a:rPr lang="pl-PL" sz="2200" u="none" dirty="0">
                          <a:latin typeface="Montserrat" panose="00000500000000000000" pitchFamily="2" charset="-18"/>
                        </a:rPr>
                        <a:t> </a:t>
                      </a:r>
                      <a:r>
                        <a:rPr lang="pl-PL" sz="2200" u="none" dirty="0" err="1">
                          <a:latin typeface="Montserrat" panose="00000500000000000000" pitchFamily="2" charset="-18"/>
                        </a:rPr>
                        <a:t>kazne</a:t>
                      </a:r>
                      <a:r>
                        <a:rPr lang="pl-PL" sz="2200" u="none" dirty="0">
                          <a:latin typeface="Montserrat" panose="00000500000000000000" pitchFamily="2" charset="-18"/>
                        </a:rPr>
                        <a:t> za </a:t>
                      </a:r>
                      <a:r>
                        <a:rPr lang="pl-PL" sz="2200" u="none" dirty="0" err="1">
                          <a:latin typeface="Montserrat" panose="00000500000000000000" pitchFamily="2" charset="-18"/>
                        </a:rPr>
                        <a:t>parkiranje</a:t>
                      </a:r>
                      <a:r>
                        <a:rPr lang="pl-PL" sz="2200" u="none" dirty="0">
                          <a:latin typeface="Montserrat" panose="00000500000000000000" pitchFamily="2" charset="-18"/>
                        </a:rPr>
                        <a:t>, to </a:t>
                      </a:r>
                      <a:r>
                        <a:rPr lang="pl-PL" sz="2200" u="none" dirty="0" err="1">
                          <a:latin typeface="Montserrat" panose="00000500000000000000" pitchFamily="2" charset="-18"/>
                        </a:rPr>
                        <a:t>ne</a:t>
                      </a:r>
                      <a:r>
                        <a:rPr lang="pl-PL" sz="2200" u="none" dirty="0">
                          <a:latin typeface="Montserrat" panose="00000500000000000000" pitchFamily="2" charset="-18"/>
                        </a:rPr>
                        <a:t> </a:t>
                      </a:r>
                      <a:r>
                        <a:rPr lang="pl-PL" sz="2200" u="none" dirty="0" err="1">
                          <a:latin typeface="Montserrat" panose="00000500000000000000" pitchFamily="2" charset="-18"/>
                        </a:rPr>
                        <a:t>znači</a:t>
                      </a:r>
                      <a:r>
                        <a:rPr lang="pl-PL" sz="2200" u="none" dirty="0">
                          <a:latin typeface="Montserrat" panose="00000500000000000000" pitchFamily="2" charset="-18"/>
                        </a:rPr>
                        <a:t> </a:t>
                      </a:r>
                      <a:r>
                        <a:rPr lang="pl-PL" sz="2200" u="none" dirty="0" err="1">
                          <a:latin typeface="Montserrat" panose="00000500000000000000" pitchFamily="2" charset="-18"/>
                        </a:rPr>
                        <a:t>nužno</a:t>
                      </a:r>
                      <a:r>
                        <a:rPr lang="pl-PL" sz="2200" u="none" dirty="0">
                          <a:latin typeface="Montserrat" panose="00000500000000000000" pitchFamily="2" charset="-18"/>
                        </a:rPr>
                        <a:t> da </a:t>
                      </a:r>
                      <a:r>
                        <a:rPr lang="pl-PL" sz="2200" u="none" dirty="0" err="1">
                          <a:latin typeface="Montserrat" panose="00000500000000000000" pitchFamily="2" charset="-18"/>
                        </a:rPr>
                        <a:t>su</a:t>
                      </a:r>
                      <a:r>
                        <a:rPr lang="pl-PL" sz="2200" u="none" dirty="0">
                          <a:latin typeface="Montserrat" panose="00000500000000000000" pitchFamily="2" charset="-18"/>
                        </a:rPr>
                        <a:t> </a:t>
                      </a:r>
                      <a:r>
                        <a:rPr lang="pl-PL" sz="2200" u="none" dirty="0" err="1">
                          <a:latin typeface="Montserrat" panose="00000500000000000000" pitchFamily="2" charset="-18"/>
                        </a:rPr>
                        <a:t>glupi</a:t>
                      </a:r>
                      <a:r>
                        <a:rPr lang="pl-PL" sz="2200" u="none" dirty="0">
                          <a:latin typeface="Montserrat" panose="00000500000000000000" pitchFamily="2" charset="-18"/>
                        </a:rPr>
                        <a:t>.</a:t>
                      </a:r>
                    </a:p>
                  </a:txBody>
                  <a:tcPr/>
                </a:tc>
                <a:extLst>
                  <a:ext uri="{0D108BD9-81ED-4DB2-BD59-A6C34878D82A}">
                    <a16:rowId xmlns:a16="http://schemas.microsoft.com/office/drawing/2014/main" val="2774755593"/>
                  </a:ext>
                </a:extLst>
              </a:tr>
            </a:tbl>
          </a:graphicData>
        </a:graphic>
      </p:graphicFrame>
    </p:spTree>
    <p:extLst>
      <p:ext uri="{BB962C8B-B14F-4D97-AF65-F5344CB8AC3E}">
        <p14:creationId xmlns:p14="http://schemas.microsoft.com/office/powerpoint/2010/main" val="987124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269B2E17-2F1A-C1E9-FF08-277E2355DD7B}"/>
              </a:ext>
            </a:extLst>
          </p:cNvPr>
          <p:cNvSpPr txBox="1"/>
          <p:nvPr/>
        </p:nvSpPr>
        <p:spPr>
          <a:xfrm>
            <a:off x="5165156" y="952500"/>
            <a:ext cx="7957687" cy="769441"/>
          </a:xfrm>
          <a:prstGeom prst="rect">
            <a:avLst/>
          </a:prstGeom>
        </p:spPr>
        <p:txBody>
          <a:bodyPr lIns="0" tIns="0" rIns="0" bIns="0" rtlCol="0" anchor="t">
            <a:spAutoFit/>
          </a:bodyPr>
          <a:lstStyle/>
          <a:p>
            <a:pPr algn="ctr">
              <a:lnSpc>
                <a:spcPts val="6000"/>
              </a:lnSpc>
            </a:pPr>
            <a:r>
              <a:rPr lang="en-US" sz="5000" dirty="0" err="1">
                <a:solidFill>
                  <a:srgbClr val="2B2B2B"/>
                </a:solidFill>
                <a:latin typeface="Caladea Bold" panose="020B0604020202020204" charset="-18"/>
                <a:ea typeface="Montserrat"/>
                <a:cs typeface="Montserrat"/>
                <a:sym typeface="Montserrat"/>
              </a:rPr>
              <a:t>Testiranje</a:t>
            </a:r>
            <a:r>
              <a:rPr lang="en-US" sz="5000" dirty="0">
                <a:solidFill>
                  <a:srgbClr val="2B2B2B"/>
                </a:solidFill>
                <a:latin typeface="Caladea Bold" panose="020B0604020202020204" charset="-18"/>
                <a:ea typeface="Montserrat"/>
                <a:cs typeface="Montserrat"/>
                <a:sym typeface="Montserrat"/>
              </a:rPr>
              <a:t> </a:t>
            </a:r>
            <a:r>
              <a:rPr lang="en-US" sz="5000" dirty="0" err="1">
                <a:solidFill>
                  <a:srgbClr val="2B2B2B"/>
                </a:solidFill>
                <a:latin typeface="Caladea Bold" panose="020B0604020202020204" charset="-18"/>
                <a:ea typeface="Montserrat"/>
                <a:cs typeface="Montserrat"/>
                <a:sym typeface="Montserrat"/>
              </a:rPr>
              <a:t>vlastitih</a:t>
            </a:r>
            <a:r>
              <a:rPr lang="en-US" sz="5000" dirty="0">
                <a:solidFill>
                  <a:srgbClr val="2B2B2B"/>
                </a:solidFill>
                <a:latin typeface="Caladea Bold" panose="020B0604020202020204" charset="-18"/>
                <a:ea typeface="Montserrat"/>
                <a:cs typeface="Montserrat"/>
                <a:sym typeface="Montserrat"/>
              </a:rPr>
              <a:t> </a:t>
            </a:r>
            <a:r>
              <a:rPr lang="en-US" sz="5000" dirty="0" err="1">
                <a:solidFill>
                  <a:srgbClr val="2B2B2B"/>
                </a:solidFill>
                <a:latin typeface="Caladea Bold" panose="020B0604020202020204" charset="-18"/>
                <a:ea typeface="Montserrat"/>
                <a:cs typeface="Montserrat"/>
                <a:sym typeface="Montserrat"/>
              </a:rPr>
              <a:t>misli</a:t>
            </a:r>
            <a:endParaRPr lang="en-US" sz="5000" b="1" spc="-84" dirty="0">
              <a:solidFill>
                <a:srgbClr val="2B2B2B"/>
              </a:solidFill>
              <a:latin typeface="Caladea Bold" panose="020B0604020202020204" charset="-18"/>
              <a:ea typeface="Caladea Bold"/>
              <a:cs typeface="Caladea Bold"/>
              <a:sym typeface="Caladea Bold"/>
            </a:endParaRPr>
          </a:p>
        </p:txBody>
      </p:sp>
      <p:graphicFrame>
        <p:nvGraphicFramePr>
          <p:cNvPr id="7" name="Table 7">
            <a:extLst>
              <a:ext uri="{FF2B5EF4-FFF2-40B4-BE49-F238E27FC236}">
                <a16:creationId xmlns:a16="http://schemas.microsoft.com/office/drawing/2014/main" id="{FA85ED6A-5313-94D3-851D-7FF476455E44}"/>
              </a:ext>
            </a:extLst>
          </p:cNvPr>
          <p:cNvGraphicFramePr>
            <a:graphicFrameLocks noGrp="1"/>
          </p:cNvGraphicFramePr>
          <p:nvPr>
            <p:extLst>
              <p:ext uri="{D42A27DB-BD31-4B8C-83A1-F6EECF244321}">
                <p14:modId xmlns:p14="http://schemas.microsoft.com/office/powerpoint/2010/main" val="2592919092"/>
              </p:ext>
            </p:extLst>
          </p:nvPr>
        </p:nvGraphicFramePr>
        <p:xfrm>
          <a:off x="571500" y="2255107"/>
          <a:ext cx="17145000" cy="5776785"/>
        </p:xfrm>
        <a:graphic>
          <a:graphicData uri="http://schemas.openxmlformats.org/drawingml/2006/table">
            <a:tbl>
              <a:tblPr firstRow="1" bandRow="1">
                <a:tableStyleId>{93296810-A885-4BE3-A3E7-6D5BEEA58F35}</a:tableStyleId>
              </a:tblPr>
              <a:tblGrid>
                <a:gridCol w="8572500">
                  <a:extLst>
                    <a:ext uri="{9D8B030D-6E8A-4147-A177-3AD203B41FA5}">
                      <a16:colId xmlns:a16="http://schemas.microsoft.com/office/drawing/2014/main" val="1606888817"/>
                    </a:ext>
                  </a:extLst>
                </a:gridCol>
                <a:gridCol w="8572500">
                  <a:extLst>
                    <a:ext uri="{9D8B030D-6E8A-4147-A177-3AD203B41FA5}">
                      <a16:colId xmlns:a16="http://schemas.microsoft.com/office/drawing/2014/main" val="388879287"/>
                    </a:ext>
                  </a:extLst>
                </a:gridCol>
              </a:tblGrid>
              <a:tr h="563187">
                <a:tc>
                  <a:txBody>
                    <a:bodyPr/>
                    <a:lstStyle/>
                    <a:p>
                      <a:pPr algn="ctr">
                        <a:lnSpc>
                          <a:spcPct val="150000"/>
                        </a:lnSpc>
                      </a:pPr>
                      <a:r>
                        <a:rPr lang="hr-HR" sz="2300" dirty="0">
                          <a:latin typeface="Montserrat" panose="00000500000000000000" pitchFamily="2" charset="-18"/>
                        </a:rPr>
                        <a:t>Pitanje</a:t>
                      </a:r>
                      <a:endParaRPr lang="pl-PL" sz="2300" dirty="0">
                        <a:latin typeface="Montserrat" panose="00000500000000000000" pitchFamily="2" charset="-18"/>
                      </a:endParaRPr>
                    </a:p>
                  </a:txBody>
                  <a:tcPr/>
                </a:tc>
                <a:tc>
                  <a:txBody>
                    <a:bodyPr/>
                    <a:lstStyle/>
                    <a:p>
                      <a:pPr algn="ctr">
                        <a:lnSpc>
                          <a:spcPct val="150000"/>
                        </a:lnSpc>
                      </a:pPr>
                      <a:r>
                        <a:rPr lang="hr-HR" sz="2300" dirty="0">
                          <a:latin typeface="Montserrat" panose="00000500000000000000" pitchFamily="2" charset="-18"/>
                        </a:rPr>
                        <a:t>Primjer odgovora</a:t>
                      </a:r>
                      <a:endParaRPr lang="pl-PL" sz="2300" dirty="0">
                        <a:latin typeface="Montserrat" panose="00000500000000000000" pitchFamily="2" charset="-18"/>
                      </a:endParaRPr>
                    </a:p>
                  </a:txBody>
                  <a:tcPr/>
                </a:tc>
                <a:extLst>
                  <a:ext uri="{0D108BD9-81ED-4DB2-BD59-A6C34878D82A}">
                    <a16:rowId xmlns:a16="http://schemas.microsoft.com/office/drawing/2014/main" val="1228847347"/>
                  </a:ext>
                </a:extLst>
              </a:tr>
              <a:tr h="370840">
                <a:tc>
                  <a:txBody>
                    <a:bodyPr/>
                    <a:lstStyle/>
                    <a:p>
                      <a:pPr marL="342900" indent="-342900">
                        <a:lnSpc>
                          <a:spcPct val="150000"/>
                        </a:lnSpc>
                        <a:buFont typeface="Arial" panose="020B0604020202020204" pitchFamily="34" charset="0"/>
                        <a:buChar char="•"/>
                      </a:pPr>
                      <a:r>
                        <a:rPr lang="pl-PL" sz="2200" dirty="0">
                          <a:latin typeface="Montserrat" panose="00000500000000000000" pitchFamily="2" charset="-18"/>
                        </a:rPr>
                        <a:t>Koji je drugi </a:t>
                      </a:r>
                      <a:r>
                        <a:rPr lang="pl-PL" sz="2200" dirty="0" err="1">
                          <a:latin typeface="Montserrat" panose="00000500000000000000" pitchFamily="2" charset="-18"/>
                        </a:rPr>
                        <a:t>način</a:t>
                      </a:r>
                      <a:r>
                        <a:rPr lang="pl-PL" sz="2200" dirty="0">
                          <a:latin typeface="Montserrat" panose="00000500000000000000" pitchFamily="2" charset="-18"/>
                        </a:rPr>
                        <a:t> da ovo </a:t>
                      </a:r>
                      <a:r>
                        <a:rPr lang="pl-PL" sz="2200" dirty="0" err="1">
                          <a:latin typeface="Montserrat" panose="00000500000000000000" pitchFamily="2" charset="-18"/>
                        </a:rPr>
                        <a:t>sagledam</a:t>
                      </a:r>
                      <a:r>
                        <a:rPr lang="pl-PL" sz="2200" dirty="0">
                          <a:latin typeface="Montserrat" panose="00000500000000000000" pitchFamily="2" charset="-18"/>
                        </a:rPr>
                        <a:t>? </a:t>
                      </a:r>
                    </a:p>
                  </a:txBody>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pl-PL" sz="2200" u="none" dirty="0">
                          <a:latin typeface="Montserrat" panose="00000500000000000000" pitchFamily="2" charset="-18"/>
                        </a:rPr>
                        <a:t>Samo sam </a:t>
                      </a:r>
                      <a:r>
                        <a:rPr lang="pl-PL" sz="2200" u="none" dirty="0" err="1">
                          <a:latin typeface="Montserrat" panose="00000500000000000000" pitchFamily="2" charset="-18"/>
                        </a:rPr>
                        <a:t>napravio</a:t>
                      </a:r>
                      <a:r>
                        <a:rPr lang="pl-PL" sz="2200" u="none" dirty="0">
                          <a:latin typeface="Montserrat" panose="00000500000000000000" pitchFamily="2" charset="-18"/>
                        </a:rPr>
                        <a:t> </a:t>
                      </a:r>
                      <a:r>
                        <a:rPr lang="pl-PL" sz="2200" u="none" dirty="0" err="1">
                          <a:latin typeface="Montserrat" panose="00000500000000000000" pitchFamily="2" charset="-18"/>
                        </a:rPr>
                        <a:t>grešku</a:t>
                      </a:r>
                      <a:r>
                        <a:rPr lang="pl-PL" sz="2200" u="none" dirty="0">
                          <a:latin typeface="Montserrat" panose="00000500000000000000" pitchFamily="2" charset="-18"/>
                        </a:rPr>
                        <a:t>.</a:t>
                      </a:r>
                    </a:p>
                  </a:txBody>
                  <a:tcPr/>
                </a:tc>
                <a:extLst>
                  <a:ext uri="{0D108BD9-81ED-4DB2-BD59-A6C34878D82A}">
                    <a16:rowId xmlns:a16="http://schemas.microsoft.com/office/drawing/2014/main" val="2538776220"/>
                  </a:ext>
                </a:extLst>
              </a:tr>
              <a:tr h="370840">
                <a:tc>
                  <a:txBody>
                    <a:bodyPr/>
                    <a:lstStyle/>
                    <a:p>
                      <a:pPr marL="342900" indent="-342900">
                        <a:lnSpc>
                          <a:spcPct val="150000"/>
                        </a:lnSpc>
                        <a:buFont typeface="Arial" panose="020B0604020202020204" pitchFamily="34" charset="0"/>
                        <a:buChar char="•"/>
                      </a:pPr>
                      <a:r>
                        <a:rPr lang="it-IT" sz="2200" dirty="0">
                          <a:latin typeface="Montserrat" panose="00000500000000000000" pitchFamily="2" charset="-18"/>
                        </a:rPr>
                        <a:t>Što mogu učiniti ako se dogodi najgore?</a:t>
                      </a:r>
                      <a:r>
                        <a:rPr lang="hr-HR" sz="2200" dirty="0">
                          <a:latin typeface="Montserrat" panose="00000500000000000000" pitchFamily="2" charset="-18"/>
                        </a:rPr>
                        <a:t> </a:t>
                      </a:r>
                      <a:endParaRPr lang="pl-PL" sz="2200" dirty="0">
                        <a:latin typeface="Montserrat" panose="00000500000000000000" pitchFamily="2" charset="-18"/>
                      </a:endParaRPr>
                    </a:p>
                  </a:txBody>
                  <a:tcPr/>
                </a:tc>
                <a:tc>
                  <a:txBody>
                    <a:bodyPr/>
                    <a:lstStyle/>
                    <a:p>
                      <a:pPr marL="342900" indent="-342900">
                        <a:lnSpc>
                          <a:spcPct val="150000"/>
                        </a:lnSpc>
                        <a:buFont typeface="Arial" panose="020B0604020202020204" pitchFamily="34" charset="0"/>
                        <a:buChar char="•"/>
                      </a:pPr>
                      <a:r>
                        <a:rPr lang="hr-HR" sz="2200" u="none" dirty="0">
                          <a:latin typeface="Montserrat" panose="00000500000000000000" pitchFamily="2" charset="-18"/>
                        </a:rPr>
                        <a:t>Ako nastavim dobivati kazne, mogu postaviti alarm na mobitelu kako bih izbjegao ponavljanje greškeAko nastavim dobivati kazne, mogu postaviti alarm na mobitelu kako bih izbjegao ponavljanje greške</a:t>
                      </a:r>
                      <a:endParaRPr lang="pl-PL" sz="2200" u="none" dirty="0">
                        <a:latin typeface="Montserrat" panose="00000500000000000000" pitchFamily="2" charset="-18"/>
                      </a:endParaRPr>
                    </a:p>
                  </a:txBody>
                  <a:tcPr/>
                </a:tc>
                <a:extLst>
                  <a:ext uri="{0D108BD9-81ED-4DB2-BD59-A6C34878D82A}">
                    <a16:rowId xmlns:a16="http://schemas.microsoft.com/office/drawing/2014/main" val="2597953491"/>
                  </a:ext>
                </a:extLst>
              </a:tr>
              <a:tr h="370840">
                <a:tc>
                  <a:txBody>
                    <a:bodyPr/>
                    <a:lstStyle/>
                    <a:p>
                      <a:pPr marL="342900" indent="-342900" algn="l" defTabSz="914400" rtl="0" eaLnBrk="1" latinLnBrk="0" hangingPunct="1">
                        <a:lnSpc>
                          <a:spcPct val="150000"/>
                        </a:lnSpc>
                        <a:buFont typeface="Arial" panose="020B0604020202020204" pitchFamily="34" charset="0"/>
                        <a:buChar char="•"/>
                      </a:pPr>
                      <a:r>
                        <a:rPr lang="pl-PL" sz="2200" kern="1200" dirty="0" err="1">
                          <a:solidFill>
                            <a:schemeClr val="dk1"/>
                          </a:solidFill>
                          <a:latin typeface="Montserrat" panose="00000500000000000000" pitchFamily="2" charset="-18"/>
                        </a:rPr>
                        <a:t>Što</a:t>
                      </a:r>
                      <a:r>
                        <a:rPr lang="pl-PL" sz="2200" kern="1200" dirty="0">
                          <a:solidFill>
                            <a:schemeClr val="dk1"/>
                          </a:solidFill>
                          <a:latin typeface="Montserrat" panose="00000500000000000000" pitchFamily="2" charset="-18"/>
                        </a:rPr>
                        <a:t> je </a:t>
                      </a:r>
                      <a:r>
                        <a:rPr lang="pl-PL" sz="2200" kern="1200" dirty="0" err="1">
                          <a:solidFill>
                            <a:schemeClr val="dk1"/>
                          </a:solidFill>
                          <a:latin typeface="Montserrat" panose="00000500000000000000" pitchFamily="2" charset="-18"/>
                        </a:rPr>
                        <a:t>najbolje</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što</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se</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može</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dogoditi</a:t>
                      </a:r>
                      <a:r>
                        <a:rPr lang="pl-PL" sz="2200" kern="1200" dirty="0">
                          <a:solidFill>
                            <a:schemeClr val="dk1"/>
                          </a:solidFill>
                          <a:latin typeface="Montserrat" panose="00000500000000000000" pitchFamily="2" charset="-18"/>
                        </a:rPr>
                        <a:t>?</a:t>
                      </a:r>
                      <a:endParaRPr lang="pl-PL" sz="2200" kern="1200" dirty="0">
                        <a:solidFill>
                          <a:schemeClr val="dk1"/>
                        </a:solidFill>
                        <a:latin typeface="Montserrat" panose="00000500000000000000" pitchFamily="2" charset="-18"/>
                        <a:ea typeface="+mn-ea"/>
                        <a:cs typeface="+mn-cs"/>
                      </a:endParaRPr>
                    </a:p>
                  </a:txBody>
                  <a:tcPr/>
                </a:tc>
                <a:tc>
                  <a:txBody>
                    <a:bodyPr/>
                    <a:lstStyle/>
                    <a:p>
                      <a:pPr marL="342900" indent="-342900" algn="l" defTabSz="914400" rtl="0" eaLnBrk="1" latinLnBrk="0" hangingPunct="1">
                        <a:lnSpc>
                          <a:spcPct val="150000"/>
                        </a:lnSpc>
                        <a:buFont typeface="Arial" panose="020B0604020202020204" pitchFamily="34" charset="0"/>
                        <a:buChar char="•"/>
                      </a:pPr>
                      <a:r>
                        <a:rPr lang="pl-PL" sz="2200" u="none" kern="1200" dirty="0" err="1">
                          <a:solidFill>
                            <a:schemeClr val="dk1"/>
                          </a:solidFill>
                          <a:latin typeface="Montserrat" panose="00000500000000000000" pitchFamily="2" charset="-18"/>
                        </a:rPr>
                        <a:t>Nikada</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više</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neću</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dobiti</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kaznu</a:t>
                      </a:r>
                      <a:r>
                        <a:rPr lang="pl-PL" sz="2200" u="none" kern="1200" dirty="0">
                          <a:solidFill>
                            <a:schemeClr val="dk1"/>
                          </a:solidFill>
                          <a:latin typeface="Montserrat" panose="00000500000000000000" pitchFamily="2" charset="-18"/>
                        </a:rPr>
                        <a:t> za </a:t>
                      </a:r>
                      <a:r>
                        <a:rPr lang="pl-PL" sz="2200" u="none" kern="1200" dirty="0" err="1">
                          <a:solidFill>
                            <a:schemeClr val="dk1"/>
                          </a:solidFill>
                          <a:latin typeface="Montserrat" panose="00000500000000000000" pitchFamily="2" charset="-18"/>
                        </a:rPr>
                        <a:t>parkiranje</a:t>
                      </a:r>
                      <a:r>
                        <a:rPr lang="pl-PL" sz="2200" u="none" kern="1200" dirty="0">
                          <a:solidFill>
                            <a:schemeClr val="dk1"/>
                          </a:solidFill>
                          <a:latin typeface="Montserrat" panose="00000500000000000000" pitchFamily="2" charset="-18"/>
                        </a:rPr>
                        <a:t>.</a:t>
                      </a:r>
                      <a:endParaRPr lang="pl-PL" sz="2200" u="none" kern="1200" dirty="0">
                        <a:solidFill>
                          <a:schemeClr val="dk1"/>
                        </a:solidFill>
                        <a:latin typeface="Montserrat" panose="00000500000000000000" pitchFamily="2" charset="-18"/>
                        <a:ea typeface="+mn-ea"/>
                        <a:cs typeface="+mn-cs"/>
                      </a:endParaRPr>
                    </a:p>
                  </a:txBody>
                  <a:tcPr/>
                </a:tc>
                <a:extLst>
                  <a:ext uri="{0D108BD9-81ED-4DB2-BD59-A6C34878D82A}">
                    <a16:rowId xmlns:a16="http://schemas.microsoft.com/office/drawing/2014/main" val="2432310954"/>
                  </a:ext>
                </a:extLst>
              </a:tr>
              <a:tr h="370840">
                <a:tc>
                  <a:txBody>
                    <a:bodyPr/>
                    <a:lstStyle/>
                    <a:p>
                      <a:pPr marL="342900" indent="-342900" algn="l" defTabSz="914400" rtl="0" eaLnBrk="1" latinLnBrk="0" hangingPunct="1">
                        <a:lnSpc>
                          <a:spcPct val="150000"/>
                        </a:lnSpc>
                        <a:buFont typeface="Arial" panose="020B0604020202020204" pitchFamily="34" charset="0"/>
                        <a:buChar char="•"/>
                      </a:pPr>
                      <a:r>
                        <a:rPr lang="pl-PL" sz="2200" kern="1200" dirty="0" err="1">
                          <a:solidFill>
                            <a:schemeClr val="dk1"/>
                          </a:solidFill>
                          <a:latin typeface="Montserrat" panose="00000500000000000000" pitchFamily="2" charset="-18"/>
                        </a:rPr>
                        <a:t>Što</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će</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se</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vjerojatno</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dogoditi</a:t>
                      </a:r>
                      <a:r>
                        <a:rPr lang="pl-PL" sz="2200" kern="1200" dirty="0">
                          <a:solidFill>
                            <a:schemeClr val="dk1"/>
                          </a:solidFill>
                          <a:latin typeface="Montserrat" panose="00000500000000000000" pitchFamily="2" charset="-18"/>
                        </a:rPr>
                        <a:t>?</a:t>
                      </a:r>
                      <a:endParaRPr lang="pl-PL" sz="2200" kern="1200" dirty="0">
                        <a:solidFill>
                          <a:schemeClr val="dk1"/>
                        </a:solidFill>
                        <a:latin typeface="Montserrat" panose="00000500000000000000" pitchFamily="2" charset="-18"/>
                        <a:ea typeface="+mn-ea"/>
                        <a:cs typeface="+mn-cs"/>
                      </a:endParaRPr>
                    </a:p>
                  </a:txBody>
                  <a:tcPr/>
                </a:tc>
                <a:tc>
                  <a:txBody>
                    <a:bodyPr/>
                    <a:lstStyle/>
                    <a:p>
                      <a:pPr marL="342900" indent="-342900" algn="l" defTabSz="914400" rtl="0" eaLnBrk="1" latinLnBrk="0" hangingPunct="1">
                        <a:lnSpc>
                          <a:spcPct val="150000"/>
                        </a:lnSpc>
                        <a:buFont typeface="Arial" panose="020B0604020202020204" pitchFamily="34" charset="0"/>
                        <a:buChar char="•"/>
                      </a:pPr>
                      <a:r>
                        <a:rPr lang="pl-PL" sz="2200" u="none" kern="1200" dirty="0" err="1">
                          <a:solidFill>
                            <a:schemeClr val="dk1"/>
                          </a:solidFill>
                          <a:latin typeface="Montserrat" panose="00000500000000000000" pitchFamily="2" charset="-18"/>
                        </a:rPr>
                        <a:t>Mogu</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dobiti</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još</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jednu</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kaznu</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ali</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vjerojatno</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ću</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se</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sjetiti</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što</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se</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ovaj</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put</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dogodilo</a:t>
                      </a:r>
                      <a:r>
                        <a:rPr lang="pl-PL" sz="2200" u="none" kern="1200" dirty="0">
                          <a:solidFill>
                            <a:schemeClr val="dk1"/>
                          </a:solidFill>
                          <a:latin typeface="Montserrat" panose="00000500000000000000" pitchFamily="2" charset="-18"/>
                        </a:rPr>
                        <a:t> i </a:t>
                      </a:r>
                      <a:r>
                        <a:rPr lang="pl-PL" sz="2200" u="none" kern="1200" dirty="0" err="1">
                          <a:solidFill>
                            <a:schemeClr val="dk1"/>
                          </a:solidFill>
                          <a:latin typeface="Montserrat" panose="00000500000000000000" pitchFamily="2" charset="-18"/>
                        </a:rPr>
                        <a:t>pobrinuti</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se</a:t>
                      </a:r>
                      <a:r>
                        <a:rPr lang="pl-PL" sz="2200" u="none" kern="1200" dirty="0">
                          <a:solidFill>
                            <a:schemeClr val="dk1"/>
                          </a:solidFill>
                          <a:latin typeface="Montserrat" panose="00000500000000000000" pitchFamily="2" charset="-18"/>
                        </a:rPr>
                        <a:t> da </a:t>
                      </a:r>
                      <a:r>
                        <a:rPr lang="pl-PL" sz="2200" u="none" kern="1200" dirty="0" err="1">
                          <a:solidFill>
                            <a:schemeClr val="dk1"/>
                          </a:solidFill>
                          <a:latin typeface="Montserrat" panose="00000500000000000000" pitchFamily="2" charset="-18"/>
                        </a:rPr>
                        <a:t>ne</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ponovim</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grešku</a:t>
                      </a:r>
                      <a:r>
                        <a:rPr lang="pl-PL" sz="2200" u="none" kern="1200" dirty="0">
                          <a:solidFill>
                            <a:schemeClr val="dk1"/>
                          </a:solidFill>
                          <a:latin typeface="Montserrat" panose="00000500000000000000" pitchFamily="2" charset="-18"/>
                        </a:rPr>
                        <a:t>.</a:t>
                      </a:r>
                      <a:endParaRPr lang="pl-PL" sz="2200" u="none" kern="1200" dirty="0">
                        <a:solidFill>
                          <a:schemeClr val="dk1"/>
                        </a:solidFill>
                        <a:latin typeface="Montserrat" panose="00000500000000000000" pitchFamily="2" charset="-18"/>
                        <a:ea typeface="+mn-ea"/>
                        <a:cs typeface="+mn-cs"/>
                      </a:endParaRPr>
                    </a:p>
                  </a:txBody>
                  <a:tcPr/>
                </a:tc>
                <a:extLst>
                  <a:ext uri="{0D108BD9-81ED-4DB2-BD59-A6C34878D82A}">
                    <a16:rowId xmlns:a16="http://schemas.microsoft.com/office/drawing/2014/main" val="382187729"/>
                  </a:ext>
                </a:extLst>
              </a:tr>
              <a:tr h="1051298">
                <a:tc>
                  <a:txBody>
                    <a:bodyPr/>
                    <a:lstStyle/>
                    <a:p>
                      <a:pPr marL="342900" indent="-342900" algn="l" defTabSz="914400" rtl="0" eaLnBrk="1" latinLnBrk="0" hangingPunct="1">
                        <a:lnSpc>
                          <a:spcPct val="150000"/>
                        </a:lnSpc>
                        <a:buFont typeface="Arial" panose="020B0604020202020204" pitchFamily="34" charset="0"/>
                        <a:buChar char="•"/>
                      </a:pPr>
                      <a:r>
                        <a:rPr lang="pl-PL" sz="2200" kern="1200" dirty="0" err="1">
                          <a:solidFill>
                            <a:schemeClr val="dk1"/>
                          </a:solidFill>
                          <a:latin typeface="Montserrat" panose="00000500000000000000" pitchFamily="2" charset="-18"/>
                        </a:rPr>
                        <a:t>Što</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će</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se</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dogoditi</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ako</a:t>
                      </a:r>
                      <a:r>
                        <a:rPr lang="pl-PL" sz="2200" kern="1200" dirty="0">
                          <a:solidFill>
                            <a:schemeClr val="dk1"/>
                          </a:solidFill>
                          <a:latin typeface="Montserrat" panose="00000500000000000000" pitchFamily="2" charset="-18"/>
                        </a:rPr>
                        <a:t> si </a:t>
                      </a:r>
                      <a:r>
                        <a:rPr lang="pl-PL" sz="2200" kern="1200" dirty="0" err="1">
                          <a:solidFill>
                            <a:schemeClr val="dk1"/>
                          </a:solidFill>
                          <a:latin typeface="Montserrat" panose="00000500000000000000" pitchFamily="2" charset="-18"/>
                        </a:rPr>
                        <a:t>stalno</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ponavljam</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istu</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misao</a:t>
                      </a:r>
                      <a:r>
                        <a:rPr lang="pl-PL" sz="2200" kern="1200" dirty="0">
                          <a:solidFill>
                            <a:schemeClr val="dk1"/>
                          </a:solidFill>
                          <a:latin typeface="Montserrat" panose="00000500000000000000" pitchFamily="2" charset="-18"/>
                        </a:rPr>
                        <a:t>?</a:t>
                      </a:r>
                      <a:endParaRPr lang="pl-PL" sz="2200" kern="1200" dirty="0">
                        <a:solidFill>
                          <a:schemeClr val="dk1"/>
                        </a:solidFill>
                        <a:latin typeface="Montserrat" panose="00000500000000000000" pitchFamily="2" charset="-18"/>
                        <a:ea typeface="+mn-ea"/>
                        <a:cs typeface="+mn-cs"/>
                      </a:endParaRPr>
                    </a:p>
                  </a:txBody>
                  <a:tcPr/>
                </a:tc>
                <a:tc>
                  <a:txBody>
                    <a:bodyPr/>
                    <a:lstStyle/>
                    <a:p>
                      <a:pPr marL="342900" indent="-342900" algn="l" defTabSz="914400" rtl="0" eaLnBrk="1" latinLnBrk="0" hangingPunct="1">
                        <a:lnSpc>
                          <a:spcPct val="150000"/>
                        </a:lnSpc>
                        <a:buFont typeface="Arial" panose="020B0604020202020204" pitchFamily="34" charset="0"/>
                        <a:buChar char="•"/>
                      </a:pPr>
                      <a:r>
                        <a:rPr lang="pl-PL" sz="2200" u="none" kern="1200" dirty="0" err="1">
                          <a:solidFill>
                            <a:schemeClr val="dk1"/>
                          </a:solidFill>
                          <a:latin typeface="Montserrat" panose="00000500000000000000" pitchFamily="2" charset="-18"/>
                        </a:rPr>
                        <a:t>Nastavit</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ću</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biti</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ljut</a:t>
                      </a:r>
                      <a:r>
                        <a:rPr lang="pl-PL" sz="2200" u="none" kern="1200" dirty="0">
                          <a:solidFill>
                            <a:schemeClr val="dk1"/>
                          </a:solidFill>
                          <a:latin typeface="Montserrat" panose="00000500000000000000" pitchFamily="2" charset="-18"/>
                        </a:rPr>
                        <a:t> na </a:t>
                      </a:r>
                      <a:r>
                        <a:rPr lang="pl-PL" sz="2200" u="none" kern="1200" dirty="0" err="1">
                          <a:solidFill>
                            <a:schemeClr val="dk1"/>
                          </a:solidFill>
                          <a:latin typeface="Montserrat" panose="00000500000000000000" pitchFamily="2" charset="-18"/>
                        </a:rPr>
                        <a:t>sebe</a:t>
                      </a:r>
                      <a:r>
                        <a:rPr lang="pl-PL" sz="2200" u="none" kern="1200" dirty="0">
                          <a:solidFill>
                            <a:schemeClr val="dk1"/>
                          </a:solidFill>
                          <a:latin typeface="Montserrat" panose="00000500000000000000" pitchFamily="2" charset="-18"/>
                        </a:rPr>
                        <a:t>.</a:t>
                      </a:r>
                      <a:endParaRPr lang="pl-PL" sz="2200" u="none" kern="1200" dirty="0">
                        <a:solidFill>
                          <a:schemeClr val="dk1"/>
                        </a:solidFill>
                        <a:latin typeface="Montserrat" panose="00000500000000000000" pitchFamily="2" charset="-18"/>
                        <a:ea typeface="+mn-ea"/>
                        <a:cs typeface="+mn-cs"/>
                      </a:endParaRPr>
                    </a:p>
                  </a:txBody>
                  <a:tcPr/>
                </a:tc>
                <a:extLst>
                  <a:ext uri="{0D108BD9-81ED-4DB2-BD59-A6C34878D82A}">
                    <a16:rowId xmlns:a16="http://schemas.microsoft.com/office/drawing/2014/main" val="290634100"/>
                  </a:ext>
                </a:extLst>
              </a:tr>
            </a:tbl>
          </a:graphicData>
        </a:graphic>
      </p:graphicFrame>
    </p:spTree>
    <p:extLst>
      <p:ext uri="{BB962C8B-B14F-4D97-AF65-F5344CB8AC3E}">
        <p14:creationId xmlns:p14="http://schemas.microsoft.com/office/powerpoint/2010/main" val="2343307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269B2E17-2F1A-C1E9-FF08-277E2355DD7B}"/>
              </a:ext>
            </a:extLst>
          </p:cNvPr>
          <p:cNvSpPr txBox="1"/>
          <p:nvPr/>
        </p:nvSpPr>
        <p:spPr>
          <a:xfrm>
            <a:off x="5165156" y="876300"/>
            <a:ext cx="7957687" cy="769441"/>
          </a:xfrm>
          <a:prstGeom prst="rect">
            <a:avLst/>
          </a:prstGeom>
        </p:spPr>
        <p:txBody>
          <a:bodyPr lIns="0" tIns="0" rIns="0" bIns="0" rtlCol="0" anchor="t">
            <a:spAutoFit/>
          </a:bodyPr>
          <a:lstStyle/>
          <a:p>
            <a:pPr algn="ctr">
              <a:lnSpc>
                <a:spcPts val="6000"/>
              </a:lnSpc>
            </a:pPr>
            <a:r>
              <a:rPr lang="en-US" sz="5000" dirty="0" err="1">
                <a:solidFill>
                  <a:srgbClr val="2B2B2B"/>
                </a:solidFill>
                <a:latin typeface="Caladea Bold" panose="020B0604020202020204" charset="-18"/>
                <a:ea typeface="Montserrat"/>
                <a:cs typeface="Montserrat"/>
                <a:sym typeface="Montserrat"/>
              </a:rPr>
              <a:t>Testiranje</a:t>
            </a:r>
            <a:r>
              <a:rPr lang="en-US" sz="5000" dirty="0">
                <a:solidFill>
                  <a:srgbClr val="2B2B2B"/>
                </a:solidFill>
                <a:latin typeface="Caladea Bold" panose="020B0604020202020204" charset="-18"/>
                <a:ea typeface="Montserrat"/>
                <a:cs typeface="Montserrat"/>
                <a:sym typeface="Montserrat"/>
              </a:rPr>
              <a:t> </a:t>
            </a:r>
            <a:r>
              <a:rPr lang="en-US" sz="5000" dirty="0" err="1">
                <a:solidFill>
                  <a:srgbClr val="2B2B2B"/>
                </a:solidFill>
                <a:latin typeface="Caladea Bold" panose="020B0604020202020204" charset="-18"/>
                <a:ea typeface="Montserrat"/>
                <a:cs typeface="Montserrat"/>
                <a:sym typeface="Montserrat"/>
              </a:rPr>
              <a:t>vlastitih</a:t>
            </a:r>
            <a:r>
              <a:rPr lang="en-US" sz="5000" dirty="0">
                <a:solidFill>
                  <a:srgbClr val="2B2B2B"/>
                </a:solidFill>
                <a:latin typeface="Caladea Bold" panose="020B0604020202020204" charset="-18"/>
                <a:ea typeface="Montserrat"/>
                <a:cs typeface="Montserrat"/>
                <a:sym typeface="Montserrat"/>
              </a:rPr>
              <a:t> </a:t>
            </a:r>
            <a:r>
              <a:rPr lang="en-US" sz="5000" dirty="0" err="1">
                <a:solidFill>
                  <a:srgbClr val="2B2B2B"/>
                </a:solidFill>
                <a:latin typeface="Caladea Bold" panose="020B0604020202020204" charset="-18"/>
                <a:ea typeface="Montserrat"/>
                <a:cs typeface="Montserrat"/>
                <a:sym typeface="Montserrat"/>
              </a:rPr>
              <a:t>misli</a:t>
            </a:r>
            <a:endParaRPr lang="en-US" sz="5000" b="1" spc="-84" dirty="0">
              <a:solidFill>
                <a:srgbClr val="2B2B2B"/>
              </a:solidFill>
              <a:latin typeface="Caladea Bold" panose="020B0604020202020204" charset="-18"/>
              <a:ea typeface="Caladea Bold"/>
              <a:cs typeface="Caladea Bold"/>
              <a:sym typeface="Caladea Bold"/>
            </a:endParaRPr>
          </a:p>
        </p:txBody>
      </p:sp>
      <p:graphicFrame>
        <p:nvGraphicFramePr>
          <p:cNvPr id="7" name="Table 7">
            <a:extLst>
              <a:ext uri="{FF2B5EF4-FFF2-40B4-BE49-F238E27FC236}">
                <a16:creationId xmlns:a16="http://schemas.microsoft.com/office/drawing/2014/main" id="{FA85ED6A-5313-94D3-851D-7FF476455E44}"/>
              </a:ext>
            </a:extLst>
          </p:cNvPr>
          <p:cNvGraphicFramePr>
            <a:graphicFrameLocks noGrp="1"/>
          </p:cNvGraphicFramePr>
          <p:nvPr>
            <p:extLst>
              <p:ext uri="{D42A27DB-BD31-4B8C-83A1-F6EECF244321}">
                <p14:modId xmlns:p14="http://schemas.microsoft.com/office/powerpoint/2010/main" val="3726772716"/>
              </p:ext>
            </p:extLst>
          </p:nvPr>
        </p:nvGraphicFramePr>
        <p:xfrm>
          <a:off x="571499" y="2552700"/>
          <a:ext cx="17145000" cy="3684912"/>
        </p:xfrm>
        <a:graphic>
          <a:graphicData uri="http://schemas.openxmlformats.org/drawingml/2006/table">
            <a:tbl>
              <a:tblPr firstRow="1" bandRow="1">
                <a:tableStyleId>{93296810-A885-4BE3-A3E7-6D5BEEA58F35}</a:tableStyleId>
              </a:tblPr>
              <a:tblGrid>
                <a:gridCol w="8572500">
                  <a:extLst>
                    <a:ext uri="{9D8B030D-6E8A-4147-A177-3AD203B41FA5}">
                      <a16:colId xmlns:a16="http://schemas.microsoft.com/office/drawing/2014/main" val="1606888817"/>
                    </a:ext>
                  </a:extLst>
                </a:gridCol>
                <a:gridCol w="8572500">
                  <a:extLst>
                    <a:ext uri="{9D8B030D-6E8A-4147-A177-3AD203B41FA5}">
                      <a16:colId xmlns:a16="http://schemas.microsoft.com/office/drawing/2014/main" val="388879287"/>
                    </a:ext>
                  </a:extLst>
                </a:gridCol>
              </a:tblGrid>
              <a:tr h="563187">
                <a:tc>
                  <a:txBody>
                    <a:bodyPr/>
                    <a:lstStyle/>
                    <a:p>
                      <a:pPr algn="ctr">
                        <a:lnSpc>
                          <a:spcPct val="150000"/>
                        </a:lnSpc>
                      </a:pPr>
                      <a:r>
                        <a:rPr lang="hr-HR" sz="2300" dirty="0">
                          <a:latin typeface="Montserrat" panose="00000500000000000000" pitchFamily="2" charset="-18"/>
                        </a:rPr>
                        <a:t>Pitanje</a:t>
                      </a:r>
                      <a:endParaRPr lang="pl-PL" sz="2300" dirty="0">
                        <a:latin typeface="Montserrat" panose="00000500000000000000" pitchFamily="2" charset="-18"/>
                      </a:endParaRPr>
                    </a:p>
                  </a:txBody>
                  <a:tcPr/>
                </a:tc>
                <a:tc>
                  <a:txBody>
                    <a:bodyPr/>
                    <a:lstStyle/>
                    <a:p>
                      <a:pPr algn="ctr">
                        <a:lnSpc>
                          <a:spcPct val="150000"/>
                        </a:lnSpc>
                      </a:pPr>
                      <a:r>
                        <a:rPr lang="hr-HR" sz="2300" dirty="0">
                          <a:latin typeface="Montserrat" panose="00000500000000000000" pitchFamily="2" charset="-18"/>
                        </a:rPr>
                        <a:t>Primjer odgovora</a:t>
                      </a:r>
                      <a:endParaRPr lang="pl-PL" sz="2300" dirty="0">
                        <a:latin typeface="Montserrat" panose="00000500000000000000" pitchFamily="2" charset="-18"/>
                      </a:endParaRPr>
                    </a:p>
                  </a:txBody>
                  <a:tcPr/>
                </a:tc>
                <a:extLst>
                  <a:ext uri="{0D108BD9-81ED-4DB2-BD59-A6C34878D82A}">
                    <a16:rowId xmlns:a16="http://schemas.microsoft.com/office/drawing/2014/main" val="1228847347"/>
                  </a:ext>
                </a:extLst>
              </a:tr>
              <a:tr h="370840">
                <a:tc>
                  <a:txBody>
                    <a:bodyPr/>
                    <a:lstStyle/>
                    <a:p>
                      <a:pPr marL="342900" indent="-342900" algn="l" defTabSz="914400" rtl="0" eaLnBrk="1" latinLnBrk="0" hangingPunct="1">
                        <a:lnSpc>
                          <a:spcPct val="150000"/>
                        </a:lnSpc>
                        <a:buFont typeface="Arial" panose="020B0604020202020204" pitchFamily="34" charset="0"/>
                        <a:buChar char="•"/>
                      </a:pPr>
                      <a:r>
                        <a:rPr lang="pl-PL" sz="2200" kern="1200" dirty="0" err="1">
                          <a:solidFill>
                            <a:schemeClr val="dk1"/>
                          </a:solidFill>
                          <a:latin typeface="Montserrat" panose="00000500000000000000" pitchFamily="2" charset="-18"/>
                        </a:rPr>
                        <a:t>Što</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bi</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se</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moglo</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dogoditi</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ako</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promijenim</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način</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razmišljanja</a:t>
                      </a:r>
                      <a:r>
                        <a:rPr lang="pl-PL" sz="2200" kern="1200" dirty="0">
                          <a:solidFill>
                            <a:schemeClr val="dk1"/>
                          </a:solidFill>
                          <a:latin typeface="Montserrat" panose="00000500000000000000" pitchFamily="2" charset="-18"/>
                        </a:rPr>
                        <a:t>?</a:t>
                      </a:r>
                      <a:endParaRPr lang="pl-PL" sz="2200" kern="1200" dirty="0">
                        <a:solidFill>
                          <a:schemeClr val="dk1"/>
                        </a:solidFill>
                        <a:latin typeface="Montserrat" panose="00000500000000000000" pitchFamily="2" charset="-18"/>
                        <a:ea typeface="+mn-ea"/>
                        <a:cs typeface="+mn-cs"/>
                      </a:endParaRPr>
                    </a:p>
                  </a:txBody>
                  <a:tcPr/>
                </a:tc>
                <a:tc>
                  <a:txBody>
                    <a:bodyPr/>
                    <a:lstStyle/>
                    <a:p>
                      <a:pPr marL="342900" indent="-342900" algn="l" defTabSz="914400" rtl="0" eaLnBrk="1" latinLnBrk="0" hangingPunct="1">
                        <a:lnSpc>
                          <a:spcPct val="150000"/>
                        </a:lnSpc>
                        <a:buFont typeface="Arial" panose="020B0604020202020204" pitchFamily="34" charset="0"/>
                        <a:buChar char="•"/>
                      </a:pPr>
                      <a:r>
                        <a:rPr lang="pl-PL" sz="2200" u="none" kern="1200" dirty="0" err="1">
                          <a:solidFill>
                            <a:schemeClr val="dk1"/>
                          </a:solidFill>
                          <a:latin typeface="Montserrat" panose="00000500000000000000" pitchFamily="2" charset="-18"/>
                        </a:rPr>
                        <a:t>Osjećao</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bih</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se</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bolje</a:t>
                      </a:r>
                      <a:r>
                        <a:rPr lang="pl-PL" sz="2200" u="none" kern="1200" dirty="0">
                          <a:solidFill>
                            <a:schemeClr val="dk1"/>
                          </a:solidFill>
                          <a:latin typeface="Montserrat" panose="00000500000000000000" pitchFamily="2" charset="-18"/>
                        </a:rPr>
                        <a:t>.</a:t>
                      </a:r>
                      <a:endParaRPr lang="pl-PL" sz="2200" u="none" kern="1200" dirty="0">
                        <a:solidFill>
                          <a:schemeClr val="dk1"/>
                        </a:solidFill>
                        <a:latin typeface="Montserrat" panose="00000500000000000000" pitchFamily="2" charset="-18"/>
                        <a:ea typeface="+mn-ea"/>
                        <a:cs typeface="+mn-cs"/>
                      </a:endParaRPr>
                    </a:p>
                  </a:txBody>
                  <a:tcPr/>
                </a:tc>
                <a:extLst>
                  <a:ext uri="{0D108BD9-81ED-4DB2-BD59-A6C34878D82A}">
                    <a16:rowId xmlns:a16="http://schemas.microsoft.com/office/drawing/2014/main" val="2820674165"/>
                  </a:ext>
                </a:extLst>
              </a:tr>
              <a:tr h="370840">
                <a:tc>
                  <a:txBody>
                    <a:bodyPr/>
                    <a:lstStyle/>
                    <a:p>
                      <a:pPr marL="342900" indent="-342900" algn="l" defTabSz="914400" rtl="0" eaLnBrk="1" latinLnBrk="0" hangingPunct="1">
                        <a:lnSpc>
                          <a:spcPct val="150000"/>
                        </a:lnSpc>
                        <a:buFont typeface="Arial" panose="020B0604020202020204" pitchFamily="34" charset="0"/>
                        <a:buChar char="•"/>
                      </a:pPr>
                      <a:r>
                        <a:rPr lang="pl-PL" sz="2200" kern="1200" dirty="0" err="1">
                          <a:solidFill>
                            <a:schemeClr val="dk1"/>
                          </a:solidFill>
                          <a:latin typeface="Montserrat" panose="00000500000000000000" pitchFamily="2" charset="-18"/>
                        </a:rPr>
                        <a:t>Što</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bih</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rekao</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svom</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prijatelju</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ili</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članu</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obitelji</a:t>
                      </a:r>
                      <a:r>
                        <a:rPr lang="pl-PL" sz="2200" kern="1200" dirty="0">
                          <a:solidFill>
                            <a:schemeClr val="dk1"/>
                          </a:solidFill>
                          <a:latin typeface="Montserrat" panose="00000500000000000000" pitchFamily="2" charset="-18"/>
                        </a:rPr>
                        <a:t> da </a:t>
                      </a:r>
                      <a:r>
                        <a:rPr lang="pl-PL" sz="2200" kern="1200" dirty="0" err="1">
                          <a:solidFill>
                            <a:schemeClr val="dk1"/>
                          </a:solidFill>
                          <a:latin typeface="Montserrat" panose="00000500000000000000" pitchFamily="2" charset="-18"/>
                        </a:rPr>
                        <a:t>se</a:t>
                      </a:r>
                      <a:r>
                        <a:rPr lang="pl-PL" sz="2200" kern="1200" dirty="0">
                          <a:solidFill>
                            <a:schemeClr val="dk1"/>
                          </a:solidFill>
                          <a:latin typeface="Montserrat" panose="00000500000000000000" pitchFamily="2" charset="-18"/>
                        </a:rPr>
                        <a:t> to </a:t>
                      </a:r>
                      <a:r>
                        <a:rPr lang="pl-PL" sz="2200" kern="1200" dirty="0" err="1">
                          <a:solidFill>
                            <a:schemeClr val="dk1"/>
                          </a:solidFill>
                          <a:latin typeface="Montserrat" panose="00000500000000000000" pitchFamily="2" charset="-18"/>
                        </a:rPr>
                        <a:t>dogodilo</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njemu</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ili</a:t>
                      </a:r>
                      <a:r>
                        <a:rPr lang="pl-PL" sz="2200" kern="1200" dirty="0">
                          <a:solidFill>
                            <a:schemeClr val="dk1"/>
                          </a:solidFill>
                          <a:latin typeface="Montserrat" panose="00000500000000000000" pitchFamily="2" charset="-18"/>
                        </a:rPr>
                        <a:t> </a:t>
                      </a:r>
                      <a:r>
                        <a:rPr lang="pl-PL" sz="2200" kern="1200" dirty="0" err="1">
                          <a:solidFill>
                            <a:schemeClr val="dk1"/>
                          </a:solidFill>
                          <a:latin typeface="Montserrat" panose="00000500000000000000" pitchFamily="2" charset="-18"/>
                        </a:rPr>
                        <a:t>njoj</a:t>
                      </a:r>
                      <a:r>
                        <a:rPr lang="pl-PL" sz="2200" kern="1200" dirty="0">
                          <a:solidFill>
                            <a:schemeClr val="dk1"/>
                          </a:solidFill>
                          <a:latin typeface="Montserrat" panose="00000500000000000000" pitchFamily="2" charset="-18"/>
                        </a:rPr>
                        <a:t>?</a:t>
                      </a:r>
                      <a:endParaRPr lang="pl-PL" sz="2200" kern="1200" dirty="0">
                        <a:solidFill>
                          <a:schemeClr val="dk1"/>
                        </a:solidFill>
                        <a:latin typeface="Montserrat" panose="00000500000000000000" pitchFamily="2" charset="-18"/>
                        <a:ea typeface="+mn-ea"/>
                        <a:cs typeface="+mn-cs"/>
                      </a:endParaRPr>
                    </a:p>
                  </a:txBody>
                  <a:tcPr/>
                </a:tc>
                <a:tc>
                  <a:txBody>
                    <a:bodyPr/>
                    <a:lstStyle/>
                    <a:p>
                      <a:pPr marL="342900" indent="-342900" algn="l" defTabSz="914400" rtl="0" eaLnBrk="1" latinLnBrk="0" hangingPunct="1">
                        <a:lnSpc>
                          <a:spcPct val="150000"/>
                        </a:lnSpc>
                        <a:buFont typeface="Arial" panose="020B0604020202020204" pitchFamily="34" charset="0"/>
                        <a:buChar char="•"/>
                      </a:pPr>
                      <a:r>
                        <a:rPr lang="pl-PL" sz="2200" u="none" kern="1200" dirty="0" err="1">
                          <a:solidFill>
                            <a:schemeClr val="dk1"/>
                          </a:solidFill>
                          <a:latin typeface="Montserrat" panose="00000500000000000000" pitchFamily="2" charset="-18"/>
                        </a:rPr>
                        <a:t>Ako</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se</a:t>
                      </a:r>
                      <a:r>
                        <a:rPr lang="pl-PL" sz="2200" u="none" kern="1200" dirty="0">
                          <a:solidFill>
                            <a:schemeClr val="dk1"/>
                          </a:solidFill>
                          <a:latin typeface="Montserrat" panose="00000500000000000000" pitchFamily="2" charset="-18"/>
                        </a:rPr>
                        <a:t> to </a:t>
                      </a:r>
                      <a:r>
                        <a:rPr lang="pl-PL" sz="2200" u="none" kern="1200" dirty="0" err="1">
                          <a:solidFill>
                            <a:schemeClr val="dk1"/>
                          </a:solidFill>
                          <a:latin typeface="Montserrat" panose="00000500000000000000" pitchFamily="2" charset="-18"/>
                        </a:rPr>
                        <a:t>dogodilo</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Gabi</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rekao</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bih</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Nije</a:t>
                      </a:r>
                      <a:r>
                        <a:rPr lang="pl-PL" sz="2200" u="none" kern="1200" dirty="0">
                          <a:solidFill>
                            <a:schemeClr val="dk1"/>
                          </a:solidFill>
                          <a:latin typeface="Montserrat" panose="00000500000000000000" pitchFamily="2" charset="-18"/>
                        </a:rPr>
                        <a:t> tako </a:t>
                      </a:r>
                      <a:r>
                        <a:rPr lang="pl-PL" sz="2200" u="none" kern="1200" dirty="0" err="1">
                          <a:solidFill>
                            <a:schemeClr val="dk1"/>
                          </a:solidFill>
                          <a:latin typeface="Montserrat" panose="00000500000000000000" pitchFamily="2" charset="-18"/>
                        </a:rPr>
                        <a:t>velika</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stvar</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Pogriješio</a:t>
                      </a:r>
                      <a:r>
                        <a:rPr lang="pl-PL" sz="2200" u="none" kern="1200" dirty="0">
                          <a:solidFill>
                            <a:schemeClr val="dk1"/>
                          </a:solidFill>
                          <a:latin typeface="Montserrat" panose="00000500000000000000" pitchFamily="2" charset="-18"/>
                        </a:rPr>
                        <a:t> si i </a:t>
                      </a:r>
                      <a:r>
                        <a:rPr lang="pl-PL" sz="2200" u="none" kern="1200" dirty="0" err="1">
                          <a:solidFill>
                            <a:schemeClr val="dk1"/>
                          </a:solidFill>
                          <a:latin typeface="Montserrat" panose="00000500000000000000" pitchFamily="2" charset="-18"/>
                        </a:rPr>
                        <a:t>napravio</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grešku</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Sada</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znaš</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kako</a:t>
                      </a:r>
                      <a:r>
                        <a:rPr lang="pl-PL" sz="2200" u="none" kern="1200" dirty="0">
                          <a:solidFill>
                            <a:schemeClr val="dk1"/>
                          </a:solidFill>
                          <a:latin typeface="Montserrat" panose="00000500000000000000" pitchFamily="2" charset="-18"/>
                        </a:rPr>
                        <a:t> </a:t>
                      </a:r>
                      <a:r>
                        <a:rPr lang="pl-PL" sz="2200" u="none" kern="1200" dirty="0" err="1">
                          <a:solidFill>
                            <a:schemeClr val="dk1"/>
                          </a:solidFill>
                          <a:latin typeface="Montserrat" panose="00000500000000000000" pitchFamily="2" charset="-18"/>
                        </a:rPr>
                        <a:t>izbjeći</a:t>
                      </a:r>
                      <a:r>
                        <a:rPr lang="pl-PL" sz="2200" u="none" kern="1200" dirty="0">
                          <a:solidFill>
                            <a:schemeClr val="dk1"/>
                          </a:solidFill>
                          <a:latin typeface="Montserrat" panose="00000500000000000000" pitchFamily="2" charset="-18"/>
                        </a:rPr>
                        <a:t> to u </a:t>
                      </a:r>
                      <a:r>
                        <a:rPr lang="pl-PL" sz="2200" u="none" kern="1200" dirty="0" err="1">
                          <a:solidFill>
                            <a:schemeClr val="dk1"/>
                          </a:solidFill>
                          <a:latin typeface="Montserrat" panose="00000500000000000000" pitchFamily="2" charset="-18"/>
                        </a:rPr>
                        <a:t>budućnosti</a:t>
                      </a:r>
                      <a:r>
                        <a:rPr lang="pl-PL" sz="2200" u="none" kern="1200" dirty="0">
                          <a:solidFill>
                            <a:schemeClr val="dk1"/>
                          </a:solidFill>
                          <a:latin typeface="Montserrat" panose="00000500000000000000" pitchFamily="2" charset="-18"/>
                        </a:rPr>
                        <a:t>."</a:t>
                      </a:r>
                      <a:endParaRPr lang="pl-PL" sz="2200" u="none" kern="1200" dirty="0">
                        <a:solidFill>
                          <a:schemeClr val="dk1"/>
                        </a:solidFill>
                        <a:latin typeface="Montserrat" panose="00000500000000000000" pitchFamily="2" charset="-18"/>
                        <a:ea typeface="+mn-ea"/>
                        <a:cs typeface="+mn-cs"/>
                      </a:endParaRPr>
                    </a:p>
                  </a:txBody>
                  <a:tcPr/>
                </a:tc>
                <a:extLst>
                  <a:ext uri="{0D108BD9-81ED-4DB2-BD59-A6C34878D82A}">
                    <a16:rowId xmlns:a16="http://schemas.microsoft.com/office/drawing/2014/main" val="1434346197"/>
                  </a:ext>
                </a:extLst>
              </a:tr>
              <a:tr h="370840">
                <a:tc>
                  <a:txBody>
                    <a:bodyPr/>
                    <a:lstStyle/>
                    <a:p>
                      <a:pPr marL="342900" indent="-342900" algn="l" defTabSz="914400" rtl="0" eaLnBrk="1" latinLnBrk="0" hangingPunct="1">
                        <a:lnSpc>
                          <a:spcPct val="150000"/>
                        </a:lnSpc>
                        <a:buFont typeface="Arial" panose="020B0604020202020204" pitchFamily="34" charset="0"/>
                        <a:buChar char="•"/>
                      </a:pPr>
                      <a:r>
                        <a:rPr lang="it-IT" sz="2200" kern="1200" dirty="0">
                          <a:solidFill>
                            <a:schemeClr val="dk1"/>
                          </a:solidFill>
                          <a:latin typeface="Montserrat" panose="00000500000000000000" pitchFamily="2" charset="-18"/>
                        </a:rPr>
                        <a:t>Što bi sada bilo dobro učiniti?</a:t>
                      </a:r>
                      <a:endParaRPr lang="pl-PL" sz="2200" kern="1200" dirty="0">
                        <a:solidFill>
                          <a:schemeClr val="dk1"/>
                        </a:solidFill>
                        <a:latin typeface="Montserrat" panose="00000500000000000000" pitchFamily="2" charset="-18"/>
                        <a:ea typeface="+mn-ea"/>
                        <a:cs typeface="+mn-cs"/>
                      </a:endParaRPr>
                    </a:p>
                  </a:txBody>
                  <a:tcPr/>
                </a:tc>
                <a:tc>
                  <a:txBody>
                    <a:bodyPr/>
                    <a:lstStyle/>
                    <a:p>
                      <a:pPr marL="342900" indent="-342900" algn="l" defTabSz="914400" rtl="0" eaLnBrk="1" latinLnBrk="0" hangingPunct="1">
                        <a:lnSpc>
                          <a:spcPct val="150000"/>
                        </a:lnSpc>
                        <a:buFont typeface="Arial" panose="020B0604020202020204" pitchFamily="34" charset="0"/>
                        <a:buChar char="•"/>
                      </a:pPr>
                      <a:r>
                        <a:rPr lang="it-IT" sz="2200" kern="1200" dirty="0">
                          <a:solidFill>
                            <a:schemeClr val="dk1"/>
                          </a:solidFill>
                          <a:latin typeface="Montserrat" panose="00000500000000000000" pitchFamily="2" charset="-18"/>
                        </a:rPr>
                        <a:t>Maknuti misli s toga. Prošetati.</a:t>
                      </a:r>
                      <a:endParaRPr lang="pl-PL" sz="2200" kern="1200" dirty="0">
                        <a:solidFill>
                          <a:schemeClr val="dk1"/>
                        </a:solidFill>
                        <a:latin typeface="Montserrat" panose="00000500000000000000" pitchFamily="2" charset="-18"/>
                        <a:ea typeface="+mn-ea"/>
                        <a:cs typeface="+mn-cs"/>
                      </a:endParaRPr>
                    </a:p>
                  </a:txBody>
                  <a:tcPr/>
                </a:tc>
                <a:extLst>
                  <a:ext uri="{0D108BD9-81ED-4DB2-BD59-A6C34878D82A}">
                    <a16:rowId xmlns:a16="http://schemas.microsoft.com/office/drawing/2014/main" val="2436342660"/>
                  </a:ext>
                </a:extLst>
              </a:tr>
            </a:tbl>
          </a:graphicData>
        </a:graphic>
      </p:graphicFrame>
    </p:spTree>
    <p:extLst>
      <p:ext uri="{BB962C8B-B14F-4D97-AF65-F5344CB8AC3E}">
        <p14:creationId xmlns:p14="http://schemas.microsoft.com/office/powerpoint/2010/main" val="377845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269B2E17-2F1A-C1E9-FF08-277E2355DD7B}"/>
              </a:ext>
            </a:extLst>
          </p:cNvPr>
          <p:cNvSpPr txBox="1"/>
          <p:nvPr/>
        </p:nvSpPr>
        <p:spPr>
          <a:xfrm>
            <a:off x="4572000" y="190500"/>
            <a:ext cx="7957687" cy="744371"/>
          </a:xfrm>
          <a:prstGeom prst="rect">
            <a:avLst/>
          </a:prstGeom>
        </p:spPr>
        <p:txBody>
          <a:bodyPr lIns="0" tIns="0" rIns="0" bIns="0" rtlCol="0" anchor="t">
            <a:spAutoFit/>
          </a:bodyPr>
          <a:lstStyle/>
          <a:p>
            <a:pPr algn="ctr">
              <a:lnSpc>
                <a:spcPts val="6000"/>
              </a:lnSpc>
            </a:pPr>
            <a:r>
              <a:rPr lang="hr-HR" sz="4999" b="1" spc="-84" dirty="0">
                <a:solidFill>
                  <a:srgbClr val="2B2B2B"/>
                </a:solidFill>
                <a:latin typeface="Caladea Bold"/>
                <a:ea typeface="Caladea Bold"/>
                <a:cs typeface="Caladea Bold"/>
                <a:sym typeface="Caladea Bold"/>
              </a:rPr>
              <a:t>Zapis disfunkcionalnih misli</a:t>
            </a:r>
            <a:endParaRPr lang="en-US" sz="4999" b="1" spc="-84" dirty="0">
              <a:solidFill>
                <a:srgbClr val="2B2B2B"/>
              </a:solidFill>
              <a:latin typeface="Caladea Bold"/>
              <a:ea typeface="Caladea Bold"/>
              <a:cs typeface="Caladea Bold"/>
              <a:sym typeface="Caladea Bold"/>
            </a:endParaRPr>
          </a:p>
        </p:txBody>
      </p:sp>
      <p:sp>
        <p:nvSpPr>
          <p:cNvPr id="4" name="TextBox 3">
            <a:extLst>
              <a:ext uri="{FF2B5EF4-FFF2-40B4-BE49-F238E27FC236}">
                <a16:creationId xmlns:a16="http://schemas.microsoft.com/office/drawing/2014/main" id="{5C247D15-637D-5416-1AAA-1E4AD059048F}"/>
              </a:ext>
            </a:extLst>
          </p:cNvPr>
          <p:cNvSpPr txBox="1"/>
          <p:nvPr/>
        </p:nvSpPr>
        <p:spPr>
          <a:xfrm>
            <a:off x="266700" y="1257300"/>
            <a:ext cx="17754600" cy="945772"/>
          </a:xfrm>
          <a:prstGeom prst="rect">
            <a:avLst/>
          </a:prstGeom>
          <a:noFill/>
        </p:spPr>
        <p:txBody>
          <a:bodyPr wrap="square">
            <a:spAutoFit/>
          </a:bodyPr>
          <a:lstStyle/>
          <a:p>
            <a:pPr indent="-180340">
              <a:lnSpc>
                <a:spcPct val="115000"/>
              </a:lnSpc>
              <a:spcAft>
                <a:spcPts val="1000"/>
              </a:spcAft>
            </a:pPr>
            <a:r>
              <a:rPr lang="hr-HR" sz="2500" dirty="0">
                <a:effectLst/>
                <a:latin typeface="Montserrat" panose="00000500000000000000" pitchFamily="2" charset="-18"/>
                <a:ea typeface="Calibri" panose="020F0502020204030204" pitchFamily="34" charset="0"/>
                <a:cs typeface="Times New Roman" panose="02020603050405020304" pitchFamily="18" charset="0"/>
              </a:rPr>
              <a:t>Uputa: Kada zamijetite da vam se raspoloženje pogoršalo, upitajte se: </a:t>
            </a:r>
            <a:r>
              <a:rPr lang="hr-HR" sz="2500" i="1" dirty="0">
                <a:effectLst/>
                <a:latin typeface="Montserrat" panose="00000500000000000000" pitchFamily="2" charset="-18"/>
                <a:ea typeface="Calibri" panose="020F0502020204030204" pitchFamily="34" charset="0"/>
                <a:cs typeface="Times New Roman" panose="02020603050405020304" pitchFamily="18" charset="0"/>
              </a:rPr>
              <a:t>„Što mi je upravo prošlo kroz glavu?“</a:t>
            </a:r>
            <a:r>
              <a:rPr lang="hr-HR" sz="2500" dirty="0">
                <a:effectLst/>
                <a:latin typeface="Montserrat" panose="00000500000000000000" pitchFamily="2" charset="-18"/>
                <a:ea typeface="Calibri" panose="020F0502020204030204" pitchFamily="34" charset="0"/>
                <a:cs typeface="Times New Roman" panose="02020603050405020304" pitchFamily="18" charset="0"/>
              </a:rPr>
              <a:t> i što prije zapišite misao ili predodžbu u stupac AUTOMATSKA MISAO. Zatim popunite ostale stupce.</a:t>
            </a:r>
            <a:endParaRPr lang="pl-PL" sz="2500" dirty="0">
              <a:effectLst/>
              <a:latin typeface="Montserrat" panose="00000500000000000000" pitchFamily="2" charset="-18"/>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7FF2938-652B-66B7-26F4-9186A59D7DE6}"/>
              </a:ext>
            </a:extLst>
          </p:cNvPr>
          <p:cNvSpPr txBox="1"/>
          <p:nvPr/>
        </p:nvSpPr>
        <p:spPr>
          <a:xfrm>
            <a:off x="457199" y="8572500"/>
            <a:ext cx="17373600" cy="1343958"/>
          </a:xfrm>
          <a:prstGeom prst="rect">
            <a:avLst/>
          </a:prstGeom>
          <a:noFill/>
        </p:spPr>
        <p:txBody>
          <a:bodyPr wrap="square">
            <a:spAutoFit/>
          </a:bodyPr>
          <a:lstStyle/>
          <a:p>
            <a:pPr algn="just">
              <a:lnSpc>
                <a:spcPct val="115000"/>
              </a:lnSpc>
              <a:spcAft>
                <a:spcPts val="1000"/>
              </a:spcAft>
            </a:pPr>
            <a:r>
              <a:rPr lang="hr-HR" i="1" dirty="0">
                <a:effectLst/>
                <a:latin typeface="Montserrat" panose="00000500000000000000" pitchFamily="2" charset="-18"/>
                <a:ea typeface="Calibri" panose="020F0502020204030204" pitchFamily="34" charset="0"/>
                <a:cs typeface="Times New Roman" panose="02020603050405020304" pitchFamily="18" charset="0"/>
              </a:rPr>
              <a:t> Pitanja za sastavljanje adaptivnog odgovora:</a:t>
            </a:r>
            <a:r>
              <a:rPr lang="hr-HR" dirty="0">
                <a:effectLst/>
                <a:latin typeface="Montserrat" panose="00000500000000000000" pitchFamily="2" charset="-18"/>
                <a:ea typeface="Calibri" panose="020F0502020204030204" pitchFamily="34" charset="0"/>
                <a:cs typeface="Times New Roman" panose="02020603050405020304" pitchFamily="18" charset="0"/>
              </a:rPr>
              <a:t> (1) Koji su dokazi da je automatska misao točna? Da nije točna? (2) Postoji li alternativno objašnjenje? (3) Što je najgore što se može dogoditi? Mogu li to preživjeti? Što je najbolje što se može dogoditi? Što je najvjerojatnija posljedica? (4) Što je učinak vjerovanja u automatsku misao? Što bi mogao biti učinak promjene u mom razmišljanju? (5) Što bih trebao poduzeti glede toga? (6) Ako bi ______ (ime prijatelja) bio u takvoj situaciji i to pomislio, što bih  mu rekao?</a:t>
            </a:r>
            <a:endParaRPr lang="pl-PL" dirty="0">
              <a:latin typeface="Montserrat" panose="00000500000000000000" pitchFamily="2" charset="-18"/>
            </a:endParaRPr>
          </a:p>
        </p:txBody>
      </p:sp>
      <p:graphicFrame>
        <p:nvGraphicFramePr>
          <p:cNvPr id="3" name="Table 4">
            <a:extLst>
              <a:ext uri="{FF2B5EF4-FFF2-40B4-BE49-F238E27FC236}">
                <a16:creationId xmlns:a16="http://schemas.microsoft.com/office/drawing/2014/main" id="{02B078EA-3460-B931-9030-E9860B9FB13B}"/>
              </a:ext>
            </a:extLst>
          </p:cNvPr>
          <p:cNvGraphicFramePr>
            <a:graphicFrameLocks noGrp="1"/>
          </p:cNvGraphicFramePr>
          <p:nvPr>
            <p:extLst>
              <p:ext uri="{D42A27DB-BD31-4B8C-83A1-F6EECF244321}">
                <p14:modId xmlns:p14="http://schemas.microsoft.com/office/powerpoint/2010/main" val="1963852256"/>
              </p:ext>
            </p:extLst>
          </p:nvPr>
        </p:nvGraphicFramePr>
        <p:xfrm>
          <a:off x="266700" y="2642437"/>
          <a:ext cx="17754599" cy="5235448"/>
        </p:xfrm>
        <a:graphic>
          <a:graphicData uri="http://schemas.openxmlformats.org/drawingml/2006/table">
            <a:tbl>
              <a:tblPr firstRow="1" bandRow="1">
                <a:tableStyleId>{93296810-A885-4BE3-A3E7-6D5BEEA58F35}</a:tableStyleId>
              </a:tblPr>
              <a:tblGrid>
                <a:gridCol w="1866900">
                  <a:extLst>
                    <a:ext uri="{9D8B030D-6E8A-4147-A177-3AD203B41FA5}">
                      <a16:colId xmlns:a16="http://schemas.microsoft.com/office/drawing/2014/main" val="3238821068"/>
                    </a:ext>
                  </a:extLst>
                </a:gridCol>
                <a:gridCol w="3364658">
                  <a:extLst>
                    <a:ext uri="{9D8B030D-6E8A-4147-A177-3AD203B41FA5}">
                      <a16:colId xmlns:a16="http://schemas.microsoft.com/office/drawing/2014/main" val="4000493728"/>
                    </a:ext>
                  </a:extLst>
                </a:gridCol>
                <a:gridCol w="2274142">
                  <a:extLst>
                    <a:ext uri="{9D8B030D-6E8A-4147-A177-3AD203B41FA5}">
                      <a16:colId xmlns:a16="http://schemas.microsoft.com/office/drawing/2014/main" val="1847242265"/>
                    </a:ext>
                  </a:extLst>
                </a:gridCol>
                <a:gridCol w="2514600">
                  <a:extLst>
                    <a:ext uri="{9D8B030D-6E8A-4147-A177-3AD203B41FA5}">
                      <a16:colId xmlns:a16="http://schemas.microsoft.com/office/drawing/2014/main" val="746191762"/>
                    </a:ext>
                  </a:extLst>
                </a:gridCol>
                <a:gridCol w="3712539">
                  <a:extLst>
                    <a:ext uri="{9D8B030D-6E8A-4147-A177-3AD203B41FA5}">
                      <a16:colId xmlns:a16="http://schemas.microsoft.com/office/drawing/2014/main" val="2408322652"/>
                    </a:ext>
                  </a:extLst>
                </a:gridCol>
                <a:gridCol w="4021760">
                  <a:extLst>
                    <a:ext uri="{9D8B030D-6E8A-4147-A177-3AD203B41FA5}">
                      <a16:colId xmlns:a16="http://schemas.microsoft.com/office/drawing/2014/main" val="4167861450"/>
                    </a:ext>
                  </a:extLst>
                </a:gridCol>
              </a:tblGrid>
              <a:tr h="370840">
                <a:tc>
                  <a:txBody>
                    <a:bodyPr/>
                    <a:lstStyle/>
                    <a:p>
                      <a:pPr algn="ctr">
                        <a:lnSpc>
                          <a:spcPct val="115000"/>
                        </a:lnSpc>
                        <a:spcAft>
                          <a:spcPts val="1000"/>
                        </a:spcAft>
                      </a:pPr>
                      <a:r>
                        <a:rPr lang="hr-HR" sz="2000" b="1"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DATUM / VRIJEME</a:t>
                      </a:r>
                      <a:endParaRPr lang="pl-PL" sz="2000" dirty="0">
                        <a:effectLst/>
                        <a:latin typeface="Montserrat" panose="00000500000000000000" pitchFamily="2" charset="-18"/>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hr-HR" sz="2000" b="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SITUACIJA</a:t>
                      </a:r>
                      <a:endParaRPr lang="pl-PL" sz="2000">
                        <a:effectLst/>
                        <a:latin typeface="Montserrat" panose="00000500000000000000" pitchFamily="2" charset="-18"/>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hr-HR" sz="2000" b="1"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AUTOMATSKA MISAO</a:t>
                      </a:r>
                      <a:endParaRPr lang="pl-PL" sz="2000" dirty="0">
                        <a:effectLst/>
                        <a:latin typeface="Montserrat" panose="00000500000000000000" pitchFamily="2" charset="-18"/>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hr-HR" sz="2000" b="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EMOCIJE</a:t>
                      </a:r>
                      <a:endParaRPr lang="pl-PL" sz="2000">
                        <a:effectLst/>
                        <a:latin typeface="Montserrat" panose="00000500000000000000" pitchFamily="2" charset="-18"/>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hr-HR" sz="2000" b="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ADAPTIVNI ODGOVOR</a:t>
                      </a:r>
                      <a:endParaRPr lang="pl-PL" sz="2000">
                        <a:effectLst/>
                        <a:latin typeface="Montserrat" panose="00000500000000000000" pitchFamily="2" charset="-18"/>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hr-HR" sz="2000" b="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POSLJEDICA</a:t>
                      </a:r>
                      <a:endParaRPr lang="pl-PL" sz="2000">
                        <a:effectLst/>
                        <a:latin typeface="Montserrat" panose="00000500000000000000" pitchFamily="2" charset="-18"/>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9372654"/>
                  </a:ext>
                </a:extLst>
              </a:tr>
              <a:tr h="370840">
                <a:tc>
                  <a:txBody>
                    <a:bodyPr/>
                    <a:lstStyle/>
                    <a:p>
                      <a:pPr>
                        <a:lnSpc>
                          <a:spcPct val="115000"/>
                        </a:lnSpc>
                        <a:spcAft>
                          <a:spcPts val="1000"/>
                        </a:spcAft>
                      </a:pPr>
                      <a:r>
                        <a:rPr lang="hr-HR" sz="2000" dirty="0">
                          <a:effectLst/>
                          <a:latin typeface="Montserrat" panose="00000500000000000000" pitchFamily="2" charset="-18"/>
                          <a:ea typeface="Calibri" panose="020F0502020204030204" pitchFamily="34" charset="0"/>
                          <a:cs typeface="Times New Roman" panose="02020603050405020304" pitchFamily="18" charset="0"/>
                        </a:rPr>
                        <a:t> </a:t>
                      </a:r>
                      <a:endParaRPr lang="pl-PL" sz="2000" dirty="0">
                        <a:effectLst/>
                        <a:latin typeface="Montserrat" panose="00000500000000000000" pitchFamily="2" charset="-18"/>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hr-HR" sz="1800" dirty="0">
                          <a:effectLst/>
                          <a:latin typeface="Montserrat" panose="00000500000000000000" pitchFamily="2" charset="-18"/>
                          <a:ea typeface="Calibri" panose="020F0502020204030204" pitchFamily="34" charset="0"/>
                          <a:cs typeface="Times New Roman" panose="02020603050405020304" pitchFamily="18" charset="0"/>
                        </a:rPr>
                        <a:t>1. Koji aktualni događaj, tijek misli, sanjarenje ili sjećanje je izazvalo neugodnu emociju?</a:t>
                      </a:r>
                      <a:endParaRPr lang="pl-PL" sz="1800" dirty="0">
                        <a:effectLst/>
                        <a:latin typeface="Montserrat" panose="00000500000000000000" pitchFamily="2" charset="-18"/>
                        <a:ea typeface="Calibri" panose="020F0502020204030204" pitchFamily="34" charset="0"/>
                        <a:cs typeface="Times New Roman" panose="02020603050405020304" pitchFamily="18" charset="0"/>
                      </a:endParaRPr>
                    </a:p>
                    <a:p>
                      <a:pPr>
                        <a:lnSpc>
                          <a:spcPct val="115000"/>
                        </a:lnSpc>
                        <a:spcAft>
                          <a:spcPts val="1000"/>
                        </a:spcAft>
                      </a:pPr>
                      <a:r>
                        <a:rPr lang="hr-HR" sz="1800" dirty="0">
                          <a:effectLst/>
                          <a:latin typeface="Montserrat" panose="00000500000000000000" pitchFamily="2" charset="-18"/>
                          <a:ea typeface="Calibri" panose="020F0502020204030204" pitchFamily="34" charset="0"/>
                          <a:cs typeface="Times New Roman" panose="02020603050405020304" pitchFamily="18" charset="0"/>
                        </a:rPr>
                        <a:t>2. Koje (ako ih ima) nelagodne fizičke simptome ste imali?</a:t>
                      </a:r>
                      <a:endParaRPr lang="pl-PL" sz="1800" dirty="0">
                        <a:effectLst/>
                        <a:latin typeface="Montserrat" panose="00000500000000000000" pitchFamily="2" charset="-18"/>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hr-HR" sz="1800" dirty="0">
                          <a:effectLst/>
                          <a:latin typeface="Montserrat" panose="00000500000000000000" pitchFamily="2" charset="-18"/>
                          <a:ea typeface="Calibri" panose="020F0502020204030204" pitchFamily="34" charset="0"/>
                          <a:cs typeface="Times New Roman" panose="02020603050405020304" pitchFamily="18" charset="0"/>
                        </a:rPr>
                        <a:t>1. Koje misli ili predodžbe su vam prošle glavom?</a:t>
                      </a:r>
                      <a:endParaRPr lang="pl-PL" sz="1800" dirty="0">
                        <a:effectLst/>
                        <a:latin typeface="Montserrat" panose="00000500000000000000" pitchFamily="2" charset="-18"/>
                        <a:ea typeface="Calibri" panose="020F0502020204030204" pitchFamily="34" charset="0"/>
                        <a:cs typeface="Times New Roman" panose="02020603050405020304" pitchFamily="18" charset="0"/>
                      </a:endParaRPr>
                    </a:p>
                    <a:p>
                      <a:pPr>
                        <a:lnSpc>
                          <a:spcPct val="115000"/>
                        </a:lnSpc>
                        <a:spcAft>
                          <a:spcPts val="1000"/>
                        </a:spcAft>
                      </a:pPr>
                      <a:r>
                        <a:rPr lang="hr-HR" sz="1800" dirty="0">
                          <a:effectLst/>
                          <a:latin typeface="Montserrat" panose="00000500000000000000" pitchFamily="2" charset="-18"/>
                          <a:ea typeface="Calibri" panose="020F0502020204030204" pitchFamily="34" charset="0"/>
                          <a:cs typeface="Times New Roman" panose="02020603050405020304" pitchFamily="18" charset="0"/>
                        </a:rPr>
                        <a:t>2. Koliki je stupanj uvjerenja u svaku od misli u tom trenutku (0-100%)?</a:t>
                      </a:r>
                      <a:endParaRPr lang="pl-PL" sz="1800" dirty="0">
                        <a:effectLst/>
                        <a:latin typeface="Montserrat" panose="00000500000000000000" pitchFamily="2" charset="-18"/>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hr-HR" sz="1800">
                          <a:effectLst/>
                          <a:latin typeface="Montserrat" panose="00000500000000000000" pitchFamily="2" charset="-18"/>
                          <a:ea typeface="Calibri" panose="020F0502020204030204" pitchFamily="34" charset="0"/>
                          <a:cs typeface="Times New Roman" panose="02020603050405020304" pitchFamily="18" charset="0"/>
                        </a:rPr>
                        <a:t>1. Koje ste emocije (tuga, anksioznost, ljutnja i sl.) osjetili u tom trenutku?</a:t>
                      </a:r>
                      <a:endParaRPr lang="pl-PL" sz="1800">
                        <a:effectLst/>
                        <a:latin typeface="Montserrat" panose="00000500000000000000" pitchFamily="2" charset="-18"/>
                        <a:ea typeface="Calibri" panose="020F0502020204030204" pitchFamily="34" charset="0"/>
                        <a:cs typeface="Times New Roman" panose="02020603050405020304" pitchFamily="18" charset="0"/>
                      </a:endParaRPr>
                    </a:p>
                    <a:p>
                      <a:pPr>
                        <a:lnSpc>
                          <a:spcPct val="115000"/>
                        </a:lnSpc>
                        <a:spcAft>
                          <a:spcPts val="1000"/>
                        </a:spcAft>
                      </a:pPr>
                      <a:r>
                        <a:rPr lang="hr-HR" sz="1800">
                          <a:effectLst/>
                          <a:latin typeface="Montserrat" panose="00000500000000000000" pitchFamily="2" charset="-18"/>
                          <a:ea typeface="Calibri" panose="020F0502020204030204" pitchFamily="34" charset="0"/>
                          <a:cs typeface="Times New Roman" panose="02020603050405020304" pitchFamily="18" charset="0"/>
                        </a:rPr>
                        <a:t>2. Koliki je bio intenzitet svake emocije (0-100%)?</a:t>
                      </a:r>
                      <a:endParaRPr lang="pl-PL" sz="1800">
                        <a:effectLst/>
                        <a:latin typeface="Montserrat" panose="00000500000000000000" pitchFamily="2" charset="-18"/>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hr-HR" sz="1800">
                          <a:effectLst/>
                          <a:latin typeface="Montserrat" panose="00000500000000000000" pitchFamily="2" charset="-18"/>
                          <a:ea typeface="Calibri" panose="020F0502020204030204" pitchFamily="34" charset="0"/>
                          <a:cs typeface="Times New Roman" panose="02020603050405020304" pitchFamily="18" charset="0"/>
                        </a:rPr>
                        <a:t>1. Koju ste kognitivnu distorziju napravili?</a:t>
                      </a:r>
                      <a:endParaRPr lang="pl-PL" sz="1800">
                        <a:effectLst/>
                        <a:latin typeface="Montserrat" panose="00000500000000000000" pitchFamily="2" charset="-18"/>
                        <a:ea typeface="Calibri" panose="020F0502020204030204" pitchFamily="34" charset="0"/>
                        <a:cs typeface="Times New Roman" panose="02020603050405020304" pitchFamily="18" charset="0"/>
                      </a:endParaRPr>
                    </a:p>
                    <a:p>
                      <a:pPr>
                        <a:lnSpc>
                          <a:spcPct val="115000"/>
                        </a:lnSpc>
                        <a:spcAft>
                          <a:spcPts val="1000"/>
                        </a:spcAft>
                      </a:pPr>
                      <a:r>
                        <a:rPr lang="hr-HR" sz="1800">
                          <a:effectLst/>
                          <a:latin typeface="Montserrat" panose="00000500000000000000" pitchFamily="2" charset="-18"/>
                          <a:ea typeface="Calibri" panose="020F0502020204030204" pitchFamily="34" charset="0"/>
                          <a:cs typeface="Times New Roman" panose="02020603050405020304" pitchFamily="18" charset="0"/>
                        </a:rPr>
                        <a:t>2. Upotrijebite pitanja s dna tablice kako biste odgovorili na automatske misli i zapišite sve korisne odgovore.</a:t>
                      </a:r>
                      <a:endParaRPr lang="pl-PL" sz="1800">
                        <a:effectLst/>
                        <a:latin typeface="Montserrat" panose="00000500000000000000" pitchFamily="2" charset="-18"/>
                        <a:ea typeface="Calibri" panose="020F0502020204030204" pitchFamily="34" charset="0"/>
                        <a:cs typeface="Times New Roman" panose="02020603050405020304" pitchFamily="18" charset="0"/>
                      </a:endParaRPr>
                    </a:p>
                    <a:p>
                      <a:pPr>
                        <a:lnSpc>
                          <a:spcPct val="115000"/>
                        </a:lnSpc>
                        <a:spcAft>
                          <a:spcPts val="1000"/>
                        </a:spcAft>
                      </a:pPr>
                      <a:r>
                        <a:rPr lang="hr-HR" sz="1800">
                          <a:effectLst/>
                          <a:latin typeface="Montserrat" panose="00000500000000000000" pitchFamily="2" charset="-18"/>
                          <a:ea typeface="Calibri" panose="020F0502020204030204" pitchFamily="34" charset="0"/>
                          <a:cs typeface="Times New Roman" panose="02020603050405020304" pitchFamily="18" charset="0"/>
                        </a:rPr>
                        <a:t>3. Koliko vjerujete u svaki od odgovora (0-100%)?</a:t>
                      </a:r>
                      <a:endParaRPr lang="pl-PL" sz="1800">
                        <a:effectLst/>
                        <a:latin typeface="Montserrat" panose="00000500000000000000" pitchFamily="2" charset="-18"/>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hr-HR" sz="1800" dirty="0">
                          <a:effectLst/>
                          <a:latin typeface="Montserrat" panose="00000500000000000000" pitchFamily="2" charset="-18"/>
                          <a:ea typeface="Calibri" panose="020F0502020204030204" pitchFamily="34" charset="0"/>
                          <a:cs typeface="Times New Roman" panose="02020603050405020304" pitchFamily="18" charset="0"/>
                        </a:rPr>
                        <a:t>1. Koliko sada vjerujete u svaku automatsku misao (0-100%)?</a:t>
                      </a:r>
                      <a:endParaRPr lang="pl-PL" sz="1800" dirty="0">
                        <a:effectLst/>
                        <a:latin typeface="Montserrat" panose="00000500000000000000" pitchFamily="2" charset="-18"/>
                        <a:ea typeface="Calibri" panose="020F0502020204030204" pitchFamily="34" charset="0"/>
                        <a:cs typeface="Times New Roman" panose="02020603050405020304" pitchFamily="18" charset="0"/>
                      </a:endParaRPr>
                    </a:p>
                    <a:p>
                      <a:pPr>
                        <a:lnSpc>
                          <a:spcPct val="115000"/>
                        </a:lnSpc>
                        <a:spcAft>
                          <a:spcPts val="1000"/>
                        </a:spcAft>
                      </a:pPr>
                      <a:r>
                        <a:rPr lang="hr-HR" sz="1800" dirty="0">
                          <a:effectLst/>
                          <a:latin typeface="Montserrat" panose="00000500000000000000" pitchFamily="2" charset="-18"/>
                          <a:ea typeface="Calibri" panose="020F0502020204030204" pitchFamily="34" charset="0"/>
                          <a:cs typeface="Times New Roman" panose="02020603050405020304" pitchFamily="18" charset="0"/>
                        </a:rPr>
                        <a:t>2. Koje emocije sada osjećate i koliko su intenzivne (0-100%)?</a:t>
                      </a:r>
                      <a:endParaRPr lang="pl-PL" sz="1800" dirty="0">
                        <a:effectLst/>
                        <a:latin typeface="Montserrat" panose="00000500000000000000" pitchFamily="2" charset="-18"/>
                        <a:ea typeface="Calibri" panose="020F0502020204030204" pitchFamily="34" charset="0"/>
                        <a:cs typeface="Times New Roman" panose="02020603050405020304" pitchFamily="18" charset="0"/>
                      </a:endParaRPr>
                    </a:p>
                    <a:p>
                      <a:pPr>
                        <a:lnSpc>
                          <a:spcPct val="115000"/>
                        </a:lnSpc>
                        <a:spcAft>
                          <a:spcPts val="1000"/>
                        </a:spcAft>
                      </a:pPr>
                      <a:r>
                        <a:rPr lang="hr-HR" sz="1800" dirty="0">
                          <a:effectLst/>
                          <a:latin typeface="Montserrat" panose="00000500000000000000" pitchFamily="2" charset="-18"/>
                          <a:ea typeface="Calibri" panose="020F0502020204030204" pitchFamily="34" charset="0"/>
                          <a:cs typeface="Times New Roman" panose="02020603050405020304" pitchFamily="18" charset="0"/>
                        </a:rPr>
                        <a:t>3. Što ćete poduzeti?</a:t>
                      </a:r>
                      <a:endParaRPr lang="pl-PL" sz="1800" dirty="0">
                        <a:effectLst/>
                        <a:latin typeface="Montserrat" panose="00000500000000000000" pitchFamily="2" charset="-18"/>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1424909"/>
                  </a:ext>
                </a:extLst>
              </a:tr>
              <a:tr h="370840">
                <a:tc>
                  <a:txBody>
                    <a:bodyPr/>
                    <a:lstStyle/>
                    <a:p>
                      <a:endParaRPr lang="hr-HR" sz="2000" dirty="0">
                        <a:latin typeface="Montserrat" panose="00000500000000000000" pitchFamily="2" charset="-18"/>
                      </a:endParaRPr>
                    </a:p>
                    <a:p>
                      <a:endParaRPr lang="pl-PL" sz="2000" dirty="0">
                        <a:latin typeface="Montserrat" panose="00000500000000000000" pitchFamily="2" charset="-18"/>
                      </a:endParaRPr>
                    </a:p>
                    <a:p>
                      <a:endParaRPr lang="pl-PL" sz="2000" dirty="0">
                        <a:latin typeface="Montserrat" panose="00000500000000000000" pitchFamily="2" charset="-18"/>
                      </a:endParaRPr>
                    </a:p>
                    <a:p>
                      <a:endParaRPr lang="pl-PL" sz="2000" dirty="0">
                        <a:latin typeface="Montserrat" panose="00000500000000000000" pitchFamily="2" charset="-18"/>
                      </a:endParaRPr>
                    </a:p>
                    <a:p>
                      <a:endParaRPr lang="pl-PL" sz="2000" dirty="0">
                        <a:latin typeface="Montserrat" panose="00000500000000000000" pitchFamily="2" charset="-18"/>
                      </a:endParaRPr>
                    </a:p>
                  </a:txBody>
                  <a:tcPr/>
                </a:tc>
                <a:tc>
                  <a:txBody>
                    <a:bodyPr/>
                    <a:lstStyle/>
                    <a:p>
                      <a:endParaRPr lang="pl-PL" sz="2000" dirty="0">
                        <a:latin typeface="Montserrat" panose="00000500000000000000" pitchFamily="2" charset="-18"/>
                      </a:endParaRPr>
                    </a:p>
                  </a:txBody>
                  <a:tcPr/>
                </a:tc>
                <a:tc>
                  <a:txBody>
                    <a:bodyPr/>
                    <a:lstStyle/>
                    <a:p>
                      <a:endParaRPr lang="pl-PL" sz="2000">
                        <a:latin typeface="Montserrat" panose="00000500000000000000" pitchFamily="2" charset="-18"/>
                      </a:endParaRPr>
                    </a:p>
                  </a:txBody>
                  <a:tcPr/>
                </a:tc>
                <a:tc>
                  <a:txBody>
                    <a:bodyPr/>
                    <a:lstStyle/>
                    <a:p>
                      <a:endParaRPr lang="pl-PL" sz="2000">
                        <a:latin typeface="Montserrat" panose="00000500000000000000" pitchFamily="2" charset="-18"/>
                      </a:endParaRPr>
                    </a:p>
                  </a:txBody>
                  <a:tcPr/>
                </a:tc>
                <a:tc>
                  <a:txBody>
                    <a:bodyPr/>
                    <a:lstStyle/>
                    <a:p>
                      <a:endParaRPr lang="pl-PL" sz="2000">
                        <a:latin typeface="Montserrat" panose="00000500000000000000" pitchFamily="2" charset="-18"/>
                      </a:endParaRPr>
                    </a:p>
                  </a:txBody>
                  <a:tcPr/>
                </a:tc>
                <a:tc>
                  <a:txBody>
                    <a:bodyPr/>
                    <a:lstStyle/>
                    <a:p>
                      <a:endParaRPr lang="pl-PL" sz="2000" dirty="0">
                        <a:latin typeface="Montserrat" panose="00000500000000000000" pitchFamily="2" charset="-18"/>
                      </a:endParaRPr>
                    </a:p>
                  </a:txBody>
                  <a:tcPr/>
                </a:tc>
                <a:extLst>
                  <a:ext uri="{0D108BD9-81ED-4DB2-BD59-A6C34878D82A}">
                    <a16:rowId xmlns:a16="http://schemas.microsoft.com/office/drawing/2014/main" val="2833882996"/>
                  </a:ext>
                </a:extLst>
              </a:tr>
            </a:tbl>
          </a:graphicData>
        </a:graphic>
      </p:graphicFrame>
    </p:spTree>
    <p:extLst>
      <p:ext uri="{BB962C8B-B14F-4D97-AF65-F5344CB8AC3E}">
        <p14:creationId xmlns:p14="http://schemas.microsoft.com/office/powerpoint/2010/main" val="37789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DEF0"/>
        </a:solidFill>
        <a:effectLst/>
      </p:bgPr>
    </p:bg>
    <p:spTree>
      <p:nvGrpSpPr>
        <p:cNvPr id="1" name=""/>
        <p:cNvGrpSpPr/>
        <p:nvPr/>
      </p:nvGrpSpPr>
      <p:grpSpPr>
        <a:xfrm>
          <a:off x="0" y="0"/>
          <a:ext cx="0" cy="0"/>
          <a:chOff x="0" y="0"/>
          <a:chExt cx="0" cy="0"/>
        </a:xfrm>
      </p:grpSpPr>
      <p:grpSp>
        <p:nvGrpSpPr>
          <p:cNvPr id="2" name="Group 2"/>
          <p:cNvGrpSpPr/>
          <p:nvPr/>
        </p:nvGrpSpPr>
        <p:grpSpPr>
          <a:xfrm>
            <a:off x="0" y="1720210"/>
            <a:ext cx="18288000" cy="8374285"/>
            <a:chOff x="0" y="0"/>
            <a:chExt cx="24384000" cy="11165713"/>
          </a:xfrm>
        </p:grpSpPr>
        <p:sp>
          <p:nvSpPr>
            <p:cNvPr id="3" name="Freeform 3"/>
            <p:cNvSpPr/>
            <p:nvPr/>
          </p:nvSpPr>
          <p:spPr>
            <a:xfrm>
              <a:off x="0" y="0"/>
              <a:ext cx="24384000" cy="11165713"/>
            </a:xfrm>
            <a:custGeom>
              <a:avLst/>
              <a:gdLst/>
              <a:ahLst/>
              <a:cxnLst/>
              <a:rect l="l" t="t" r="r" b="b"/>
              <a:pathLst>
                <a:path w="24384000" h="11165713">
                  <a:moveTo>
                    <a:pt x="0" y="0"/>
                  </a:moveTo>
                  <a:lnTo>
                    <a:pt x="24384000" y="0"/>
                  </a:lnTo>
                  <a:lnTo>
                    <a:pt x="24384000" y="11165713"/>
                  </a:lnTo>
                  <a:lnTo>
                    <a:pt x="0" y="11165713"/>
                  </a:lnTo>
                  <a:lnTo>
                    <a:pt x="0" y="0"/>
                  </a:lnTo>
                  <a:close/>
                </a:path>
              </a:pathLst>
            </a:custGeom>
            <a:blipFill>
              <a:blip r:embed="rId2"/>
              <a:stretch>
                <a:fillRect t="-22778" b="-22778"/>
              </a:stretch>
            </a:blipFill>
          </p:spPr>
        </p:sp>
      </p:grpSp>
      <p:sp>
        <p:nvSpPr>
          <p:cNvPr id="4" name="TextBox 4"/>
          <p:cNvSpPr txBox="1"/>
          <p:nvPr/>
        </p:nvSpPr>
        <p:spPr>
          <a:xfrm>
            <a:off x="3551364" y="748615"/>
            <a:ext cx="12010989" cy="641350"/>
          </a:xfrm>
          <a:prstGeom prst="rect">
            <a:avLst/>
          </a:prstGeom>
        </p:spPr>
        <p:txBody>
          <a:bodyPr lIns="0" tIns="0" rIns="0" bIns="0" rtlCol="0" anchor="t">
            <a:spAutoFit/>
          </a:bodyPr>
          <a:lstStyle/>
          <a:p>
            <a:pPr algn="ctr">
              <a:lnSpc>
                <a:spcPts val="5449"/>
              </a:lnSpc>
            </a:pPr>
            <a:r>
              <a:rPr lang="en-US" sz="4999" b="1" spc="-84">
                <a:solidFill>
                  <a:srgbClr val="2B2B2B"/>
                </a:solidFill>
                <a:latin typeface="Caladea Bold"/>
                <a:ea typeface="Caladea Bold"/>
                <a:cs typeface="Caladea Bold"/>
                <a:sym typeface="Caladea Bold"/>
              </a:rPr>
              <a:t>Stvaranje terapijskih bilješka</a:t>
            </a:r>
          </a:p>
        </p:txBody>
      </p:sp>
      <p:sp>
        <p:nvSpPr>
          <p:cNvPr id="5" name="TextBox 5"/>
          <p:cNvSpPr txBox="1"/>
          <p:nvPr/>
        </p:nvSpPr>
        <p:spPr>
          <a:xfrm>
            <a:off x="4344198" y="1605910"/>
            <a:ext cx="10425322" cy="1285875"/>
          </a:xfrm>
          <a:prstGeom prst="rect">
            <a:avLst/>
          </a:prstGeom>
        </p:spPr>
        <p:txBody>
          <a:bodyPr lIns="0" tIns="0" rIns="0" bIns="0" rtlCol="0" anchor="t">
            <a:spAutoFit/>
          </a:bodyPr>
          <a:lstStyle/>
          <a:p>
            <a:pPr algn="ctr">
              <a:lnSpc>
                <a:spcPts val="3499"/>
              </a:lnSpc>
            </a:pPr>
            <a:r>
              <a:rPr lang="en-US" sz="2499" dirty="0" err="1">
                <a:solidFill>
                  <a:srgbClr val="2B2B2B"/>
                </a:solidFill>
                <a:latin typeface="Montserrat Medium"/>
                <a:ea typeface="Montserrat Medium"/>
                <a:cs typeface="Montserrat Medium"/>
                <a:sym typeface="Montserrat Medium"/>
              </a:rPr>
              <a:t>Nakon</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evaluacije</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automatskih</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misli</a:t>
            </a:r>
            <a:r>
              <a:rPr lang="en-US" sz="2499" dirty="0">
                <a:solidFill>
                  <a:srgbClr val="2B2B2B"/>
                </a:solidFill>
                <a:latin typeface="Montserrat Medium"/>
                <a:ea typeface="Montserrat Medium"/>
                <a:cs typeface="Montserrat Medium"/>
                <a:sym typeface="Montserrat Medium"/>
              </a:rPr>
              <a:t> – </a:t>
            </a:r>
            <a:r>
              <a:rPr lang="en-US" sz="2499" dirty="0" err="1">
                <a:solidFill>
                  <a:srgbClr val="2B2B2B"/>
                </a:solidFill>
                <a:latin typeface="Montserrat Medium"/>
                <a:ea typeface="Montserrat Medium"/>
                <a:cs typeface="Montserrat Medium"/>
                <a:sym typeface="Montserrat Medium"/>
              </a:rPr>
              <a:t>sažeti</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ključne</a:t>
            </a:r>
            <a:r>
              <a:rPr lang="en-US" sz="2499" dirty="0">
                <a:solidFill>
                  <a:srgbClr val="2B2B2B"/>
                </a:solidFill>
                <a:latin typeface="Montserrat Medium"/>
                <a:ea typeface="Montserrat Medium"/>
                <a:cs typeface="Montserrat Medium"/>
                <a:sym typeface="Montserrat Medium"/>
              </a:rPr>
              <a:t> </a:t>
            </a:r>
            <a:r>
              <a:rPr lang="en-US" sz="2499" dirty="0" err="1">
                <a:solidFill>
                  <a:srgbClr val="2B2B2B"/>
                </a:solidFill>
                <a:latin typeface="Montserrat Medium"/>
                <a:ea typeface="Montserrat Medium"/>
                <a:cs typeface="Montserrat Medium"/>
                <a:sym typeface="Montserrat Medium"/>
              </a:rPr>
              <a:t>točke</a:t>
            </a:r>
            <a:endParaRPr lang="en-US" sz="2499" dirty="0">
              <a:solidFill>
                <a:srgbClr val="2B2B2B"/>
              </a:solidFill>
              <a:latin typeface="Montserrat Medium"/>
              <a:ea typeface="Montserrat Medium"/>
              <a:cs typeface="Montserrat Medium"/>
              <a:sym typeface="Montserrat Medium"/>
            </a:endParaRPr>
          </a:p>
          <a:p>
            <a:pPr algn="ctr">
              <a:lnSpc>
                <a:spcPts val="3499"/>
              </a:lnSpc>
            </a:pPr>
            <a:endParaRPr lang="en-US" sz="2499" dirty="0">
              <a:solidFill>
                <a:srgbClr val="2B2B2B"/>
              </a:solidFill>
              <a:latin typeface="Montserrat Medium"/>
              <a:ea typeface="Montserrat Medium"/>
              <a:cs typeface="Montserrat Medium"/>
              <a:sym typeface="Montserrat Medium"/>
            </a:endParaRPr>
          </a:p>
          <a:p>
            <a:pPr algn="ctr">
              <a:lnSpc>
                <a:spcPts val="2799"/>
              </a:lnSpc>
            </a:pPr>
            <a:endParaRPr lang="en-US" sz="2499" b="1" dirty="0">
              <a:solidFill>
                <a:srgbClr val="2B2B2B"/>
              </a:solidFill>
              <a:latin typeface="Montserrat Medium"/>
              <a:ea typeface="Montserrat Medium"/>
              <a:cs typeface="Montserrat Medium"/>
              <a:sym typeface="Montserrat Medium"/>
            </a:endParaRPr>
          </a:p>
        </p:txBody>
      </p:sp>
      <p:sp>
        <p:nvSpPr>
          <p:cNvPr id="6" name="TextBox 6"/>
          <p:cNvSpPr txBox="1"/>
          <p:nvPr/>
        </p:nvSpPr>
        <p:spPr>
          <a:xfrm rot="-921656">
            <a:off x="2538366" y="5707563"/>
            <a:ext cx="2718623" cy="1384300"/>
          </a:xfrm>
          <a:prstGeom prst="rect">
            <a:avLst/>
          </a:prstGeom>
        </p:spPr>
        <p:txBody>
          <a:bodyPr lIns="0" tIns="0" rIns="0" bIns="0" rtlCol="0" anchor="t">
            <a:spAutoFit/>
          </a:bodyPr>
          <a:lstStyle/>
          <a:p>
            <a:pPr algn="ctr">
              <a:lnSpc>
                <a:spcPts val="3499"/>
              </a:lnSpc>
            </a:pPr>
            <a:r>
              <a:rPr lang="en-US" sz="2499">
                <a:solidFill>
                  <a:srgbClr val="2B2B2B"/>
                </a:solidFill>
                <a:latin typeface="Montserrat"/>
                <a:ea typeface="Montserrat"/>
                <a:cs typeface="Montserrat"/>
                <a:sym typeface="Montserrat"/>
              </a:rPr>
              <a:t>Možete li sažeti o čemu smo razgovarali?</a:t>
            </a:r>
          </a:p>
        </p:txBody>
      </p:sp>
      <p:sp>
        <p:nvSpPr>
          <p:cNvPr id="7" name="TextBox 7"/>
          <p:cNvSpPr txBox="1"/>
          <p:nvPr/>
        </p:nvSpPr>
        <p:spPr>
          <a:xfrm rot="761797">
            <a:off x="7566157" y="5781607"/>
            <a:ext cx="2718623" cy="1822450"/>
          </a:xfrm>
          <a:prstGeom prst="rect">
            <a:avLst/>
          </a:prstGeom>
        </p:spPr>
        <p:txBody>
          <a:bodyPr lIns="0" tIns="0" rIns="0" bIns="0" rtlCol="0" anchor="t">
            <a:spAutoFit/>
          </a:bodyPr>
          <a:lstStyle/>
          <a:p>
            <a:pPr algn="ctr">
              <a:lnSpc>
                <a:spcPts val="3499"/>
              </a:lnSpc>
            </a:pPr>
            <a:r>
              <a:rPr lang="en-US" sz="2499" dirty="0" err="1">
                <a:solidFill>
                  <a:srgbClr val="2B2B2B"/>
                </a:solidFill>
                <a:latin typeface="Montserrat"/>
                <a:ea typeface="Montserrat"/>
                <a:cs typeface="Montserrat"/>
                <a:sym typeface="Montserrat"/>
              </a:rPr>
              <a:t>Što</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mislite</a:t>
            </a:r>
            <a:r>
              <a:rPr lang="en-US" sz="2499" dirty="0">
                <a:solidFill>
                  <a:srgbClr val="2B2B2B"/>
                </a:solidFill>
                <a:latin typeface="Montserrat"/>
                <a:ea typeface="Montserrat"/>
                <a:cs typeface="Montserrat"/>
                <a:sym typeface="Montserrat"/>
              </a:rPr>
              <a:t> da bi </a:t>
            </a:r>
            <a:r>
              <a:rPr lang="en-US" sz="2499" dirty="0" err="1">
                <a:solidFill>
                  <a:srgbClr val="2B2B2B"/>
                </a:solidFill>
                <a:latin typeface="Montserrat"/>
                <a:ea typeface="Montserrat"/>
                <a:cs typeface="Montserrat"/>
                <a:sym typeface="Montserrat"/>
              </a:rPr>
              <a:t>bilo</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ključno</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zapamtiti</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ovaj</a:t>
            </a:r>
            <a:r>
              <a:rPr lang="en-US" sz="2499" dirty="0">
                <a:solidFill>
                  <a:srgbClr val="2B2B2B"/>
                </a:solidFill>
                <a:latin typeface="Montserrat"/>
                <a:ea typeface="Montserrat"/>
                <a:cs typeface="Montserrat"/>
                <a:sym typeface="Montserrat"/>
              </a:rPr>
              <a:t> </a:t>
            </a:r>
            <a:r>
              <a:rPr lang="en-US" sz="2499" dirty="0" err="1">
                <a:solidFill>
                  <a:srgbClr val="2B2B2B"/>
                </a:solidFill>
                <a:latin typeface="Montserrat"/>
                <a:ea typeface="Montserrat"/>
                <a:cs typeface="Montserrat"/>
                <a:sym typeface="Montserrat"/>
              </a:rPr>
              <a:t>tjedan</a:t>
            </a:r>
            <a:r>
              <a:rPr lang="en-US" sz="2499" dirty="0">
                <a:solidFill>
                  <a:srgbClr val="2B2B2B"/>
                </a:solidFill>
                <a:latin typeface="Montserrat"/>
                <a:ea typeface="Montserrat"/>
                <a:cs typeface="Montserrat"/>
                <a:sym typeface="Montserrat"/>
              </a:rPr>
              <a:t>?</a:t>
            </a:r>
          </a:p>
        </p:txBody>
      </p:sp>
      <p:sp>
        <p:nvSpPr>
          <p:cNvPr id="8" name="TextBox 8"/>
          <p:cNvSpPr txBox="1"/>
          <p:nvPr/>
        </p:nvSpPr>
        <p:spPr>
          <a:xfrm rot="-1268222">
            <a:off x="12371912" y="5784463"/>
            <a:ext cx="2718623" cy="1822450"/>
          </a:xfrm>
          <a:prstGeom prst="rect">
            <a:avLst/>
          </a:prstGeom>
        </p:spPr>
        <p:txBody>
          <a:bodyPr lIns="0" tIns="0" rIns="0" bIns="0" rtlCol="0" anchor="t">
            <a:spAutoFit/>
          </a:bodyPr>
          <a:lstStyle/>
          <a:p>
            <a:pPr algn="ctr">
              <a:lnSpc>
                <a:spcPts val="3499"/>
              </a:lnSpc>
            </a:pPr>
            <a:r>
              <a:rPr lang="en-US" sz="2499">
                <a:solidFill>
                  <a:srgbClr val="2B2B2B"/>
                </a:solidFill>
                <a:latin typeface="Montserrat"/>
                <a:ea typeface="Montserrat"/>
                <a:cs typeface="Montserrat"/>
                <a:sym typeface="Montserrat"/>
              </a:rPr>
              <a:t>Ako se slična situacija ponovi, što biste željeli sebi reći?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1493</Words>
  <Application>Microsoft Office PowerPoint</Application>
  <PresentationFormat>Custom</PresentationFormat>
  <Paragraphs>156</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Montserrat Medium</vt:lpstr>
      <vt:lpstr>League Spartan</vt:lpstr>
      <vt:lpstr>Canva Sans</vt:lpstr>
      <vt:lpstr>Montserrat Italics</vt:lpstr>
      <vt:lpstr>Calibri</vt:lpstr>
      <vt:lpstr>Montserrat</vt:lpstr>
      <vt:lpstr>Montserrat Bold</vt:lpstr>
      <vt:lpstr>Caladea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Illustrated Medical Center Presentation.pptx.pptx.pptx</dc:title>
  <cp:lastModifiedBy>Mia Dadić</cp:lastModifiedBy>
  <cp:revision>6</cp:revision>
  <dcterms:created xsi:type="dcterms:W3CDTF">2006-08-16T00:00:00Z</dcterms:created>
  <dcterms:modified xsi:type="dcterms:W3CDTF">2024-09-17T16:40:23Z</dcterms:modified>
  <dc:identifier>DAGPpAR8B9E</dc:identifier>
</cp:coreProperties>
</file>