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3" r:id="rId4"/>
    <p:sldId id="264" r:id="rId5"/>
    <p:sldId id="258" r:id="rId6"/>
    <p:sldId id="265" r:id="rId7"/>
    <p:sldId id="259" r:id="rId8"/>
    <p:sldId id="268" r:id="rId9"/>
    <p:sldId id="269" r:id="rId10"/>
    <p:sldId id="261" r:id="rId11"/>
    <p:sldId id="262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850" autoAdjust="0"/>
  </p:normalViewPr>
  <p:slideViewPr>
    <p:cSldViewPr snapToGrid="0">
      <p:cViewPr varScale="1">
        <p:scale>
          <a:sx n="81" d="100"/>
          <a:sy n="81" d="100"/>
        </p:scale>
        <p:origin x="17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2036D-1C56-4BC5-9A00-CE95EBCFB18B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00F07-3517-44F5-98F7-7FB30BFC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61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00F07-3517-44F5-98F7-7FB30BFC1E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3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00F07-3517-44F5-98F7-7FB30BFC1E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78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5C95233-097B-437C-8867-FEC7BAE6A950}" type="datetimeFigureOut">
              <a:rPr lang="hr-HR" smtClean="0"/>
              <a:t>8.9.2024.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FF2E58F-2673-44E6-98F9-DC9C4F9E688F}" type="slidenum">
              <a:rPr lang="hr-HR" smtClean="0"/>
              <a:t>‹#›</a:t>
            </a:fld>
            <a:endParaRPr lang="hr-H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55375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5233-097B-437C-8867-FEC7BAE6A950}" type="datetimeFigureOut">
              <a:rPr lang="hr-HR" smtClean="0"/>
              <a:t>8.9.2024.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E58F-2673-44E6-98F9-DC9C4F9E68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6332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5233-097B-437C-8867-FEC7BAE6A950}" type="datetimeFigureOut">
              <a:rPr lang="hr-HR" smtClean="0"/>
              <a:t>8.9.2024.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E58F-2673-44E6-98F9-DC9C4F9E68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660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5233-097B-437C-8867-FEC7BAE6A950}" type="datetimeFigureOut">
              <a:rPr lang="hr-HR" smtClean="0"/>
              <a:t>8.9.2024.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E58F-2673-44E6-98F9-DC9C4F9E68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0386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C95233-097B-437C-8867-FEC7BAE6A950}" type="datetimeFigureOut">
              <a:rPr lang="hr-HR" smtClean="0"/>
              <a:t>8.9.2024.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F2E58F-2673-44E6-98F9-DC9C4F9E688F}" type="slidenum">
              <a:rPr lang="hr-HR" smtClean="0"/>
              <a:t>‹#›</a:t>
            </a:fld>
            <a:endParaRPr lang="hr-H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75060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5233-097B-437C-8867-FEC7BAE6A950}" type="datetimeFigureOut">
              <a:rPr lang="hr-HR" smtClean="0"/>
              <a:t>8.9.2024.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E58F-2673-44E6-98F9-DC9C4F9E68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061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5233-097B-437C-8867-FEC7BAE6A950}" type="datetimeFigureOut">
              <a:rPr lang="hr-HR" smtClean="0"/>
              <a:t>8.9.2024.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E58F-2673-44E6-98F9-DC9C4F9E68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257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5233-097B-437C-8867-FEC7BAE6A950}" type="datetimeFigureOut">
              <a:rPr lang="hr-HR" smtClean="0"/>
              <a:t>8.9.2024.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E58F-2673-44E6-98F9-DC9C4F9E68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411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5233-097B-437C-8867-FEC7BAE6A950}" type="datetimeFigureOut">
              <a:rPr lang="hr-HR" smtClean="0"/>
              <a:t>8.9.2024.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E58F-2673-44E6-98F9-DC9C4F9E68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824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C95233-097B-437C-8867-FEC7BAE6A950}" type="datetimeFigureOut">
              <a:rPr lang="hr-HR" smtClean="0"/>
              <a:t>8.9.2024.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F2E58F-2673-44E6-98F9-DC9C4F9E688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211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C95233-097B-437C-8867-FEC7BAE6A950}" type="datetimeFigureOut">
              <a:rPr lang="hr-HR" smtClean="0"/>
              <a:t>8.9.2024.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F2E58F-2673-44E6-98F9-DC9C4F9E688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1733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A5C95233-097B-437C-8867-FEC7BAE6A950}" type="datetimeFigureOut">
              <a:rPr lang="hr-HR" smtClean="0"/>
              <a:t>8.9.2024.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FFF2E58F-2673-44E6-98F9-DC9C4F9E688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9776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Reagiranje na automatske misli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/>
              <a:t>Lora Komljenović, </a:t>
            </a:r>
            <a:r>
              <a:rPr lang="hr-HR" dirty="0" err="1"/>
              <a:t>mag.psych</a:t>
            </a:r>
            <a:r>
              <a:rPr lang="hr-HR" dirty="0"/>
              <a:t>.</a:t>
            </a:r>
          </a:p>
          <a:p>
            <a:r>
              <a:rPr lang="hr-HR" dirty="0"/>
              <a:t>14.9.2024.</a:t>
            </a:r>
          </a:p>
          <a:p>
            <a:r>
              <a:rPr lang="hr-HR" dirty="0"/>
              <a:t>9.Radionica</a:t>
            </a:r>
          </a:p>
          <a:p>
            <a:r>
              <a:rPr lang="hr-HR" dirty="0"/>
              <a:t>Grupa C (2023.)</a:t>
            </a:r>
          </a:p>
        </p:txBody>
      </p:sp>
    </p:spTree>
    <p:extLst>
      <p:ext uri="{BB962C8B-B14F-4D97-AF65-F5344CB8AC3E}">
        <p14:creationId xmlns:p14="http://schemas.microsoft.com/office/powerpoint/2010/main" val="934381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Beck, J.S. (2021). </a:t>
            </a:r>
            <a:r>
              <a:rPr lang="en-US" i="1" dirty="0"/>
              <a:t>Cognitive Behavior Therapy: Basics and Beyond.</a:t>
            </a:r>
            <a:r>
              <a:rPr lang="hr-HR" i="1" dirty="0"/>
              <a:t> </a:t>
            </a:r>
            <a:r>
              <a:rPr lang="en-US" dirty="0"/>
              <a:t>The Guilford Press. (</a:t>
            </a:r>
            <a:r>
              <a:rPr lang="en-US" dirty="0" err="1"/>
              <a:t>Poglavlje</a:t>
            </a:r>
            <a:r>
              <a:rPr lang="en-US" dirty="0"/>
              <a:t> 15)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06497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8000" dirty="0"/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713871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73546" y="1852550"/>
            <a:ext cx="10515600" cy="3661559"/>
          </a:xfrm>
        </p:spPr>
        <p:txBody>
          <a:bodyPr>
            <a:normAutofit/>
          </a:bodyPr>
          <a:lstStyle/>
          <a:p>
            <a:pPr algn="ctr"/>
            <a:r>
              <a:rPr lang="hr-HR" sz="4000" dirty="0"/>
              <a:t>Terapijske bilješke</a:t>
            </a:r>
          </a:p>
          <a:p>
            <a:pPr algn="ctr"/>
            <a:endParaRPr lang="hr-HR" sz="4000" dirty="0"/>
          </a:p>
          <a:p>
            <a:pPr algn="ctr"/>
            <a:r>
              <a:rPr lang="hr-HR" sz="4000" dirty="0"/>
              <a:t>Radni listovi</a:t>
            </a:r>
          </a:p>
          <a:p>
            <a:pPr marL="0" indent="0" algn="ctr">
              <a:buNone/>
            </a:pPr>
            <a:endParaRPr lang="hr-HR" sz="40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805" y="1708005"/>
            <a:ext cx="1876425" cy="24288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9946" y="644380"/>
            <a:ext cx="2366818" cy="309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97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Terapijske bilješke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Izrađene u suradnji s klijentom tehnikom sažimanja – omogućuje terapeutima korekciju </a:t>
            </a:r>
            <a:r>
              <a:rPr lang="hr-HR" dirty="0" err="1"/>
              <a:t>klijentovih</a:t>
            </a:r>
            <a:r>
              <a:rPr lang="hr-HR" dirty="0"/>
              <a:t> misli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b="1" dirty="0"/>
              <a:t>TERAPEUT: </a:t>
            </a:r>
            <a:r>
              <a:rPr lang="hr-HR" dirty="0"/>
              <a:t>Odlično. Želite li to zapisati ili ću ja? Želim biti sigurna da se upravo rečenog sjetite tijekom tjedna.”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Klijenti bi bilješke trebali čitati svako jutro, i prema potrebi, tijekom dana</a:t>
            </a:r>
          </a:p>
          <a:p>
            <a:r>
              <a:rPr lang="hr-HR" dirty="0"/>
              <a:t>Čitanje bilješki u kriznim situacijama </a:t>
            </a:r>
            <a:r>
              <a:rPr lang="hr-HR" dirty="0">
                <a:sym typeface="Wingdings" panose="05000000000000000000" pitchFamily="2" charset="2"/>
              </a:rPr>
              <a:t> manje korisno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7030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Terapijske bilješke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r-HR" sz="2400" b="1" dirty="0"/>
          </a:p>
          <a:p>
            <a:pPr marL="0" indent="0" algn="ctr">
              <a:buNone/>
            </a:pPr>
            <a:r>
              <a:rPr lang="hr-HR" sz="2400" b="1" dirty="0"/>
              <a:t>TERAPEUT</a:t>
            </a:r>
            <a:r>
              <a:rPr lang="hr-HR" sz="2400" dirty="0"/>
              <a:t>: ”Možete li sažeti o čemu smo upravo razgovarali?”</a:t>
            </a:r>
          </a:p>
          <a:p>
            <a:pPr marL="0" indent="0" algn="ctr">
              <a:buNone/>
            </a:pPr>
            <a:endParaRPr lang="hr-HR" sz="2400" dirty="0"/>
          </a:p>
          <a:p>
            <a:pPr marL="0" indent="0" algn="ctr">
              <a:buNone/>
            </a:pPr>
            <a:r>
              <a:rPr lang="hr-HR" sz="2400" b="1" dirty="0"/>
              <a:t>TERAPEUT: </a:t>
            </a:r>
            <a:r>
              <a:rPr lang="hr-HR" sz="2400" dirty="0"/>
              <a:t>”Što mislite da bi bilo važno za Vas sjetiti se tijekom tjedna?”</a:t>
            </a:r>
          </a:p>
          <a:p>
            <a:pPr marL="0" indent="0" algn="ctr">
              <a:buNone/>
            </a:pPr>
            <a:endParaRPr lang="hr-HR" sz="2400" dirty="0"/>
          </a:p>
          <a:p>
            <a:pPr marL="0" indent="0" algn="ctr">
              <a:buNone/>
            </a:pPr>
            <a:r>
              <a:rPr lang="hr-HR" sz="2400" b="1" dirty="0"/>
              <a:t>TERAPEUT</a:t>
            </a:r>
            <a:r>
              <a:rPr lang="hr-HR" sz="2400" dirty="0"/>
              <a:t>: ”Ako se situacija ponovi, što želite reći samome sebi?”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087" y="28575"/>
            <a:ext cx="3033713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4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Terapijske bilješke - primjer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Kada pomislim „Nikada neću sve uspjeti završiti.”, reći ću sam sebi: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i="1" dirty="0"/>
              <a:t>Trebam se usmjeriti na ono što trebam raditi trenutno.</a:t>
            </a:r>
          </a:p>
          <a:p>
            <a:pPr marL="0" indent="0">
              <a:buNone/>
            </a:pPr>
            <a:r>
              <a:rPr lang="hr-HR" i="1" dirty="0"/>
              <a:t>Ne trebam sve napraviti savršeno.</a:t>
            </a:r>
          </a:p>
          <a:p>
            <a:pPr marL="0" indent="0">
              <a:buNone/>
            </a:pPr>
            <a:r>
              <a:rPr lang="hr-HR" i="1" dirty="0"/>
              <a:t>Mogu tražiti pomoć. To nije znak slabosti.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Potom trebam odabrati što mi je najlakše napraviti i s time započeti. Postavit ću brojač od 10 minuta i nakon završetka odbrojavanja, krenuti.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350" y="76200"/>
            <a:ext cx="29146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86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Terapijske bilješke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AUDIO-SNIMKE</a:t>
            </a:r>
            <a:r>
              <a:rPr lang="hr-HR" dirty="0"/>
              <a:t>  - za klijente koji ne mogu ili ne znaju čitati</a:t>
            </a:r>
          </a:p>
          <a:p>
            <a:pPr marL="0" indent="0">
              <a:buNone/>
            </a:pPr>
            <a:r>
              <a:rPr lang="hr-HR" dirty="0"/>
              <a:t>                                  - snimaju se samo dijelovi seanse (isti kao i bilješke)</a:t>
            </a:r>
          </a:p>
          <a:p>
            <a:r>
              <a:rPr lang="hr-HR" dirty="0"/>
              <a:t>Umjesto audio-snimki, klijenti mogu </a:t>
            </a:r>
            <a:r>
              <a:rPr lang="hr-HR" b="1" dirty="0"/>
              <a:t>nacrtati</a:t>
            </a:r>
            <a:r>
              <a:rPr lang="hr-HR" dirty="0"/>
              <a:t> ili </a:t>
            </a:r>
            <a:r>
              <a:rPr lang="hr-HR" b="1" dirty="0"/>
              <a:t>tražiti nekoga da im pročita </a:t>
            </a:r>
            <a:r>
              <a:rPr lang="hr-HR" dirty="0"/>
              <a:t>terapijske bilješke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585" y="3823638"/>
            <a:ext cx="4041343" cy="252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12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r-HR" dirty="0"/>
            </a:br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sz="half" idx="2"/>
          </p:nvPr>
        </p:nvSpPr>
        <p:spPr>
          <a:xfrm>
            <a:off x="1697181" y="-19050"/>
            <a:ext cx="179416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4400" dirty="0"/>
          </a:p>
          <a:p>
            <a:pPr marL="0" indent="0">
              <a:buNone/>
            </a:pPr>
            <a:r>
              <a:rPr lang="hr-HR" sz="4400" b="1" dirty="0"/>
              <a:t>Radni</a:t>
            </a:r>
          </a:p>
          <a:p>
            <a:pPr marL="0" indent="0">
              <a:buNone/>
            </a:pPr>
            <a:r>
              <a:rPr lang="hr-HR" sz="4400" b="1" dirty="0"/>
              <a:t>listovi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097458" y="1428750"/>
            <a:ext cx="5743186" cy="5276850"/>
          </a:xfrm>
        </p:spPr>
        <p:txBody>
          <a:bodyPr/>
          <a:lstStyle/>
          <a:p>
            <a:r>
              <a:rPr lang="hr-HR" dirty="0"/>
              <a:t>terapeut klijentu daje radni list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hr-HR" dirty="0"/>
              <a:t>s popisom kognitivnih distorzija i primjerima distorzija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hr-HR" dirty="0"/>
              <a:t>za prepoznavanje i odgovaranje na NAM</a:t>
            </a:r>
          </a:p>
          <a:p>
            <a:pPr marL="0" indent="0">
              <a:buNone/>
            </a:pPr>
            <a:endParaRPr lang="hr-HR" dirty="0"/>
          </a:p>
          <a:p>
            <a:r>
              <a:rPr lang="pl-PL" dirty="0"/>
              <a:t>obavezno proći s klijentima na njihovim primjerima tijekom seanse te prije nego dogovorimo kao samostalni rad (DZ)</a:t>
            </a:r>
            <a:endParaRPr lang="pl-PL" dirty="0">
              <a:solidFill>
                <a:srgbClr val="FF0000"/>
              </a:solidFill>
            </a:endParaRP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387" y="3048000"/>
            <a:ext cx="2571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14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r-HR" dirty="0"/>
            </a:br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sz="half" idx="2"/>
          </p:nvPr>
        </p:nvSpPr>
        <p:spPr>
          <a:xfrm>
            <a:off x="1371600" y="1428750"/>
            <a:ext cx="313112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b="1" dirty="0"/>
              <a:t>Kada radni listovi ne pomažu dovoljno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585452" y="1428750"/>
            <a:ext cx="4447786" cy="3581401"/>
          </a:xfrm>
        </p:spPr>
        <p:txBody>
          <a:bodyPr/>
          <a:lstStyle/>
          <a:p>
            <a:r>
              <a:rPr lang="hr-HR" dirty="0"/>
              <a:t>nekim klijentima radni listovi izazivaju NAM </a:t>
            </a:r>
            <a:endParaRPr lang="hr-HR" sz="3600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/>
              <a:t>KLIJENT</a:t>
            </a:r>
            <a:r>
              <a:rPr lang="hr-HR" dirty="0"/>
              <a:t>: „Neću uspjeti izvršiti akcijski plan. Glup sam. Odustat ću.”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koristiti terapijske bilješke, dok klijenti usavrše korištenje radnih listova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347369"/>
            <a:ext cx="390525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83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r-HR" dirty="0"/>
            </a:b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64753108"/>
              </p:ext>
            </p:extLst>
          </p:nvPr>
        </p:nvGraphicFramePr>
        <p:xfrm>
          <a:off x="1714500" y="3181350"/>
          <a:ext cx="8553450" cy="2219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r>
                        <a:rPr lang="hr-HR" dirty="0"/>
                        <a:t>AUTOMATSKA MISAO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ODGOVOR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5425">
                <a:tc>
                  <a:txBody>
                    <a:bodyPr/>
                    <a:lstStyle/>
                    <a:p>
                      <a:r>
                        <a:rPr lang="hr-HR" dirty="0"/>
                        <a:t>„NE ŽELIM IĆI NA</a:t>
                      </a:r>
                      <a:r>
                        <a:rPr lang="hr-HR" baseline="0" dirty="0"/>
                        <a:t> PROSLAVU GODIŠNJICE MATURE.”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„Bolje je</a:t>
                      </a:r>
                      <a:r>
                        <a:rPr lang="hr-HR" baseline="0" dirty="0"/>
                        <a:t> za mene da odem. Mogu se povezati s kolegama iz razreda. Neka poznanstva mi mogu koristiti u potrazi za poslom.”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533" y="616095"/>
            <a:ext cx="2864717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8296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TM10001105[[fn=Žetva]]</Template>
  <TotalTime>166</TotalTime>
  <Words>391</Words>
  <Application>Microsoft Office PowerPoint</Application>
  <PresentationFormat>Widescreen</PresentationFormat>
  <Paragraphs>60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Franklin Gothic Book</vt:lpstr>
      <vt:lpstr>Wingdings</vt:lpstr>
      <vt:lpstr>Crop</vt:lpstr>
      <vt:lpstr>Reagiranje na automatske misli</vt:lpstr>
      <vt:lpstr>PowerPoint Presentation</vt:lpstr>
      <vt:lpstr>Terapijske bilješke </vt:lpstr>
      <vt:lpstr>Terapijske bilješke </vt:lpstr>
      <vt:lpstr>Terapijske bilješke - primjer </vt:lpstr>
      <vt:lpstr>Terapijske bilješke </vt:lpstr>
      <vt:lpstr> </vt:lpstr>
      <vt:lpstr> </vt:lpstr>
      <vt:lpstr> </vt:lpstr>
      <vt:lpstr>Literatura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Reagiranje na automatske misli</dc:title>
  <dc:creator>Lora Komljenović</dc:creator>
  <cp:lastModifiedBy>Branka Bagarić</cp:lastModifiedBy>
  <cp:revision>24</cp:revision>
  <dcterms:created xsi:type="dcterms:W3CDTF">2024-08-27T09:36:02Z</dcterms:created>
  <dcterms:modified xsi:type="dcterms:W3CDTF">2024-09-08T14:40:03Z</dcterms:modified>
</cp:coreProperties>
</file>