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69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0392" autoAdjust="0"/>
  </p:normalViewPr>
  <p:slideViewPr>
    <p:cSldViewPr snapToGrid="0">
      <p:cViewPr varScale="1">
        <p:scale>
          <a:sx n="77" d="100"/>
          <a:sy n="77" d="100"/>
        </p:scale>
        <p:origin x="10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BA685-7687-4DCB-AA15-4D71D52D224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7941D7-0097-438A-8660-B6C9CCCBCACD}">
      <dgm:prSet/>
      <dgm:spPr/>
      <dgm:t>
        <a:bodyPr/>
        <a:lstStyle/>
        <a:p>
          <a:r>
            <a:rPr lang="hr-HR"/>
            <a:t>prepoznavanje iracionalnih misli i uvjerenja putem slika koje prate te misli</a:t>
          </a:r>
          <a:endParaRPr lang="en-US"/>
        </a:p>
      </dgm:t>
    </dgm:pt>
    <dgm:pt modelId="{5AAFFFFD-B293-40D3-A80F-46D811292978}" type="parTrans" cxnId="{3E562B2F-AB76-4B62-8BF9-F51C217F6156}">
      <dgm:prSet/>
      <dgm:spPr/>
      <dgm:t>
        <a:bodyPr/>
        <a:lstStyle/>
        <a:p>
          <a:endParaRPr lang="en-US"/>
        </a:p>
      </dgm:t>
    </dgm:pt>
    <dgm:pt modelId="{834D95CE-4F9C-458F-87F8-1B3EA3314B4E}" type="sibTrans" cxnId="{3E562B2F-AB76-4B62-8BF9-F51C217F6156}">
      <dgm:prSet/>
      <dgm:spPr/>
      <dgm:t>
        <a:bodyPr/>
        <a:lstStyle/>
        <a:p>
          <a:endParaRPr lang="en-US"/>
        </a:p>
      </dgm:t>
    </dgm:pt>
    <dgm:pt modelId="{896AD3BA-D469-4990-A7FB-610388AC6485}">
      <dgm:prSet/>
      <dgm:spPr/>
      <dgm:t>
        <a:bodyPr/>
        <a:lstStyle/>
        <a:p>
          <a:r>
            <a:rPr lang="hr-HR" dirty="0"/>
            <a:t>poput iracionalnih misli, te slike mogu biti iskrivljeni prikazi stvarnosti koji doprinose poteškoćama (npr. depresiji)</a:t>
          </a:r>
          <a:endParaRPr lang="en-US" dirty="0"/>
        </a:p>
      </dgm:t>
    </dgm:pt>
    <dgm:pt modelId="{A3B46ABB-EA0E-464E-AFB9-9FB11A72FFE7}" type="parTrans" cxnId="{E2EFF336-7F8C-4ABE-89F5-9D72F8347169}">
      <dgm:prSet/>
      <dgm:spPr/>
      <dgm:t>
        <a:bodyPr/>
        <a:lstStyle/>
        <a:p>
          <a:endParaRPr lang="en-US"/>
        </a:p>
      </dgm:t>
    </dgm:pt>
    <dgm:pt modelId="{52C48243-1813-4E3A-96E1-3FC375599276}" type="sibTrans" cxnId="{E2EFF336-7F8C-4ABE-89F5-9D72F8347169}">
      <dgm:prSet/>
      <dgm:spPr/>
      <dgm:t>
        <a:bodyPr/>
        <a:lstStyle/>
        <a:p>
          <a:endParaRPr lang="en-US"/>
        </a:p>
      </dgm:t>
    </dgm:pt>
    <dgm:pt modelId="{CD42662F-E4F9-4060-B2E7-CBDEDEE5BED7}">
      <dgm:prSet/>
      <dgm:spPr/>
      <dgm:t>
        <a:bodyPr/>
        <a:lstStyle/>
        <a:p>
          <a:r>
            <a:rPr lang="hr-HR" dirty="0"/>
            <a:t>kao i iracionalne misli, slike imaju moć utjecati na emocije i ponašanje</a:t>
          </a:r>
          <a:endParaRPr lang="en-US" dirty="0"/>
        </a:p>
      </dgm:t>
    </dgm:pt>
    <dgm:pt modelId="{8F5F12FE-3CFA-4B21-89BF-FBDC73347EC1}" type="parTrans" cxnId="{C0EAB606-22B5-4ED0-8BB9-DBEDA5ACCB13}">
      <dgm:prSet/>
      <dgm:spPr/>
      <dgm:t>
        <a:bodyPr/>
        <a:lstStyle/>
        <a:p>
          <a:endParaRPr lang="en-US"/>
        </a:p>
      </dgm:t>
    </dgm:pt>
    <dgm:pt modelId="{4D97F501-D436-438E-B73F-41A08C4DBC98}" type="sibTrans" cxnId="{C0EAB606-22B5-4ED0-8BB9-DBEDA5ACCB13}">
      <dgm:prSet/>
      <dgm:spPr/>
      <dgm:t>
        <a:bodyPr/>
        <a:lstStyle/>
        <a:p>
          <a:endParaRPr lang="en-US"/>
        </a:p>
      </dgm:t>
    </dgm:pt>
    <dgm:pt modelId="{AEA4D45A-9EF7-4CA5-AFB6-C4DEACAF2600}">
      <dgm:prSet/>
      <dgm:spPr/>
      <dgm:t>
        <a:bodyPr/>
        <a:lstStyle/>
        <a:p>
          <a:r>
            <a:rPr lang="hr-HR"/>
            <a:t>može se koristiti uz standardne misaone intervencije (kao npr. zapisi misli i kognitivno restrukturiranje)</a:t>
          </a:r>
          <a:endParaRPr lang="en-US"/>
        </a:p>
      </dgm:t>
    </dgm:pt>
    <dgm:pt modelId="{73ACAE0D-A80B-4A92-A1DF-DFE93D2E71D8}" type="parTrans" cxnId="{72461E64-BCAE-497F-ABD0-F77A21504D43}">
      <dgm:prSet/>
      <dgm:spPr/>
      <dgm:t>
        <a:bodyPr/>
        <a:lstStyle/>
        <a:p>
          <a:endParaRPr lang="en-US"/>
        </a:p>
      </dgm:t>
    </dgm:pt>
    <dgm:pt modelId="{F942C7D9-ADFC-419A-9B47-3B2742E599B6}" type="sibTrans" cxnId="{72461E64-BCAE-497F-ABD0-F77A21504D43}">
      <dgm:prSet/>
      <dgm:spPr/>
      <dgm:t>
        <a:bodyPr/>
        <a:lstStyle/>
        <a:p>
          <a:endParaRPr lang="en-US"/>
        </a:p>
      </dgm:t>
    </dgm:pt>
    <dgm:pt modelId="{58247890-F368-42C7-9E94-8E223B85604B}">
      <dgm:prSet/>
      <dgm:spPr/>
      <dgm:t>
        <a:bodyPr/>
        <a:lstStyle/>
        <a:p>
          <a:pPr>
            <a:buFontTx/>
            <a:buNone/>
          </a:pPr>
          <a:r>
            <a:rPr lang="hr-HR" dirty="0"/>
            <a:t>   pozitivne slike dovode do ugodnih emocija i povećavaju vjerojatnost zamišljenog ponašanja (zamišljanje uspjeha u zadatku zapravo može poboljšati izvedbu)</a:t>
          </a:r>
          <a:endParaRPr lang="en-US" dirty="0"/>
        </a:p>
      </dgm:t>
    </dgm:pt>
    <dgm:pt modelId="{B806184A-E40F-4E52-AA0C-F0647EA11394}" type="parTrans" cxnId="{A2DFA5DB-24EE-42BE-80C0-E81266B13AAF}">
      <dgm:prSet/>
      <dgm:spPr/>
      <dgm:t>
        <a:bodyPr/>
        <a:lstStyle/>
        <a:p>
          <a:endParaRPr lang="hr-HR"/>
        </a:p>
      </dgm:t>
    </dgm:pt>
    <dgm:pt modelId="{E6B2295A-0BE9-422F-ACD3-251E0217FBDA}" type="sibTrans" cxnId="{A2DFA5DB-24EE-42BE-80C0-E81266B13AAF}">
      <dgm:prSet/>
      <dgm:spPr/>
      <dgm:t>
        <a:bodyPr/>
        <a:lstStyle/>
        <a:p>
          <a:endParaRPr lang="hr-HR"/>
        </a:p>
      </dgm:t>
    </dgm:pt>
    <dgm:pt modelId="{1110F3CB-C9D1-4B05-BD2B-0A687841289C}" type="pres">
      <dgm:prSet presAssocID="{6AEBA685-7687-4DCB-AA15-4D71D52D2241}" presName="linear" presStyleCnt="0">
        <dgm:presLayoutVars>
          <dgm:animLvl val="lvl"/>
          <dgm:resizeHandles val="exact"/>
        </dgm:presLayoutVars>
      </dgm:prSet>
      <dgm:spPr/>
    </dgm:pt>
    <dgm:pt modelId="{0BFC5ED6-0829-4168-B201-AB9A7D72FD56}" type="pres">
      <dgm:prSet presAssocID="{7C7941D7-0097-438A-8660-B6C9CCCBCA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5FFA20-BB0D-4BA7-8944-32032F321EDC}" type="pres">
      <dgm:prSet presAssocID="{834D95CE-4F9C-458F-87F8-1B3EA3314B4E}" presName="spacer" presStyleCnt="0"/>
      <dgm:spPr/>
    </dgm:pt>
    <dgm:pt modelId="{2FB3C9E4-8511-4692-8E17-B7C90DC6F2C5}" type="pres">
      <dgm:prSet presAssocID="{896AD3BA-D469-4990-A7FB-610388AC64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EAD089-C733-4FDA-8C85-B0F45866C293}" type="pres">
      <dgm:prSet presAssocID="{52C48243-1813-4E3A-96E1-3FC375599276}" presName="spacer" presStyleCnt="0"/>
      <dgm:spPr/>
    </dgm:pt>
    <dgm:pt modelId="{9BB4A62A-2384-4042-A946-5DA7796C26EF}" type="pres">
      <dgm:prSet presAssocID="{CD42662F-E4F9-4060-B2E7-CBDEDEE5BED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B76DC6C-1B3A-4598-A0B2-31627F468F16}" type="pres">
      <dgm:prSet presAssocID="{CD42662F-E4F9-4060-B2E7-CBDEDEE5BED7}" presName="childText" presStyleLbl="revTx" presStyleIdx="0" presStyleCnt="1">
        <dgm:presLayoutVars>
          <dgm:bulletEnabled val="1"/>
        </dgm:presLayoutVars>
      </dgm:prSet>
      <dgm:spPr/>
    </dgm:pt>
    <dgm:pt modelId="{884A0C55-1CB3-450E-A87F-E56CA4014284}" type="pres">
      <dgm:prSet presAssocID="{AEA4D45A-9EF7-4CA5-AFB6-C4DEACAF26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D10801-76B7-424B-9F76-6EB9AF2F2FC5}" type="presOf" srcId="{7C7941D7-0097-438A-8660-B6C9CCCBCACD}" destId="{0BFC5ED6-0829-4168-B201-AB9A7D72FD56}" srcOrd="0" destOrd="0" presId="urn:microsoft.com/office/officeart/2005/8/layout/vList2"/>
    <dgm:cxn modelId="{C0EAB606-22B5-4ED0-8BB9-DBEDA5ACCB13}" srcId="{6AEBA685-7687-4DCB-AA15-4D71D52D2241}" destId="{CD42662F-E4F9-4060-B2E7-CBDEDEE5BED7}" srcOrd="2" destOrd="0" parTransId="{8F5F12FE-3CFA-4B21-89BF-FBDC73347EC1}" sibTransId="{4D97F501-D436-438E-B73F-41A08C4DBC98}"/>
    <dgm:cxn modelId="{43141B11-BE78-4D82-AB5B-4EDFF7546658}" type="presOf" srcId="{6AEBA685-7687-4DCB-AA15-4D71D52D2241}" destId="{1110F3CB-C9D1-4B05-BD2B-0A687841289C}" srcOrd="0" destOrd="0" presId="urn:microsoft.com/office/officeart/2005/8/layout/vList2"/>
    <dgm:cxn modelId="{3E562B2F-AB76-4B62-8BF9-F51C217F6156}" srcId="{6AEBA685-7687-4DCB-AA15-4D71D52D2241}" destId="{7C7941D7-0097-438A-8660-B6C9CCCBCACD}" srcOrd="0" destOrd="0" parTransId="{5AAFFFFD-B293-40D3-A80F-46D811292978}" sibTransId="{834D95CE-4F9C-458F-87F8-1B3EA3314B4E}"/>
    <dgm:cxn modelId="{E2EFF336-7F8C-4ABE-89F5-9D72F8347169}" srcId="{6AEBA685-7687-4DCB-AA15-4D71D52D2241}" destId="{896AD3BA-D469-4990-A7FB-610388AC6485}" srcOrd="1" destOrd="0" parTransId="{A3B46ABB-EA0E-464E-AFB9-9FB11A72FFE7}" sibTransId="{52C48243-1813-4E3A-96E1-3FC375599276}"/>
    <dgm:cxn modelId="{72461E64-BCAE-497F-ABD0-F77A21504D43}" srcId="{6AEBA685-7687-4DCB-AA15-4D71D52D2241}" destId="{AEA4D45A-9EF7-4CA5-AFB6-C4DEACAF2600}" srcOrd="3" destOrd="0" parTransId="{73ACAE0D-A80B-4A92-A1DF-DFE93D2E71D8}" sibTransId="{F942C7D9-ADFC-419A-9B47-3B2742E599B6}"/>
    <dgm:cxn modelId="{7B3E8766-B6C9-45C1-B6AE-E309AF236CB8}" type="presOf" srcId="{AEA4D45A-9EF7-4CA5-AFB6-C4DEACAF2600}" destId="{884A0C55-1CB3-450E-A87F-E56CA4014284}" srcOrd="0" destOrd="0" presId="urn:microsoft.com/office/officeart/2005/8/layout/vList2"/>
    <dgm:cxn modelId="{52FE71AE-E583-4927-B16C-9F23BE4DC2B4}" type="presOf" srcId="{CD42662F-E4F9-4060-B2E7-CBDEDEE5BED7}" destId="{9BB4A62A-2384-4042-A946-5DA7796C26EF}" srcOrd="0" destOrd="0" presId="urn:microsoft.com/office/officeart/2005/8/layout/vList2"/>
    <dgm:cxn modelId="{F681EDC1-B305-45C1-B71B-A620C984BE1F}" type="presOf" srcId="{58247890-F368-42C7-9E94-8E223B85604B}" destId="{6B76DC6C-1B3A-4598-A0B2-31627F468F16}" srcOrd="0" destOrd="0" presId="urn:microsoft.com/office/officeart/2005/8/layout/vList2"/>
    <dgm:cxn modelId="{A2DFA5DB-24EE-42BE-80C0-E81266B13AAF}" srcId="{CD42662F-E4F9-4060-B2E7-CBDEDEE5BED7}" destId="{58247890-F368-42C7-9E94-8E223B85604B}" srcOrd="0" destOrd="0" parTransId="{B806184A-E40F-4E52-AA0C-F0647EA11394}" sibTransId="{E6B2295A-0BE9-422F-ACD3-251E0217FBDA}"/>
    <dgm:cxn modelId="{269A7CFD-37CF-462F-A768-AD0A525CAE03}" type="presOf" srcId="{896AD3BA-D469-4990-A7FB-610388AC6485}" destId="{2FB3C9E4-8511-4692-8E17-B7C90DC6F2C5}" srcOrd="0" destOrd="0" presId="urn:microsoft.com/office/officeart/2005/8/layout/vList2"/>
    <dgm:cxn modelId="{1F15590E-2E4F-4AF4-9BBB-992B5496764D}" type="presParOf" srcId="{1110F3CB-C9D1-4B05-BD2B-0A687841289C}" destId="{0BFC5ED6-0829-4168-B201-AB9A7D72FD56}" srcOrd="0" destOrd="0" presId="urn:microsoft.com/office/officeart/2005/8/layout/vList2"/>
    <dgm:cxn modelId="{B965E382-F542-4DBF-8FCD-623118E1F550}" type="presParOf" srcId="{1110F3CB-C9D1-4B05-BD2B-0A687841289C}" destId="{FC5FFA20-BB0D-4BA7-8944-32032F321EDC}" srcOrd="1" destOrd="0" presId="urn:microsoft.com/office/officeart/2005/8/layout/vList2"/>
    <dgm:cxn modelId="{0E0EC70F-B79F-487D-90BB-C84734C6E011}" type="presParOf" srcId="{1110F3CB-C9D1-4B05-BD2B-0A687841289C}" destId="{2FB3C9E4-8511-4692-8E17-B7C90DC6F2C5}" srcOrd="2" destOrd="0" presId="urn:microsoft.com/office/officeart/2005/8/layout/vList2"/>
    <dgm:cxn modelId="{7C25E50C-63DA-4A6C-9C0E-32D6EBC62CA7}" type="presParOf" srcId="{1110F3CB-C9D1-4B05-BD2B-0A687841289C}" destId="{E5EAD089-C733-4FDA-8C85-B0F45866C293}" srcOrd="3" destOrd="0" presId="urn:microsoft.com/office/officeart/2005/8/layout/vList2"/>
    <dgm:cxn modelId="{4469C08A-0F22-428E-A99F-15C50C22E633}" type="presParOf" srcId="{1110F3CB-C9D1-4B05-BD2B-0A687841289C}" destId="{9BB4A62A-2384-4042-A946-5DA7796C26EF}" srcOrd="4" destOrd="0" presId="urn:microsoft.com/office/officeart/2005/8/layout/vList2"/>
    <dgm:cxn modelId="{01D89BD7-39CA-44B2-BED3-C16D694A7ACB}" type="presParOf" srcId="{1110F3CB-C9D1-4B05-BD2B-0A687841289C}" destId="{6B76DC6C-1B3A-4598-A0B2-31627F468F16}" srcOrd="5" destOrd="0" presId="urn:microsoft.com/office/officeart/2005/8/layout/vList2"/>
    <dgm:cxn modelId="{E61966BE-C7A3-4F84-B976-3A9E1D2FC936}" type="presParOf" srcId="{1110F3CB-C9D1-4B05-BD2B-0A687841289C}" destId="{884A0C55-1CB3-450E-A87F-E56CA40142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C5ED6-0829-4168-B201-AB9A7D72FD56}">
      <dsp:nvSpPr>
        <dsp:cNvPr id="0" name=""/>
        <dsp:cNvSpPr/>
      </dsp:nvSpPr>
      <dsp:spPr>
        <a:xfrm>
          <a:off x="0" y="49271"/>
          <a:ext cx="6363407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prepoznavanje iracionalnih misli i uvjerenja putem slika koje prate te misli</a:t>
          </a:r>
          <a:endParaRPr lang="en-US" sz="1900" kern="1200"/>
        </a:p>
      </dsp:txBody>
      <dsp:txXfrm>
        <a:off x="36896" y="86167"/>
        <a:ext cx="6289615" cy="682028"/>
      </dsp:txXfrm>
    </dsp:sp>
    <dsp:sp modelId="{2FB3C9E4-8511-4692-8E17-B7C90DC6F2C5}">
      <dsp:nvSpPr>
        <dsp:cNvPr id="0" name=""/>
        <dsp:cNvSpPr/>
      </dsp:nvSpPr>
      <dsp:spPr>
        <a:xfrm>
          <a:off x="0" y="859811"/>
          <a:ext cx="6363407" cy="75582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poput iracionalnih misli, te slike mogu biti iskrivljeni prikazi stvarnosti koji doprinose poteškoćama (npr. depresiji)</a:t>
          </a:r>
          <a:endParaRPr lang="en-US" sz="1900" kern="1200" dirty="0"/>
        </a:p>
      </dsp:txBody>
      <dsp:txXfrm>
        <a:off x="36896" y="896707"/>
        <a:ext cx="6289615" cy="682028"/>
      </dsp:txXfrm>
    </dsp:sp>
    <dsp:sp modelId="{9BB4A62A-2384-4042-A946-5DA7796C26EF}">
      <dsp:nvSpPr>
        <dsp:cNvPr id="0" name=""/>
        <dsp:cNvSpPr/>
      </dsp:nvSpPr>
      <dsp:spPr>
        <a:xfrm>
          <a:off x="0" y="1670351"/>
          <a:ext cx="6363407" cy="75582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kao i iracionalne misli, slike imaju moć utjecati na emocije i ponašanje</a:t>
          </a:r>
          <a:endParaRPr lang="en-US" sz="1900" kern="1200" dirty="0"/>
        </a:p>
      </dsp:txBody>
      <dsp:txXfrm>
        <a:off x="36896" y="1707247"/>
        <a:ext cx="6289615" cy="682028"/>
      </dsp:txXfrm>
    </dsp:sp>
    <dsp:sp modelId="{6B76DC6C-1B3A-4598-A0B2-31627F468F16}">
      <dsp:nvSpPr>
        <dsp:cNvPr id="0" name=""/>
        <dsp:cNvSpPr/>
      </dsp:nvSpPr>
      <dsp:spPr>
        <a:xfrm>
          <a:off x="0" y="2426171"/>
          <a:ext cx="6363407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3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hr-HR" sz="1500" kern="1200" dirty="0"/>
            <a:t>   pozitivne slike dovode do ugodnih emocija i povećavaju vjerojatnost zamišljenog ponašanja (zamišljanje uspjeha u zadatku zapravo može poboljšati izvedbu)</a:t>
          </a:r>
          <a:endParaRPr lang="en-US" sz="1500" kern="1200" dirty="0"/>
        </a:p>
      </dsp:txBody>
      <dsp:txXfrm>
        <a:off x="0" y="2426171"/>
        <a:ext cx="6363407" cy="688274"/>
      </dsp:txXfrm>
    </dsp:sp>
    <dsp:sp modelId="{884A0C55-1CB3-450E-A87F-E56CA4014284}">
      <dsp:nvSpPr>
        <dsp:cNvPr id="0" name=""/>
        <dsp:cNvSpPr/>
      </dsp:nvSpPr>
      <dsp:spPr>
        <a:xfrm>
          <a:off x="0" y="3114446"/>
          <a:ext cx="6363407" cy="7558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može se koristiti uz standardne misaone intervencije (kao npr. zapisi misli i kognitivno restrukturiranje)</a:t>
          </a:r>
          <a:endParaRPr lang="en-US" sz="1900" kern="1200"/>
        </a:p>
      </dsp:txBody>
      <dsp:txXfrm>
        <a:off x="36896" y="3151342"/>
        <a:ext cx="6289615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62DFF-DCB1-43E9-9B8D-2156293C60C4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BC6E1-4DA8-4A4A-93A7-C485593D72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277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C6E1-4DA8-4A4A-93A7-C485593D720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32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C6E1-4DA8-4A4A-93A7-C485593D720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15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C6E1-4DA8-4A4A-93A7-C485593D720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81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C6E1-4DA8-4A4A-93A7-C485593D720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72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C6E1-4DA8-4A4A-93A7-C485593D720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087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C6E1-4DA8-4A4A-93A7-C485593D720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49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C6E1-4DA8-4A4A-93A7-C485593D720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352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C6E1-4DA8-4A4A-93A7-C485593D720B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6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9DBB83-E704-29DB-F175-F46243E7D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5B0173-A984-8B10-0A78-85400B915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CD01FD-C788-13E4-3400-11030749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EB9C95B-05B7-73DF-7DFC-59D4149B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F71CDF-D91A-5339-1C8E-7C4DE7AD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7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9DEDE5-1F04-C950-FD33-BB3CCF4D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8D4BAD1-BA86-7225-39D4-2932156CF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9BADD3-46C1-D10B-1F2D-DC29E9E4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53EAB3-BA5F-041D-39E1-610B9D53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FB82A7-4DE3-972D-508A-B879D02C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30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FF13520-3840-A5E6-CD07-A07B4DD28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EA3FD1D-2283-8379-D111-D6A37CC2A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084CE6-DEC6-62C7-3F8C-6B75AC17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2C27703-C630-3559-560B-CC750F24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F4E7D3-A7CF-0D88-6B49-00C26EF6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9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9831CE-B0C8-8EFE-E7A7-04BDD495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A2B831-6C15-23C6-091E-29600DF0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C35DCC-6BDA-92E7-5F1B-4FD745DE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7919AC-01DF-FE40-C5EF-E3FA8E67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DDC34C-EEDB-9D45-E4DE-CDB93231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85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78A96-BE52-3AAD-C791-3FBE677D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1D946A2-8436-648E-BFB4-FEF39BEC9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37C5F94-53FC-AF15-A808-02C13BF4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F2AED7-6E1D-8155-68D3-AF5A5C26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D5B572-ABFE-C31C-8D56-8DDE0C9E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0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D00BA9-C963-D0EE-C383-22593930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C5FF73-81AC-E501-BC36-D66517945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AF320F8-D200-CB51-E50E-4A79B22B6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333611C-ED25-5AF5-E95B-4F72FF9C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B445D18-1904-04D2-4956-53A82446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3476095-8CE4-ACB8-93AE-4B3DA856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23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D6B3AB-62D1-C07D-B457-EE9A1903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3FD5BC-B076-11AE-6C0F-7FE02D45C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2E261FA-5B19-F320-9FBC-522975325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41F998F-B044-5C4D-7D33-341A14FA6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0BE226B-6102-6CB8-0F46-188137895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7C3069C-D9DD-9694-D965-4587AB5E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BF62C92-9591-5B61-D7E4-8B8C9B65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80EF8A-F38C-26F3-A4AC-55BA8A94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73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23B9D3-3047-5FB3-E9C9-65FCCEC6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70D7F90-8E67-2DE3-7276-09116FBF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2A8642-1657-DA51-4E90-9BDEE492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AC013CB-C741-748F-20D8-9AB13CF9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74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E02B16-4008-412A-E3EA-F87BEDDA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ACF5A86-3963-A7E5-B487-2ABACF88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06368FC-55F9-4CB9-DB5C-0D308821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3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53A845-A8FE-4F4C-E552-A7D03E78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CBC588-9097-817F-FA79-49A86299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45B2C22-F0E2-EE6D-FFE4-25E57C74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31966A6-9D87-3FA3-F5B0-6D6A1936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3A6F3F3-469E-EA0E-B21E-2245347D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BD78537-8A6D-2C4D-BD85-6EEE42C4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139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EF228D-0EA9-E66E-8DDC-6EBDE222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A5AC28-640E-477E-5979-895D04BF5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39140-0B5C-3D10-653F-85BF2732F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604340-B455-B16E-40DC-89A84AA5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54C37D1-C928-DF14-9527-48A8E09E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A24AAB-A408-E0C8-EE4A-07C93670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81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61C25B5-F2E6-843C-1003-D68E26AF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89D21A-4983-5A16-860F-286F7F13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7397E2-6815-FD06-8585-E2320AF16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30E192-BB37-4754-B70B-E62B9B518F4D}" type="datetimeFigureOut">
              <a:rPr lang="hr-HR" smtClean="0"/>
              <a:t>28.9.2024.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FEDBFF-7307-5F45-A19B-96581CF29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00AB26-122B-D018-0F76-8BBD94DD1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033F4-E005-4AA3-9FCB-47DC25C97B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00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E89830-A605-C582-C022-4CA2F8A76F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8" r="394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4E1153-3A6B-4560-31C9-9D123A0DB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539" y="963406"/>
            <a:ext cx="3973385" cy="1257369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5200" dirty="0"/>
              <a:t>IMAGINACIJA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82FB98-0106-B61E-BFEC-3C0626A8F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182" y="3151907"/>
            <a:ext cx="3973386" cy="1485319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hr-HR" dirty="0"/>
              <a:t>Vedrana Radić Brajnov, </a:t>
            </a:r>
          </a:p>
          <a:p>
            <a:pPr algn="l"/>
            <a:r>
              <a:rPr lang="hr-HR" dirty="0"/>
              <a:t>prof. psihologije</a:t>
            </a:r>
          </a:p>
          <a:p>
            <a:pPr algn="l"/>
            <a:r>
              <a:rPr lang="hr-HR" dirty="0"/>
              <a:t>KBT Praktikum II</a:t>
            </a:r>
          </a:p>
          <a:p>
            <a:pPr algn="l"/>
            <a:r>
              <a:rPr lang="hr-HR" dirty="0"/>
              <a:t>Split, 29.9.2024.g.</a:t>
            </a:r>
          </a:p>
        </p:txBody>
      </p:sp>
    </p:spTree>
    <p:extLst>
      <p:ext uri="{BB962C8B-B14F-4D97-AF65-F5344CB8AC3E}">
        <p14:creationId xmlns:p14="http://schemas.microsoft.com/office/powerpoint/2010/main" val="6984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142">
              <a:srgbClr val="7BC5EA"/>
            </a:gs>
            <a:gs pos="66285">
              <a:srgbClr val="82C6EA"/>
            </a:gs>
            <a:gs pos="58571">
              <a:srgbClr val="8FC7EA"/>
            </a:gs>
            <a:gs pos="43142">
              <a:srgbClr val="A9C9EB"/>
            </a:gs>
            <a:gs pos="12284">
              <a:srgbClr val="DDCD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72D2C-941E-1991-6E9C-E96D8522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Uvježbavanje adaptivnih tehnika suočavanja </a:t>
            </a:r>
            <a:b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7F6FBD-A99F-FFB8-983F-D1AE923D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91" y="1497817"/>
            <a:ext cx="10515600" cy="1082945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oristi se kako bi pomogli klijentima </a:t>
            </a:r>
            <a:r>
              <a:rPr lang="hr-H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vježbati korištenje strategija suočavanja u mašti</a:t>
            </a:r>
          </a:p>
          <a:p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podiže njihovo samopouzdanje i raspoloženje te ih motivira na korištenje adaptivna ponašanja između susreta</a:t>
            </a:r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6E45E6A5-962C-8FFF-825F-8EA90C5D6E80}"/>
              </a:ext>
            </a:extLst>
          </p:cNvPr>
          <p:cNvSpPr/>
          <p:nvPr/>
        </p:nvSpPr>
        <p:spPr>
          <a:xfrm>
            <a:off x="291828" y="2795109"/>
            <a:ext cx="9172683" cy="336059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endParaRPr lang="hr-HR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hr-HR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3A8AAE9-18F1-D884-160E-0D5E58D3FDF3}"/>
              </a:ext>
            </a:extLst>
          </p:cNvPr>
          <p:cNvSpPr txBox="1"/>
          <p:nvPr/>
        </p:nvSpPr>
        <p:spPr>
          <a:xfrm>
            <a:off x="1306997" y="3198133"/>
            <a:ext cx="9832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Judith: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What does that look like?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Abe: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I’ll be sitting in a cubicle, just staring at the computer screen.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Judith: 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Okay, what could you do to calm yourself before you leave for</a:t>
            </a:r>
            <a:r>
              <a:rPr kumimoji="0" lang="hr-HR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 </a:t>
            </a:r>
            <a:r>
              <a:rPr kumimoji="0" lang="hr-HR" sz="16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work</a:t>
            </a:r>
            <a:r>
              <a:rPr kumimoji="0" lang="hr-HR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?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Abe: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Remind myself it’s natural to feel nervous on your first day in 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 </a:t>
            </a:r>
            <a:r>
              <a:rPr kumimoji="0" lang="hr-H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job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Judith: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Can you see yourself doing that?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Abe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: </a:t>
            </a:r>
            <a:r>
              <a:rPr kumimoji="0" lang="hr-H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Yeah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Judith: 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Okay, what else can you do?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Abe: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I could do my mindfulness practice.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Judith: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Can you see yourself doing that?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Abe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-SC800"/>
                <a:ea typeface="+mn-ea"/>
                <a:cs typeface="+mn-cs"/>
              </a:rPr>
              <a:t>: </a:t>
            </a:r>
            <a:r>
              <a:rPr kumimoji="0" lang="hr-H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Yeah</a:t>
            </a:r>
            <a:r>
              <a:rPr kumimoji="0" lang="hr-H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Baskerville-Roman-DTC"/>
                <a:ea typeface="+mn-ea"/>
                <a:cs typeface="+mn-cs"/>
              </a:rPr>
              <a:t>.</a:t>
            </a:r>
            <a:endParaRPr kumimoji="0" lang="hr-H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142">
              <a:srgbClr val="7BC5EA"/>
            </a:gs>
            <a:gs pos="66285">
              <a:srgbClr val="82C6EA"/>
            </a:gs>
            <a:gs pos="58571">
              <a:srgbClr val="8FC7EA"/>
            </a:gs>
            <a:gs pos="43142">
              <a:srgbClr val="A9C9EB"/>
            </a:gs>
            <a:gs pos="12284">
              <a:srgbClr val="DDCD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FE1D96-43C5-979C-3277-C34F8EF4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Distanciranje</a:t>
            </a:r>
            <a:b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1FF844-85FF-B4B2-5B8A-040B715F1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27" y="1264905"/>
            <a:ext cx="10515600" cy="118205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hr-HR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još jedna tehnika imaginacije koja smanjuje uznemirenost i pomaže klijentima sagledati probleme iz više perspektiva</a:t>
            </a:r>
          </a:p>
          <a:p>
            <a:pPr>
              <a:lnSpc>
                <a:spcPct val="120000"/>
              </a:lnSpc>
            </a:pPr>
            <a:r>
              <a:rPr lang="hr-HR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pomaže vizualizirati dan u budućnosti kada će raspoloženje i funkcioniranje biti bolje, a što stvara nadu i motivaciju.</a:t>
            </a:r>
          </a:p>
          <a:p>
            <a:endParaRPr lang="hr-HR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791567C0-4091-2B51-BDA5-6BDA26B3DCD5}"/>
              </a:ext>
            </a:extLst>
          </p:cNvPr>
          <p:cNvSpPr/>
          <p:nvPr/>
        </p:nvSpPr>
        <p:spPr>
          <a:xfrm>
            <a:off x="291828" y="2578892"/>
            <a:ext cx="9992816" cy="391398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endParaRPr lang="hr-HR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hr-HR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9DB4A0A-F475-BF0C-F6D0-C23D07A7D203}"/>
              </a:ext>
            </a:extLst>
          </p:cNvPr>
          <p:cNvSpPr txBox="1"/>
          <p:nvPr/>
        </p:nvSpPr>
        <p:spPr>
          <a:xfrm>
            <a:off x="1463593" y="3323586"/>
            <a:ext cx="7992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u="none" strike="noStrike" baseline="0" dirty="0">
                <a:latin typeface="NewBaskerville-Roman-DTC-SC800"/>
              </a:rPr>
              <a:t>Judith: </a:t>
            </a:r>
            <a:r>
              <a:rPr lang="en-US" sz="1600" b="1" i="0" u="none" strike="noStrike" baseline="0" dirty="0">
                <a:latin typeface="NewBaskerville-Roman-DTC"/>
              </a:rPr>
              <a:t>Well, let’s see. How about if you try to picture yourself a year</a:t>
            </a:r>
            <a:r>
              <a:rPr lang="hr-HR" sz="1600" b="1" i="0" u="none" strike="noStrike" baseline="0" dirty="0">
                <a:latin typeface="NewBaskerville-Roman-DTC"/>
              </a:rPr>
              <a:t> </a:t>
            </a:r>
            <a:r>
              <a:rPr lang="en-US" sz="1600" b="1" i="0" u="none" strike="noStrike" baseline="0" dirty="0">
                <a:latin typeface="NewBaskerville-Roman-DTC"/>
              </a:rPr>
              <a:t>from now? When you’ve gotten through this, and you’re feeling</a:t>
            </a:r>
            <a:r>
              <a:rPr lang="hr-HR" sz="1600" b="1" i="0" u="none" strike="noStrike" baseline="0" dirty="0">
                <a:latin typeface="NewBaskerville-Roman-DTC"/>
              </a:rPr>
              <a:t> </a:t>
            </a:r>
            <a:r>
              <a:rPr lang="hr-HR" sz="1600" b="1" i="0" u="none" strike="noStrike" baseline="0" dirty="0" err="1">
                <a:latin typeface="NewBaskerville-Roman-DTC"/>
              </a:rPr>
              <a:t>better</a:t>
            </a:r>
            <a:r>
              <a:rPr lang="hr-HR" sz="1600" b="1" i="0" u="none" strike="noStrike" baseline="0" dirty="0">
                <a:latin typeface="NewBaskerville-Roman-DTC"/>
              </a:rPr>
              <a:t>?</a:t>
            </a:r>
          </a:p>
          <a:p>
            <a:pPr algn="l"/>
            <a:r>
              <a:rPr lang="hr-HR" sz="1600" b="0" i="0" u="none" strike="noStrike" baseline="0" dirty="0" err="1">
                <a:latin typeface="NewBaskerville-Roman-DTC-SC800"/>
              </a:rPr>
              <a:t>Abe</a:t>
            </a:r>
            <a:r>
              <a:rPr lang="hr-HR" sz="1600" b="0" i="0" u="none" strike="noStrike" baseline="0" dirty="0">
                <a:latin typeface="NewBaskerville-Roman-DTC-SC800"/>
              </a:rPr>
              <a:t>: </a:t>
            </a:r>
            <a:r>
              <a:rPr lang="hr-HR" sz="1600" b="0" i="0" u="none" strike="noStrike" baseline="0" dirty="0" err="1">
                <a:latin typeface="NewBaskerville-Roman-DTC"/>
              </a:rPr>
              <a:t>Okay</a:t>
            </a:r>
            <a:r>
              <a:rPr lang="hr-HR" sz="1600" b="0" i="0" u="none" strike="noStrike" baseline="0" dirty="0">
                <a:latin typeface="NewBaskerville-Roman-DTC"/>
              </a:rPr>
              <a:t>.</a:t>
            </a:r>
          </a:p>
          <a:p>
            <a:pPr algn="l"/>
            <a:r>
              <a:rPr lang="en-US" sz="1600" b="1" i="0" u="none" strike="noStrike" baseline="0" dirty="0">
                <a:latin typeface="NewBaskerville-Roman-DTC-SC800"/>
              </a:rPr>
              <a:t>Judith: </a:t>
            </a:r>
            <a:r>
              <a:rPr lang="en-US" sz="1600" b="1" i="0" u="none" strike="noStrike" baseline="0" dirty="0">
                <a:latin typeface="NewBaskerville-Roman-DTC"/>
              </a:rPr>
              <a:t>Any idea what life is like?</a:t>
            </a:r>
          </a:p>
          <a:p>
            <a:pPr algn="l"/>
            <a:r>
              <a:rPr lang="en-US" sz="1600" b="0" i="0" u="none" strike="noStrike" baseline="0" dirty="0">
                <a:latin typeface="NewBaskerville-Roman-DTC-SC800"/>
              </a:rPr>
              <a:t>Abe: </a:t>
            </a:r>
            <a:r>
              <a:rPr lang="en-US" sz="1600" b="0" i="0" u="none" strike="noStrike" baseline="0" dirty="0">
                <a:latin typeface="NewBaskerville-Roman-DTC"/>
              </a:rPr>
              <a:t>I don’t know. It’s hard for me to think that far ahead.</a:t>
            </a:r>
          </a:p>
          <a:p>
            <a:pPr algn="l"/>
            <a:r>
              <a:rPr lang="en-US" sz="1600" b="0" i="0" u="none" strike="noStrike" baseline="0" dirty="0">
                <a:latin typeface="NewBaskerville-Roman-DTC-SC800"/>
              </a:rPr>
              <a:t>Judith: </a:t>
            </a:r>
            <a:r>
              <a:rPr lang="en-US" sz="1600" b="0" i="0" u="none" strike="noStrike" baseline="0" dirty="0">
                <a:latin typeface="NewBaskerville-Roman-DTC"/>
              </a:rPr>
              <a:t>Well, let’s be concrete. When do you wake up? Where are you?</a:t>
            </a:r>
          </a:p>
          <a:p>
            <a:pPr algn="l"/>
            <a:r>
              <a:rPr lang="en-US" sz="1600" b="0" i="0" u="none" strike="noStrike" baseline="0" dirty="0">
                <a:latin typeface="NewBaskerville-Roman-DTC-SC800"/>
              </a:rPr>
              <a:t>Abe: </a:t>
            </a:r>
            <a:r>
              <a:rPr lang="en-US" sz="1600" b="0" i="0" u="none" strike="noStrike" baseline="0" dirty="0">
                <a:latin typeface="NewBaskerville-Roman-DTC"/>
              </a:rPr>
              <a:t>Probably I wake up around 7 o’clock or 7:30. I guess I’m in my</a:t>
            </a:r>
            <a:r>
              <a:rPr lang="hr-HR" sz="1600" b="0" i="0" u="none" strike="noStrike" baseline="0" dirty="0">
                <a:latin typeface="NewBaskerville-Roman-DTC"/>
              </a:rPr>
              <a:t> same </a:t>
            </a:r>
            <a:r>
              <a:rPr lang="hr-HR" sz="1600" b="0" i="0" u="none" strike="noStrike" baseline="0" dirty="0" err="1">
                <a:latin typeface="NewBaskerville-Roman-DTC"/>
              </a:rPr>
              <a:t>apartment</a:t>
            </a:r>
            <a:r>
              <a:rPr lang="hr-HR" sz="1600" b="0" i="0" u="none" strike="noStrike" baseline="0" dirty="0">
                <a:latin typeface="NewBaskerville-Roman-DTC"/>
              </a:rPr>
              <a:t>.</a:t>
            </a:r>
          </a:p>
          <a:p>
            <a:pPr algn="l"/>
            <a:r>
              <a:rPr lang="en-US" sz="1600" b="0" i="0" u="none" strike="noStrike" baseline="0" dirty="0">
                <a:latin typeface="NewBaskerville-Roman-DTC-SC800"/>
              </a:rPr>
              <a:t>Judith: </a:t>
            </a:r>
            <a:r>
              <a:rPr lang="en-US" sz="1600" b="0" i="0" u="none" strike="noStrike" baseline="0" dirty="0">
                <a:latin typeface="NewBaskerville-Roman-DTC"/>
              </a:rPr>
              <a:t>Okay, can you see yourself waking up? What do you want to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hr-HR" sz="1600" b="0" i="0" u="none" strike="noStrike" baseline="0" dirty="0" err="1">
                <a:latin typeface="NewBaskerville-Roman-DTC"/>
              </a:rPr>
              <a:t>imagine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hr-HR" sz="1600" b="0" i="0" u="none" strike="noStrike" baseline="0" dirty="0" err="1">
                <a:latin typeface="NewBaskerville-Roman-DTC"/>
              </a:rPr>
              <a:t>you’re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hr-HR" sz="1600" b="0" i="0" u="none" strike="noStrike" baseline="0" dirty="0" err="1">
                <a:latin typeface="NewBaskerville-Roman-DTC"/>
              </a:rPr>
              <a:t>doing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hr-HR" sz="1600" b="0" i="0" u="none" strike="noStrike" baseline="0" dirty="0" err="1">
                <a:latin typeface="NewBaskerville-Roman-DTC"/>
              </a:rPr>
              <a:t>next</a:t>
            </a:r>
            <a:r>
              <a:rPr lang="hr-HR" sz="1600" b="0" i="0" u="none" strike="noStrike" baseline="0" dirty="0">
                <a:latin typeface="NewBaskerville-Roman-DTC"/>
              </a:rPr>
              <a:t>?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9133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142">
              <a:srgbClr val="7BC5EA"/>
            </a:gs>
            <a:gs pos="66285">
              <a:srgbClr val="82C6EA"/>
            </a:gs>
            <a:gs pos="58571">
              <a:srgbClr val="8FC7EA"/>
            </a:gs>
            <a:gs pos="43142">
              <a:srgbClr val="A9C9EB"/>
            </a:gs>
            <a:gs pos="12284">
              <a:srgbClr val="DDCD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A1AE0E-8ECB-1154-2715-B2F2920C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amjena u pozitivne imaginacije</a:t>
            </a:r>
            <a:b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51B858-6F22-0D1C-6481-5E1F7732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5" y="1177987"/>
            <a:ext cx="10515600" cy="1126308"/>
          </a:xfrm>
        </p:spPr>
        <p:txBody>
          <a:bodyPr/>
          <a:lstStyle/>
          <a:p>
            <a:r>
              <a:rPr lang="hr-H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koristi se 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 bi klijent doživio olakšanje od uznemirujućih spontanih imaginacija</a:t>
            </a:r>
            <a:r>
              <a:rPr lang="hr-H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hr-H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36722226-ED77-10BC-9E3F-2150680D49DD}"/>
              </a:ext>
            </a:extLst>
          </p:cNvPr>
          <p:cNvSpPr/>
          <p:nvPr/>
        </p:nvSpPr>
        <p:spPr>
          <a:xfrm>
            <a:off x="631192" y="1690688"/>
            <a:ext cx="7428726" cy="263950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endParaRPr lang="hr-HR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/>
            <a:endParaRPr lang="hr-HR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959BA85-CCB7-4C4B-BB6B-D703BBE7D1FA}"/>
              </a:ext>
            </a:extLst>
          </p:cNvPr>
          <p:cNvSpPr txBox="1"/>
          <p:nvPr/>
        </p:nvSpPr>
        <p:spPr>
          <a:xfrm>
            <a:off x="1617496" y="2203389"/>
            <a:ext cx="5716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NewBaskerville-Roman-DTC-SC800"/>
              </a:rPr>
              <a:t>Judith: </a:t>
            </a:r>
            <a:r>
              <a:rPr lang="en-US" sz="1800" b="0" i="0" u="none" strike="noStrike" baseline="0" dirty="0">
                <a:latin typeface="NewBaskerville-Roman-DTC"/>
              </a:rPr>
              <a:t>First, you’ll picture the pleasant scene in as much detail as possible,</a:t>
            </a:r>
            <a:r>
              <a:rPr lang="hr-HR" sz="1800" b="0" i="0" u="none" strike="noStrike" baseline="0" dirty="0">
                <a:latin typeface="NewBaskerville-Roman-DTC"/>
              </a:rPr>
              <a:t> </a:t>
            </a:r>
            <a:r>
              <a:rPr lang="en-US" sz="1800" b="0" i="0" u="none" strike="noStrike" baseline="0" dirty="0">
                <a:latin typeface="NewBaskerville-Roman-DTC"/>
              </a:rPr>
              <a:t>using as many senses as possible; then </a:t>
            </a:r>
            <a:r>
              <a:rPr lang="en-US" sz="1800" b="1" i="0" u="none" strike="noStrike" baseline="0" dirty="0">
                <a:latin typeface="NewBaskerville-Roman-DTC"/>
              </a:rPr>
              <a:t>I’ll have you practice</a:t>
            </a:r>
            <a:r>
              <a:rPr lang="hr-HR" sz="1800" b="1" i="0" u="none" strike="noStrike" baseline="0" dirty="0">
                <a:latin typeface="NewBaskerville-Roman-DTC"/>
              </a:rPr>
              <a:t> </a:t>
            </a:r>
            <a:r>
              <a:rPr lang="en-US" sz="1800" b="1" i="0" u="none" strike="noStrike" baseline="0" dirty="0">
                <a:latin typeface="NewBaskerville-Roman-DTC"/>
              </a:rPr>
              <a:t>switching from a distressing image to the pleasant one. Now, what</a:t>
            </a:r>
            <a:r>
              <a:rPr lang="hr-HR" sz="1800" b="1" i="0" u="none" strike="noStrike" baseline="0" dirty="0">
                <a:latin typeface="NewBaskerville-Roman-DTC"/>
              </a:rPr>
              <a:t> </a:t>
            </a:r>
            <a:r>
              <a:rPr lang="en-US" sz="1800" b="1" i="0" u="none" strike="noStrike" baseline="0" dirty="0">
                <a:latin typeface="NewBaskerville-Roman-DTC"/>
              </a:rPr>
              <a:t>pleasant scene would you like to imagine?</a:t>
            </a:r>
            <a:endParaRPr lang="hr-HR" sz="1600" b="1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208FF8C6-D1FC-A0D9-1F83-3C899A93FA61}"/>
              </a:ext>
            </a:extLst>
          </p:cNvPr>
          <p:cNvSpPr txBox="1">
            <a:spLocks/>
          </p:cNvSpPr>
          <p:nvPr/>
        </p:nvSpPr>
        <p:spPr>
          <a:xfrm>
            <a:off x="340151" y="4504530"/>
            <a:ext cx="116036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Fokusiranje na pozitivne aspekte nadolazeće situacije</a:t>
            </a:r>
            <a:br>
              <a:rPr lang="hr-H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36BA211A-8C26-6931-CA5F-1E469BE8A505}"/>
              </a:ext>
            </a:extLst>
          </p:cNvPr>
          <p:cNvSpPr txBox="1">
            <a:spLocks/>
          </p:cNvSpPr>
          <p:nvPr/>
        </p:nvSpPr>
        <p:spPr>
          <a:xfrm>
            <a:off x="838200" y="5429839"/>
            <a:ext cx="10515600" cy="74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omogućuje klijentima gledati na situaciju pozitivnije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67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0BEB43-BC34-3315-96C9-40837BDD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1" r="10864"/>
          <a:stretch/>
        </p:blipFill>
        <p:spPr>
          <a:xfrm>
            <a:off x="61865" y="1593410"/>
            <a:ext cx="4289866" cy="4451465"/>
          </a:xfrm>
          <a:prstGeom prst="rect">
            <a:avLst/>
          </a:prstGeom>
        </p:spPr>
      </p:pic>
      <p:sp>
        <p:nvSpPr>
          <p:cNvPr id="27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9E5D9F-3456-9E39-196B-ECD800CE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48" y="0"/>
            <a:ext cx="8836936" cy="1899912"/>
          </a:xfrm>
        </p:spPr>
        <p:txBody>
          <a:bodyPr>
            <a:normAutofit/>
          </a:bodyPr>
          <a:lstStyle/>
          <a:p>
            <a:r>
              <a:rPr lang="hr-HR" sz="3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MIJENJANJE SPONTANIH NEGATIVNIH SLIKA</a:t>
            </a:r>
            <a:br>
              <a:rPr lang="hr-HR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091DF2-3C8B-93C6-B005-8CC5C9C3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642" y="1593410"/>
            <a:ext cx="7179398" cy="45835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1600" dirty="0"/>
              <a:t>Promjena „filma”</a:t>
            </a:r>
          </a:p>
          <a:p>
            <a:pPr marL="0" indent="0">
              <a:buNone/>
            </a:pPr>
            <a:endParaRPr lang="hr-HR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sz="1600" dirty="0"/>
              <a:t>Praćenje imaginacije do zaključka (</a:t>
            </a:r>
            <a:r>
              <a:rPr lang="hr-H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konceptualizacija problema i kognitivno restrukturiranje kako bi se postiglo olakšanje)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hr-H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Pomoć klijentima zamisliti kako se nose s teškom situacijom dok ne prebrode krizu ili riješe problem -klijenti se obično osjećaju bolje i samouvjerenije kada zamišljaju kako prolaze kroz stresan događaj.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hr-H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Predložiti klijentima zamišljati blisku budućnost- da zamisle sebe u nekom trenutku u bliskoj budućnosti, kada se osjećaju nešto bolje. 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hr-H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Zamoliti klijenta da „skoče” u daleku budućnost –voditi klijenta da zamisli što će se dogoditi i moguće je da ta slika bude još gora, teža – potrebno je utvrdili značenje takve situacije i intervenirati u skladu s tim.</a:t>
            </a:r>
          </a:p>
          <a:p>
            <a:endParaRPr lang="hr-HR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hr-HR" sz="1600" dirty="0"/>
              <a:t>Testiranje imaginacije u realitetu- </a:t>
            </a:r>
            <a:r>
              <a:rPr lang="hr-H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naučiti klijente testirati slike kao verbalne automatske misli, koristeći standardno sokratsko ispitivanje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8677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id="{DB0152AB-B47A-9049-48FD-3219727E3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9956" y="508251"/>
            <a:ext cx="5367622" cy="3129809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6906E94-7CF0-9D94-38CA-D26DC024DE41}"/>
              </a:ext>
            </a:extLst>
          </p:cNvPr>
          <p:cNvSpPr txBox="1"/>
          <p:nvPr/>
        </p:nvSpPr>
        <p:spPr>
          <a:xfrm>
            <a:off x="1319566" y="4075897"/>
            <a:ext cx="730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08120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9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voće, limun, limun Meyer, citrus&#10;&#10;Opis je automatski generiran">
            <a:extLst>
              <a:ext uri="{FF2B5EF4-FFF2-40B4-BE49-F238E27FC236}">
                <a16:creationId xmlns:a16="http://schemas.microsoft.com/office/drawing/2014/main" id="{58004D0C-F9C8-950F-412C-263E046C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276" b="18474"/>
          <a:stretch/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1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1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19ADA40-B112-72B5-A28E-E525AC5C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r-HR" sz="3600">
                <a:solidFill>
                  <a:schemeClr val="tx2"/>
                </a:solidFill>
              </a:rPr>
              <a:t>Imaginacija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1BD1D4-B9EE-EFA3-B531-98E8B97C8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0"/>
            <a:ext cx="6671389" cy="68580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800" dirty="0">
                <a:solidFill>
                  <a:schemeClr val="tx2"/>
                </a:solidFill>
              </a:rPr>
              <a:t>Događa se kada se perceptivnim informacijama pristupa iz sjećanja, što dovodi do iskustva „gledanja okom uma”, „slušanja uhom uma”…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chemeClr val="tx2"/>
                </a:solidFill>
              </a:rPr>
              <a:t>Početak korištenja imaginacije u KBT-u: Beck (1971.) i P. I. Lang (1979.)- prve teorije uloge imaginacije u ljudskom ponašanju.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800" dirty="0">
                <a:solidFill>
                  <a:schemeClr val="tx2"/>
                </a:solidFill>
              </a:rPr>
              <a:t>Zašto?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chemeClr val="tx2"/>
                </a:solidFill>
              </a:rPr>
              <a:t>pomaže potpunijem razumijevanju sadržaja ljudskih briga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chemeClr val="tx2"/>
                </a:solidFill>
              </a:rPr>
              <a:t>jak utjecaj na ponašanja i vjerovanja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chemeClr val="tx2"/>
                </a:solidFill>
              </a:rPr>
              <a:t>snažniji utjecaj na emocije nego verbalne misli- „emocionalni pojačivač”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chemeClr val="tx2"/>
                </a:solidFill>
              </a:rPr>
              <a:t>najčešće su vizualne slike, ali mogu biti zvukovi, mirisi i druge osjetilne informacije koje prolaze kroz um kada imamo neku misao ili osjećaj </a:t>
            </a:r>
          </a:p>
        </p:txBody>
      </p:sp>
    </p:spTree>
    <p:extLst>
      <p:ext uri="{BB962C8B-B14F-4D97-AF65-F5344CB8AC3E}">
        <p14:creationId xmlns:p14="http://schemas.microsoft.com/office/powerpoint/2010/main" val="1500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9ADA40-B112-72B5-A28E-E525AC5C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27" y="0"/>
            <a:ext cx="5324477" cy="1630363"/>
          </a:xfrm>
        </p:spPr>
        <p:txBody>
          <a:bodyPr anchor="b">
            <a:normAutofit/>
          </a:bodyPr>
          <a:lstStyle/>
          <a:p>
            <a:r>
              <a:rPr lang="hr-HR" sz="3600" dirty="0"/>
              <a:t>Uloga imaginacije u KBT-u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03295-0B6D-BE88-FEAD-3777EFD6B8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71" r="23747"/>
          <a:stretch/>
        </p:blipFill>
        <p:spPr>
          <a:xfrm>
            <a:off x="7188451" y="1"/>
            <a:ext cx="5003549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6249390B-3F8B-6EF9-E9C8-07A8B9DA8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415370"/>
              </p:ext>
            </p:extLst>
          </p:nvPr>
        </p:nvGraphicFramePr>
        <p:xfrm>
          <a:off x="481013" y="2286001"/>
          <a:ext cx="6363407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19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FC5ED6-0829-4168-B201-AB9A7D72F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B3C9E4-8511-4692-8E17-B7C90DC6F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B4A62A-2384-4042-A946-5DA7796C2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76DC6C-1B3A-4598-A0B2-31627F468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4A0C55-1CB3-450E-A87F-E56CA4014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142">
              <a:srgbClr val="7BC5EA"/>
            </a:gs>
            <a:gs pos="66285">
              <a:srgbClr val="82C6EA"/>
            </a:gs>
            <a:gs pos="58571">
              <a:srgbClr val="8FC7EA"/>
            </a:gs>
            <a:gs pos="43142">
              <a:srgbClr val="A9C9EB"/>
            </a:gs>
            <a:gs pos="12284">
              <a:srgbClr val="DDCD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CEFEE9-C707-7EA5-433F-3FF882F8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Postupak korištenja tehnika imaginacije je sljedeći: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745ACD-D625-218A-BCFB-8744F0FD7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hr-HR" dirty="0" err="1"/>
              <a:t>Psihoedukacija</a:t>
            </a:r>
            <a:r>
              <a:rPr lang="hr-HR" dirty="0"/>
              <a:t> o imaginaciji </a:t>
            </a:r>
          </a:p>
          <a:p>
            <a:pPr marL="514350" indent="-514350">
              <a:buAutoNum type="arabicParenBoth"/>
            </a:pPr>
            <a:r>
              <a:rPr lang="hr-HR" dirty="0"/>
              <a:t>Prepoznavanje slika/predodžbi</a:t>
            </a:r>
          </a:p>
          <a:p>
            <a:pPr marL="514350" indent="-514350">
              <a:buAutoNum type="arabicParenBoth"/>
            </a:pPr>
            <a:r>
              <a:rPr lang="hr-HR" dirty="0"/>
              <a:t>Promjena, zamjena beskorisnih ili uznemirujućih slika/predodžbi.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EBB9AA0-5574-49EC-8686-6D70286C2533}"/>
              </a:ext>
            </a:extLst>
          </p:cNvPr>
          <p:cNvSpPr txBox="1"/>
          <p:nvPr/>
        </p:nvSpPr>
        <p:spPr>
          <a:xfrm>
            <a:off x="838200" y="4256032"/>
            <a:ext cx="9872050" cy="990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Normalizacija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Potrebno je normalizirati različite slike koje ljudi mogu imati umjesto ili zajedno s automatskim mislima. </a:t>
            </a:r>
            <a:r>
              <a:rPr lang="hr-H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Bilo da su čudne, moguće je 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imati svakakve slike - tužne, zastrašujuće, čak i one nasilne. </a:t>
            </a:r>
          </a:p>
        </p:txBody>
      </p:sp>
    </p:spTree>
    <p:extLst>
      <p:ext uri="{BB962C8B-B14F-4D97-AF65-F5344CB8AC3E}">
        <p14:creationId xmlns:p14="http://schemas.microsoft.com/office/powerpoint/2010/main" val="230499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E07BED-2499-28AD-6341-00C5C5AD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hr-HR" sz="4100">
                <a:solidFill>
                  <a:srgbClr val="FFFFFF"/>
                </a:solidFill>
              </a:rPr>
              <a:t>Kada klijent izrazi misao ili osjećaj, pitajte o slikama koje prate tu misao ili osjećaj:</a:t>
            </a:r>
            <a:br>
              <a:rPr lang="hr-HR" sz="4100">
                <a:solidFill>
                  <a:srgbClr val="FFFFFF"/>
                </a:solidFill>
              </a:rPr>
            </a:br>
            <a:endParaRPr lang="hr-HR" sz="41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77EE76-B150-F7FB-878F-8690AB1B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hr-HR" sz="2400" dirty="0"/>
              <a:t>Kad ste to pomislili, jeste li imali neku sliku u glavi?</a:t>
            </a:r>
          </a:p>
          <a:p>
            <a:r>
              <a:rPr lang="hr-HR" sz="2400" dirty="0"/>
              <a:t>Kad ste to pomislili, kako je to izgledalo?</a:t>
            </a:r>
          </a:p>
          <a:p>
            <a:r>
              <a:rPr lang="hr-HR" sz="2400" dirty="0"/>
              <a:t>Što možete vidjeti u svojim mislima kada razmišljate o …?</a:t>
            </a:r>
          </a:p>
          <a:p>
            <a:r>
              <a:rPr lang="hr-HR" sz="2400" dirty="0"/>
              <a:t>Kakve slike su povezane s ovom situacijom?</a:t>
            </a:r>
          </a:p>
          <a:p>
            <a:r>
              <a:rPr lang="hr-HR" sz="2400" dirty="0"/>
              <a:t>Imate li neke slike koje prate taj osjećaj?</a:t>
            </a:r>
          </a:p>
          <a:p>
            <a:r>
              <a:rPr lang="hr-HR" sz="2400" dirty="0"/>
              <a:t>Kada osjećate to, koje su slike u vašem umu?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5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142">
              <a:srgbClr val="7BC5EA"/>
            </a:gs>
            <a:gs pos="66285">
              <a:srgbClr val="82C6EA"/>
            </a:gs>
            <a:gs pos="58571">
              <a:srgbClr val="8FC7EA"/>
            </a:gs>
            <a:gs pos="43142">
              <a:srgbClr val="A9C9EB"/>
            </a:gs>
            <a:gs pos="12284">
              <a:srgbClr val="DDCD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9291C7-3CA9-4249-A093-AE8CD79E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Poglavlje 20  </a:t>
            </a:r>
            <a:br>
              <a:rPr lang="hr-HR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r-HR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IMAGINACIJA</a:t>
            </a:r>
            <a:br>
              <a:rPr lang="hr-H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655AB3-A760-A252-0788-F6EFA568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79471" cy="45505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  <a:tabLst>
                <a:tab pos="1257300" algn="l"/>
              </a:tabLst>
            </a:pPr>
            <a:r>
              <a:rPr lang="hr-H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hr-H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dgovara na sljedeća pitanja: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257300" algn="l"/>
              </a:tabLst>
            </a:pPr>
            <a:r>
              <a:rPr lang="hr-H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 možete pomoći klijentima u stvaranju pozitivne slike?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257300" algn="l"/>
              </a:tabLst>
            </a:pPr>
            <a:r>
              <a:rPr lang="hr-H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 identificirati i educirati klijente o spontanim negativnim slikama?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257300" algn="l"/>
              </a:tabLst>
            </a:pPr>
            <a:r>
              <a:rPr lang="hr-H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Kako terapeutski intervenirati s uznemirujućim spontanim slikama?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2DF233-E67F-A79F-6A50-C9F02AF7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82" y="0"/>
            <a:ext cx="4611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99165F-2139-6CEB-CC02-3F411828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hr-HR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Intervencije koje potiču pozitivnu imaginaciju: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A83AC8-C3FA-870D-1E90-2949D6D9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  <a:tabLst>
                <a:tab pos="1257300" algn="l"/>
              </a:tabLst>
            </a:pPr>
            <a:endParaRPr lang="hr-HR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1257300" algn="l"/>
              </a:tabLst>
            </a:pPr>
            <a:r>
              <a:rPr lang="hr-HR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fokusiranje na pozitivna sjećanja, </a:t>
            </a:r>
          </a:p>
          <a:p>
            <a:pPr>
              <a:spcAft>
                <a:spcPts val="800"/>
              </a:spcAft>
              <a:tabLst>
                <a:tab pos="1257300" algn="l"/>
              </a:tabLst>
            </a:pPr>
            <a:r>
              <a:rPr lang="hr-HR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uvježbavanje adaptivnih tehnika suočavanja, </a:t>
            </a:r>
          </a:p>
          <a:p>
            <a:pPr>
              <a:spcAft>
                <a:spcPts val="800"/>
              </a:spcAft>
              <a:tabLst>
                <a:tab pos="1257300" algn="l"/>
              </a:tabLst>
            </a:pPr>
            <a:r>
              <a:rPr lang="hr-HR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distanciranje, </a:t>
            </a:r>
          </a:p>
          <a:p>
            <a:pPr>
              <a:spcAft>
                <a:spcPts val="800"/>
              </a:spcAft>
              <a:tabLst>
                <a:tab pos="1257300" algn="l"/>
              </a:tabLst>
            </a:pPr>
            <a:r>
              <a:rPr lang="hr-HR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zamjena u pozitivne imaginacije,</a:t>
            </a:r>
          </a:p>
          <a:p>
            <a:pPr>
              <a:spcAft>
                <a:spcPts val="800"/>
              </a:spcAft>
              <a:tabLst>
                <a:tab pos="1257300" algn="l"/>
              </a:tabLst>
            </a:pPr>
            <a:r>
              <a:rPr lang="hr-HR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fokusiranje na pozitivne aspekte nadolazeće situacije</a:t>
            </a:r>
          </a:p>
          <a:p>
            <a:pPr marL="0" indent="0">
              <a:spcAft>
                <a:spcPts val="800"/>
              </a:spcAft>
              <a:buNone/>
              <a:tabLst>
                <a:tab pos="1257300" algn="l"/>
              </a:tabLst>
            </a:pPr>
            <a:r>
              <a:rPr lang="hr-HR" sz="1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hr-HR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r-HR" sz="19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E5D46D-C9D5-3B2B-589A-CA3D103A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61" y="2288536"/>
            <a:ext cx="4788505" cy="3186532"/>
          </a:xfrm>
          <a:prstGeom prst="rect">
            <a:avLst/>
          </a:prstGeom>
        </p:spPr>
      </p:pic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1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142">
              <a:srgbClr val="7BC5EA"/>
            </a:gs>
            <a:gs pos="66285">
              <a:srgbClr val="82C6EA"/>
            </a:gs>
            <a:gs pos="58571">
              <a:srgbClr val="8FC7EA"/>
            </a:gs>
            <a:gs pos="43142">
              <a:srgbClr val="A9C9EB"/>
            </a:gs>
            <a:gs pos="12284">
              <a:srgbClr val="DDCD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F00A82-7375-352E-0E85-513E99018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30" y="1543042"/>
            <a:ext cx="10515600" cy="203461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Stvaranje živih pozitivnih imaginacija može povećati </a:t>
            </a:r>
            <a:r>
              <a:rPr lang="hr-H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ugodne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emocije, motivaciju i samopouzdanje klijenata. </a:t>
            </a:r>
            <a:endParaRPr lang="hr-H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Klijente se potiče na sjećanja relevantna za trenutnu ili nadolazeću situaciju, u kojima su rješavali probleme, dobro se nosili s teškim situacijama ili doživjeli uspjeh (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Hackmann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., 2011.).</a:t>
            </a:r>
          </a:p>
          <a:p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3C3E0B-B353-D4AB-5194-024CBFC1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okusiranje na pozitivna sjećanja </a:t>
            </a:r>
            <a:b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4" name="Oblak 3">
            <a:extLst>
              <a:ext uri="{FF2B5EF4-FFF2-40B4-BE49-F238E27FC236}">
                <a16:creationId xmlns:a16="http://schemas.microsoft.com/office/drawing/2014/main" id="{462AAF41-370C-CAF7-300C-306B5C0DD5FB}"/>
              </a:ext>
            </a:extLst>
          </p:cNvPr>
          <p:cNvSpPr/>
          <p:nvPr/>
        </p:nvSpPr>
        <p:spPr>
          <a:xfrm>
            <a:off x="1138137" y="3016577"/>
            <a:ext cx="10034594" cy="347629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BC4D06B-E495-DD67-2416-94A75ECF9BB5}"/>
              </a:ext>
            </a:extLst>
          </p:cNvPr>
          <p:cNvSpPr txBox="1"/>
          <p:nvPr/>
        </p:nvSpPr>
        <p:spPr>
          <a:xfrm>
            <a:off x="2107946" y="3676455"/>
            <a:ext cx="84217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 strike="noStrike" baseline="0" dirty="0">
                <a:latin typeface="NewBaskerville-Roman-DTC-SC800"/>
              </a:rPr>
              <a:t>Judith</a:t>
            </a:r>
            <a:r>
              <a:rPr lang="en-US" sz="1600" b="0" i="0" u="none" strike="noStrike" baseline="0" dirty="0">
                <a:latin typeface="NewBaskerville-Roman-DTC-SC800"/>
              </a:rPr>
              <a:t>: </a:t>
            </a:r>
            <a:r>
              <a:rPr lang="en-US" sz="1600" b="0" i="0" u="none" strike="noStrike" baseline="0" dirty="0">
                <a:latin typeface="NewBaskerville-Roman-DTC"/>
              </a:rPr>
              <a:t>Things really </a:t>
            </a:r>
            <a:r>
              <a:rPr lang="en-US" sz="1600" b="0" i="1" u="none" strike="noStrike" baseline="0" dirty="0">
                <a:latin typeface="NewBaskerville-RomanItalic-DTC"/>
              </a:rPr>
              <a:t>are </a:t>
            </a:r>
            <a:r>
              <a:rPr lang="en-US" sz="1600" b="0" i="0" u="none" strike="noStrike" baseline="0" dirty="0">
                <a:latin typeface="NewBaskerville-Roman-DTC"/>
              </a:rPr>
              <a:t>harder for you now because of the depression.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en-US" sz="1600" b="0" i="0" u="none" strike="noStrike" baseline="0" dirty="0">
                <a:latin typeface="NewBaskerville-Roman-DTC"/>
              </a:rPr>
              <a:t>But I remember you telling me about a really hard period in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en-US" sz="1600" b="0" i="0" u="none" strike="noStrike" baseline="0" dirty="0">
                <a:latin typeface="NewBaskerville-Roman-DTC"/>
              </a:rPr>
              <a:t>your life, when you worked for a contractor one summer during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hr-HR" sz="1600" b="0" i="0" u="none" strike="noStrike" baseline="0" dirty="0" err="1">
                <a:latin typeface="NewBaskerville-Roman-DTC"/>
              </a:rPr>
              <a:t>high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hr-HR" sz="1600" b="0" i="0" u="none" strike="noStrike" baseline="0" dirty="0" err="1">
                <a:latin typeface="NewBaskerville-Roman-DTC"/>
              </a:rPr>
              <a:t>school</a:t>
            </a:r>
            <a:r>
              <a:rPr lang="hr-HR" sz="1600" b="0" i="0" u="none" strike="noStrike" baseline="0" dirty="0">
                <a:latin typeface="NewBaskerville-Roman-DTC"/>
              </a:rPr>
              <a:t>.</a:t>
            </a:r>
          </a:p>
          <a:p>
            <a:pPr algn="l"/>
            <a:r>
              <a:rPr lang="en-US" sz="1600" b="0" i="0" strike="noStrike" baseline="0" dirty="0">
                <a:latin typeface="NewBaskerville-Roman-DTC-SC800"/>
              </a:rPr>
              <a:t>Abe</a:t>
            </a:r>
            <a:r>
              <a:rPr lang="en-US" sz="1600" b="0" i="0" u="none" strike="noStrike" baseline="0" dirty="0">
                <a:latin typeface="NewBaskerville-Roman-DTC-SC800"/>
              </a:rPr>
              <a:t>: </a:t>
            </a:r>
            <a:r>
              <a:rPr lang="en-US" sz="1600" b="0" i="0" u="none" strike="noStrike" baseline="0" dirty="0">
                <a:latin typeface="NewBaskerville-Roman-DTC"/>
              </a:rPr>
              <a:t>Yeah, I didn’t really know what I was doing at first.</a:t>
            </a:r>
          </a:p>
          <a:p>
            <a:pPr algn="l"/>
            <a:r>
              <a:rPr lang="hr-HR" sz="1600" b="0" i="0" u="sng" strike="noStrike" baseline="0" dirty="0">
                <a:latin typeface="NewBaskerville-Roman-DTC-SC800"/>
              </a:rPr>
              <a:t>Judith</a:t>
            </a:r>
            <a:r>
              <a:rPr lang="hr-HR" sz="1600" b="0" i="0" u="none" strike="noStrike" baseline="0" dirty="0">
                <a:latin typeface="NewBaskerville-Roman-DTC-SC800"/>
              </a:rPr>
              <a:t>: </a:t>
            </a:r>
            <a:r>
              <a:rPr lang="hr-HR" sz="1600" b="0" i="0" u="none" strike="noStrike" baseline="0" dirty="0" err="1">
                <a:latin typeface="NewBaskerville-Roman-DTC"/>
              </a:rPr>
              <a:t>What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hr-HR" sz="1600" b="0" i="0" u="none" strike="noStrike" baseline="0" dirty="0" err="1">
                <a:latin typeface="NewBaskerville-Roman-DTC"/>
              </a:rPr>
              <a:t>happened</a:t>
            </a:r>
            <a:r>
              <a:rPr lang="hr-HR" sz="1600" b="0" i="0" u="none" strike="noStrike" baseline="0" dirty="0">
                <a:latin typeface="NewBaskerville-Roman-DTC"/>
              </a:rPr>
              <a:t>?</a:t>
            </a:r>
          </a:p>
          <a:p>
            <a:pPr algn="l"/>
            <a:r>
              <a:rPr lang="en-US" sz="1600" b="0" i="0" strike="noStrike" baseline="0" dirty="0">
                <a:latin typeface="NewBaskerville-Roman-DTC-SC800"/>
              </a:rPr>
              <a:t>Abe</a:t>
            </a:r>
            <a:r>
              <a:rPr lang="en-US" sz="1600" b="0" i="0" u="none" strike="noStrike" baseline="0" dirty="0">
                <a:latin typeface="NewBaskerville-Roman-DTC-SC800"/>
              </a:rPr>
              <a:t>: </a:t>
            </a:r>
            <a:r>
              <a:rPr lang="en-US" sz="1600" b="0" i="0" u="none" strike="noStrike" baseline="0" dirty="0">
                <a:latin typeface="NewBaskerville-Roman-DTC"/>
              </a:rPr>
              <a:t>I watched the other guys, saw what they were doing, and then I</a:t>
            </a:r>
            <a:r>
              <a:rPr lang="hr-HR" sz="1600" b="0" i="0" u="none" strike="noStrike" baseline="0" dirty="0">
                <a:latin typeface="NewBaskerville-Roman-DTC"/>
              </a:rPr>
              <a:t> </a:t>
            </a:r>
            <a:r>
              <a:rPr lang="en-US" sz="1600" b="0" i="0" u="none" strike="noStrike" baseline="0" dirty="0">
                <a:latin typeface="NewBaskerville-Roman-DTC"/>
              </a:rPr>
              <a:t>tried to do the same thing.</a:t>
            </a:r>
          </a:p>
          <a:p>
            <a:pPr algn="l"/>
            <a:r>
              <a:rPr lang="en-US" sz="1600" b="0" i="0" strike="noStrike" baseline="0" dirty="0">
                <a:latin typeface="NewBaskerville-Roman-DTC-SC800"/>
              </a:rPr>
              <a:t>Judith</a:t>
            </a:r>
            <a:r>
              <a:rPr lang="en-US" sz="1600" b="0" i="0" u="none" strike="noStrike" baseline="0" dirty="0">
                <a:latin typeface="NewBaskerville-Roman-DTC-SC800"/>
              </a:rPr>
              <a:t>: </a:t>
            </a:r>
            <a:r>
              <a:rPr lang="en-US" sz="1600" b="0" i="0" u="none" strike="noStrike" baseline="0" dirty="0">
                <a:latin typeface="NewBaskerville-Roman-DTC"/>
              </a:rPr>
              <a:t>Was it hard the whole summer?</a:t>
            </a:r>
          </a:p>
          <a:p>
            <a:pPr algn="l"/>
            <a:r>
              <a:rPr lang="en-US" sz="1600" b="0" i="0" strike="noStrike" baseline="0" dirty="0">
                <a:latin typeface="NewBaskerville-Roman-DTC-SC800"/>
              </a:rPr>
              <a:t>Abe</a:t>
            </a:r>
            <a:r>
              <a:rPr lang="en-US" sz="1600" b="0" i="0" u="sng" strike="noStrike" baseline="0" dirty="0">
                <a:latin typeface="NewBaskerville-Roman-DTC-SC800"/>
              </a:rPr>
              <a:t>:</a:t>
            </a:r>
            <a:r>
              <a:rPr lang="en-US" sz="1600" b="0" i="0" u="none" strike="noStrike" baseline="0" dirty="0">
                <a:latin typeface="NewBaskerville-Roman-DTC-SC800"/>
              </a:rPr>
              <a:t> </a:t>
            </a:r>
            <a:r>
              <a:rPr lang="en-US" sz="1600" b="1" i="0" u="none" strike="noStrike" baseline="0" dirty="0">
                <a:latin typeface="NewBaskerville-Roman-DTC"/>
              </a:rPr>
              <a:t>No, eventually I caught on. I mean the work was physically hard,</a:t>
            </a:r>
            <a:r>
              <a:rPr lang="hr-HR" sz="1600" b="1" i="0" u="none" strike="noStrike" baseline="0" dirty="0">
                <a:latin typeface="NewBaskerville-Roman-DTC"/>
              </a:rPr>
              <a:t> </a:t>
            </a:r>
            <a:r>
              <a:rPr lang="en-US" sz="1600" b="1" i="0" u="none" strike="noStrike" baseline="0" dirty="0">
                <a:latin typeface="NewBaskerville-Roman-DTC"/>
              </a:rPr>
              <a:t>but I did a good job.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34583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1102</Words>
  <Application>Microsoft Office PowerPoint</Application>
  <PresentationFormat>Widescreen</PresentationFormat>
  <Paragraphs>103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NewBaskerville-Roman-DTC</vt:lpstr>
      <vt:lpstr>NewBaskerville-Roman-DTC-SC800</vt:lpstr>
      <vt:lpstr>NewBaskerville-RomanItalic-DTC</vt:lpstr>
      <vt:lpstr>Wingdings</vt:lpstr>
      <vt:lpstr>Tema sustava Office</vt:lpstr>
      <vt:lpstr>IMAGINACIJA</vt:lpstr>
      <vt:lpstr>PowerPoint Presentation</vt:lpstr>
      <vt:lpstr>Imaginacija</vt:lpstr>
      <vt:lpstr>Uloga imaginacije u KBT-u</vt:lpstr>
      <vt:lpstr>Postupak korištenja tehnika imaginacije je sljedeći:  </vt:lpstr>
      <vt:lpstr>Kada klijent izrazi misao ili osjećaj, pitajte o slikama koje prate tu misao ili osjećaj: </vt:lpstr>
      <vt:lpstr>Poglavlje 20   IMAGINACIJA </vt:lpstr>
      <vt:lpstr>Intervencije koje potiču pozitivnu imaginaciju: </vt:lpstr>
      <vt:lpstr>Fokusiranje na pozitivna sjećanja  </vt:lpstr>
      <vt:lpstr>Uvježbavanje adaptivnih tehnika suočavanja  </vt:lpstr>
      <vt:lpstr>Distanciranje </vt:lpstr>
      <vt:lpstr>Zamjena u pozitivne imaginacije </vt:lpstr>
      <vt:lpstr>MIJENJANJE SPONTANIH NEGATIVNIH SLIKA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IMAGINACIJA</dc:title>
  <dc:creator>Vedrana Radic Brajnov</dc:creator>
  <cp:lastModifiedBy>Vedrana Radic Brajnov</cp:lastModifiedBy>
  <cp:revision>24</cp:revision>
  <dcterms:created xsi:type="dcterms:W3CDTF">2024-05-31T10:44:33Z</dcterms:created>
  <dcterms:modified xsi:type="dcterms:W3CDTF">2024-09-28T10:24:50Z</dcterms:modified>
</cp:coreProperties>
</file>