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1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E2966-48C9-4A7B-B785-5837246F74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9EA2A5-7743-4461-A2B3-FB3510233A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4C242-F4CE-449D-BA66-61AFAA56A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C3C2-4573-4C84-9847-E5989B550805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31EA1-597B-43E1-BBC2-7C08B36C3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7E933-F052-49D2-9536-E6D55D5E6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AE55-3668-4A76-BEB3-56D86A3A8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38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4177-CB8A-4DF0-AE78-F018F3704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B32DAE-183A-40D9-B01F-A55000AEE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3F666-04AC-4FD0-855B-F2EC9C9CD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C3C2-4573-4C84-9847-E5989B550805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F632E-A274-41F7-858E-A56652716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7BEED-2065-4A7F-9818-F975F9092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AE55-3668-4A76-BEB3-56D86A3A8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2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BF1F97-1E5A-49D4-B7D1-29A1DAA2FA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BB311-8990-4297-91B3-32D33C3DF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9F6BB-458F-43EE-8848-5ABC847CB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C3C2-4573-4C84-9847-E5989B550805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B01BB-9F47-4F88-A89A-A7AE555B2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498F9-6F08-487E-A079-FABD9D8CF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AE55-3668-4A76-BEB3-56D86A3A8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203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B1947-6293-45BD-A2AB-D90F7E570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F104E-C765-4E9A-92F4-3A8834834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E735A-9F05-4DC8-9C81-72EE34A9B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C3C2-4573-4C84-9847-E5989B550805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0AA7D-47C4-49F7-9CA0-A7DC98A4E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0EDCC-7460-4D6F-8D64-3543B5314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AE55-3668-4A76-BEB3-56D86A3A8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71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CFBD1-53D5-4E5B-8B0C-9116D1EA3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E5158D-A6C0-425C-94B1-F82AE6693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5E44D-5C24-4C08-B8FC-8F3C7B3FF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C3C2-4573-4C84-9847-E5989B550805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7CEB5-9735-443B-BB60-C6FB09365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40A7F-E17E-47DF-80E0-AE18F73DC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AE55-3668-4A76-BEB3-56D86A3A8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41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22DEB-FC9E-4B46-B5A0-E3745875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C2816-5920-4EC3-8336-70444308B7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270AB4-1C79-454F-9B5D-EDC2D09E1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45CDE-1835-4218-9986-08FAA85F4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C3C2-4573-4C84-9847-E5989B550805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3BDE95-1B82-432E-AF87-D4791FF12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56F529-0E31-480A-9741-009BC4F67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AE55-3668-4A76-BEB3-56D86A3A8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1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38B04-18F0-4ACE-9FC8-2210C5C94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7F930-EE3E-41DB-BAC8-4074974B1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6FD99-A304-460D-86A6-E196D144A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2A7B14-D806-45BE-A63C-70D8D405BE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01A500-9A35-41E5-8407-A8A5F07826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085DED-EF54-4B19-A985-B7BB4E564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C3C2-4573-4C84-9847-E5989B550805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3F3ACD-2888-461F-B9CD-03332AB8C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3826C3-FC6D-445B-B721-F0B4D6D0C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AE55-3668-4A76-BEB3-56D86A3A8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209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E8CEA-33FD-4ECE-89F1-420D033F5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CA7B37-0158-4B95-A9A8-51DBFFF4B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C3C2-4573-4C84-9847-E5989B550805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771A6E-B383-4464-AE9D-D9205011B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060A47-E047-4B65-9CA2-92B08A9ED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AE55-3668-4A76-BEB3-56D86A3A8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114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897B67-E13D-483B-887B-455CCDDF9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C3C2-4573-4C84-9847-E5989B550805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B1C5C0-37B1-4B9C-8E85-0283FDD01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7B1ACE-13BD-4B2E-81A2-E6002DF71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AE55-3668-4A76-BEB3-56D86A3A8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3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D0415-DF35-4CF8-90F6-23F2FAB59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3F05D-F70A-4224-9812-E4981B983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01345-A3C2-44BA-8AC0-BA9BB0E158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54438A-C58F-43CC-99A8-27702171F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C3C2-4573-4C84-9847-E5989B550805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06563C-5CD1-4F9C-B5FE-33FFD4C7C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53426F-8EFF-4C7B-B744-0D682D92B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AE55-3668-4A76-BEB3-56D86A3A8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662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3CB3C-115E-4F4D-8C48-50F6C5A27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90F8E8-B067-4EB9-B637-1EBB353B15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F3E56B-6DBD-427D-AAAC-1B1CB72202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9A3397-9277-4FEA-AEA0-B729005B6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C3C2-4573-4C84-9847-E5989B550805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FEDC0C-12DE-49EF-835C-F137B585A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22504A-2E89-47B4-A757-F9A7E8EAE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CAE55-3668-4A76-BEB3-56D86A3A8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68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1AF0FB-05E9-4C51-997A-E553D0821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56B700-1077-4133-936C-EF42FB845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EAE3D-E950-4324-B00E-CFA8ECF16B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CC3C2-4573-4C84-9847-E5989B550805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D4E02-9373-456B-9338-7F3650A4A4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7DBCD-2613-421A-8AAD-702079B267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CAE55-3668-4A76-BEB3-56D86A3A8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97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D0540-7D35-4567-A54D-E9352D6136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Mijenjanje vjerovanja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68DFB7-F19F-4787-A50B-3C9E76DF74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976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CB106-826A-4F89-A82E-3E30520B3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Mijenjanje </a:t>
            </a:r>
            <a:r>
              <a:rPr lang="hr-HR" dirty="0" err="1"/>
              <a:t>maladaptivnih</a:t>
            </a:r>
            <a:r>
              <a:rPr lang="hr-HR" dirty="0"/>
              <a:t>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97D41-9349-4546-ADDF-C013FA7EF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Sokratovsko</a:t>
            </a:r>
            <a:r>
              <a:rPr lang="hr-HR" dirty="0"/>
              <a:t> propitivanje</a:t>
            </a:r>
          </a:p>
          <a:p>
            <a:pPr lvl="1"/>
            <a:r>
              <a:rPr lang="hr-HR" dirty="0"/>
              <a:t>Uvjerljivija i pristranija pitanja</a:t>
            </a:r>
          </a:p>
          <a:p>
            <a:pPr marL="457200" lvl="1" indent="0">
              <a:buNone/>
            </a:pPr>
            <a:endParaRPr lang="hr-HR" dirty="0"/>
          </a:p>
          <a:p>
            <a:r>
              <a:rPr lang="hr-HR" dirty="0"/>
              <a:t>Preoblikovanje dokaza koji, prema klijentu, podržavaju </a:t>
            </a:r>
            <a:r>
              <a:rPr lang="hr-HR" dirty="0" err="1"/>
              <a:t>maladaptivno</a:t>
            </a:r>
            <a:r>
              <a:rPr lang="hr-HR" dirty="0"/>
              <a:t> vjerovanje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332BC03-C217-4EE8-B71D-DF39B7D5F2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731840"/>
              </p:ext>
            </p:extLst>
          </p:nvPr>
        </p:nvGraphicFramePr>
        <p:xfrm>
          <a:off x="1338981" y="4271388"/>
          <a:ext cx="812800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242312312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186794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Događaj/doživljaj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Preoblikovanje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299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Traženje pomoći u skloništu za beskućnike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Kompetentni ljudi traže pomoć kad im je potrebna.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64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Odlazak na terapiju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Potražiti tretman je znak snage i kompetencije.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961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Gubitak posla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Šef je promijenio moja zaduženja, a nije mi pružio trening.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439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9039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C0787-00B0-42E0-AC8D-8EC355CCF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Mijenjanje </a:t>
            </a:r>
            <a:r>
              <a:rPr lang="hr-HR" dirty="0" err="1"/>
              <a:t>maladaptivnih</a:t>
            </a:r>
            <a:r>
              <a:rPr lang="hr-HR" dirty="0"/>
              <a:t>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56C0B-222D-4FEC-AC81-95570D93E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Bihevioralni eksperimenti</a:t>
            </a:r>
          </a:p>
          <a:p>
            <a:pPr lvl="1"/>
            <a:r>
              <a:rPr lang="hr-HR" dirty="0"/>
              <a:t>Mogu modificirati </a:t>
            </a:r>
            <a:r>
              <a:rPr lang="hr-HR" dirty="0" err="1"/>
              <a:t>klijentova</a:t>
            </a:r>
            <a:r>
              <a:rPr lang="hr-HR" dirty="0"/>
              <a:t> vjerovanja učinkovitije od verbalnih tehnika, na emocionalnoj i intelektualnoj razini</a:t>
            </a:r>
          </a:p>
          <a:p>
            <a:pPr lvl="1"/>
            <a:r>
              <a:rPr lang="hr-HR" dirty="0"/>
              <a:t>Npr., bihevioralni eksperiment za promjenu vjerovanja „Ako potražim pomoć, drugi će me kritizirati” bio bi prikupiti dokaze o reakcijama ljudi na traženje pomoći</a:t>
            </a:r>
          </a:p>
          <a:p>
            <a:pPr marL="457200" lvl="1" indent="0">
              <a:buNone/>
            </a:pPr>
            <a:endParaRPr lang="hr-HR" dirty="0"/>
          </a:p>
          <a:p>
            <a:r>
              <a:rPr lang="hr-HR" dirty="0"/>
              <a:t>Korištenje priča, filmova ili metafora u svrhu reflektiranja </a:t>
            </a:r>
            <a:r>
              <a:rPr lang="hr-HR" dirty="0" err="1"/>
              <a:t>klijentova</a:t>
            </a:r>
            <a:r>
              <a:rPr lang="hr-HR" dirty="0"/>
              <a:t> pogleda na karakter ljudi koji imaju isto negativno vjerovanje kao on</a:t>
            </a:r>
          </a:p>
          <a:p>
            <a:pPr lvl="1"/>
            <a:r>
              <a:rPr lang="hr-HR" dirty="0"/>
              <a:t>Npr. Pepeljuga, </a:t>
            </a:r>
            <a:r>
              <a:rPr lang="hr-HR" dirty="0" err="1"/>
              <a:t>Howard</a:t>
            </a:r>
            <a:r>
              <a:rPr lang="hr-HR" dirty="0"/>
              <a:t> </a:t>
            </a:r>
            <a:r>
              <a:rPr lang="hr-HR" dirty="0" err="1"/>
              <a:t>Hughes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04575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1F4AC-BD30-4FD4-B733-CFFE44333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Mijenjanje </a:t>
            </a:r>
            <a:r>
              <a:rPr lang="hr-HR" dirty="0" err="1"/>
              <a:t>maladaptivnih</a:t>
            </a:r>
            <a:r>
              <a:rPr lang="hr-HR" dirty="0"/>
              <a:t>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498A7-4A15-4540-922D-C2CE5BF7C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Kognitivni kontinuum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Drugi ljudi kao referentna točka</a:t>
            </a:r>
          </a:p>
          <a:p>
            <a:pPr lvl="1"/>
            <a:r>
              <a:rPr lang="hr-HR" dirty="0"/>
              <a:t>Pogled na druge ljude s problemima, kako objašnjavamo njihove probleme</a:t>
            </a:r>
          </a:p>
          <a:p>
            <a:pPr lvl="1"/>
            <a:r>
              <a:rPr lang="hr-HR" dirty="0"/>
              <a:t>Lakše se distancirati kad koristimo dijete ili osobu za koju klijent ima suosjećanja kao referentnu točku (Primjer: </a:t>
            </a:r>
            <a:r>
              <a:rPr lang="hr-HR" i="1" dirty="0"/>
              <a:t>Da vaša unuka s 50 godina proživljava što vi sad proživljavate, bi li je smatrali nekompetentnom?)</a:t>
            </a:r>
          </a:p>
          <a:p>
            <a:pPr marL="457200" lvl="1" indent="0">
              <a:buNone/>
            </a:pPr>
            <a:endParaRPr lang="en-US" i="1" dirty="0"/>
          </a:p>
          <a:p>
            <a:r>
              <a:rPr lang="hr-HR" dirty="0"/>
              <a:t>Upotreba samo-otkrivanja</a:t>
            </a:r>
          </a:p>
        </p:txBody>
      </p:sp>
    </p:spTree>
    <p:extLst>
      <p:ext uri="{BB962C8B-B14F-4D97-AF65-F5344CB8AC3E}">
        <p14:creationId xmlns:p14="http://schemas.microsoft.com/office/powerpoint/2010/main" val="3383962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16F61-F100-47EC-8867-A5E07F8CA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Mijenjanje </a:t>
            </a:r>
            <a:r>
              <a:rPr lang="hr-HR" dirty="0" err="1"/>
              <a:t>maladaptivnih</a:t>
            </a:r>
            <a:r>
              <a:rPr lang="hr-HR" dirty="0"/>
              <a:t>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3F90F-DF78-4486-AE34-21A8E1714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Intelektualno-emocionalna igra uloga</a:t>
            </a:r>
          </a:p>
          <a:p>
            <a:pPr lvl="1"/>
            <a:r>
              <a:rPr lang="hr-HR" dirty="0"/>
              <a:t>Koristi se kasnije u procesu promjene vjerovanja</a:t>
            </a:r>
          </a:p>
          <a:p>
            <a:pPr lvl="1"/>
            <a:r>
              <a:rPr lang="hr-HR" dirty="0"/>
              <a:t>Osobito je korisna kad klijenti kažu da intelektualno razumiju da je </a:t>
            </a:r>
            <a:r>
              <a:rPr lang="hr-HR" dirty="0" err="1"/>
              <a:t>maladaptivno</a:t>
            </a:r>
            <a:r>
              <a:rPr lang="hr-HR" dirty="0"/>
              <a:t> vjerovanje nekorisno, ali osjećaju da je istinito</a:t>
            </a:r>
          </a:p>
          <a:p>
            <a:pPr lvl="1"/>
            <a:r>
              <a:rPr lang="hr-HR" dirty="0"/>
              <a:t>Klijenti igraju ulogu emocionalnog dijela, a terapeut intelektualnog, nakon čega se mijenjaju uloge</a:t>
            </a:r>
          </a:p>
          <a:p>
            <a:pPr lvl="1"/>
            <a:r>
              <a:rPr lang="hr-HR" dirty="0"/>
              <a:t>Provjeriti kako se klijent osjeća koristeći ovu tehniku, neki se mogu osjećati nelagodno, kritizirano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592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DE8C1-755F-4EA6-8026-AA1DEDCEE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Mijenjanje </a:t>
            </a:r>
            <a:r>
              <a:rPr lang="hr-HR" dirty="0" err="1"/>
              <a:t>maladaptivnih</a:t>
            </a:r>
            <a:r>
              <a:rPr lang="hr-HR" dirty="0"/>
              <a:t>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97722-86DE-4530-ADC3-0F02C057C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Povijesno testiranje</a:t>
            </a:r>
          </a:p>
          <a:p>
            <a:pPr lvl="1"/>
            <a:r>
              <a:rPr lang="hr-HR" dirty="0"/>
              <a:t>Razgovor o tome kako i kada se </a:t>
            </a:r>
            <a:r>
              <a:rPr lang="hr-HR" dirty="0" err="1"/>
              <a:t>maladaptivno</a:t>
            </a:r>
            <a:r>
              <a:rPr lang="hr-HR" dirty="0"/>
              <a:t> vjerovanje razvilo i održavalo i zašto je imalo smisla za klijenta</a:t>
            </a:r>
          </a:p>
          <a:p>
            <a:pPr lvl="1"/>
            <a:r>
              <a:rPr lang="hr-HR" dirty="0"/>
              <a:t>Preoblikovanje dokaza koje </a:t>
            </a:r>
            <a:r>
              <a:rPr lang="hr-HR"/>
              <a:t>je klijent imao </a:t>
            </a:r>
            <a:r>
              <a:rPr lang="hr-HR" dirty="0"/>
              <a:t>u to vrijeme</a:t>
            </a:r>
            <a:endParaRPr lang="en-US" dirty="0"/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Restrukturiranje značenja ranih sjećanja</a:t>
            </a:r>
          </a:p>
          <a:p>
            <a:pPr lvl="1"/>
            <a:r>
              <a:rPr lang="hr-HR" dirty="0"/>
              <a:t>Oživljavanje (igra uloga ili imaginacija) značajnog ranog sjećanja i preoblikovanje značenja na emocionalnoj razini</a:t>
            </a:r>
          </a:p>
        </p:txBody>
      </p:sp>
    </p:spTree>
    <p:extLst>
      <p:ext uri="{BB962C8B-B14F-4D97-AF65-F5344CB8AC3E}">
        <p14:creationId xmlns:p14="http://schemas.microsoft.com/office/powerpoint/2010/main" val="2355967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01877-7176-438B-97F9-1A543AD95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Mijenjanje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42A8F-5535-488E-BD4B-576152580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Razvoj i jačanje realističnih pozitivnih vjerovanja kako bi se osobu osnažilo za aktivaciju adaptivnog moda funkcioniranja</a:t>
            </a:r>
          </a:p>
          <a:p>
            <a:r>
              <a:rPr lang="hr-HR" dirty="0"/>
              <a:t>Modificiranje nerealističnih negativnih vjerovanja kako bi se deaktivirao depresivni </a:t>
            </a:r>
            <a:r>
              <a:rPr lang="hr-HR" dirty="0" err="1"/>
              <a:t>mod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602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5CF20-CDD7-457E-8E5E-D15BF8CB0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Jačanje adaptivnih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C64DC-0615-448F-887A-DFDFC74F2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Uključivanje u aktivnosti koje prati doživljaj kompetentnosti, zadovoljstva, povezanosti i osnaženosti</a:t>
            </a:r>
          </a:p>
          <a:p>
            <a:r>
              <a:rPr lang="hr-HR" dirty="0">
                <a:ea typeface="Proxima Nova"/>
                <a:cs typeface="Proxima Nova"/>
                <a:sym typeface="Proxima Nova"/>
              </a:rPr>
              <a:t>Prikupljanje pozitivnih podataka i izvođenje korisnih zaključaka o iskustvima pacijenta</a:t>
            </a:r>
          </a:p>
          <a:p>
            <a:pPr lvl="1"/>
            <a:r>
              <a:rPr lang="hr-HR" i="1" dirty="0"/>
              <a:t>Koje pozitivne stvari su se dogodile od našeg prošlog susreta? </a:t>
            </a:r>
          </a:p>
          <a:p>
            <a:pPr lvl="1"/>
            <a:r>
              <a:rPr lang="hr-HR" i="1" dirty="0"/>
              <a:t>Koje ste pozitivne stvari napravili u proteklom periodu?</a:t>
            </a:r>
          </a:p>
          <a:p>
            <a:pPr lvl="1"/>
            <a:r>
              <a:rPr lang="hr-HR" i="1" dirty="0"/>
              <a:t>Kad ste se tijekom proteklog tjedna osjećali malo bolje?</a:t>
            </a:r>
          </a:p>
          <a:p>
            <a:pPr lvl="1"/>
            <a:r>
              <a:rPr lang="hr-HR" i="1" dirty="0"/>
              <a:t>Što to (iskustva o kojima je pacijent izvijestio) govori o vama?</a:t>
            </a:r>
          </a:p>
          <a:p>
            <a:pPr lvl="1"/>
            <a:r>
              <a:rPr lang="hr-HR" i="1" dirty="0"/>
              <a:t>Koliko danas vjerujete </a:t>
            </a:r>
            <a:r>
              <a:rPr lang="hr-HR" i="1" u="sng" dirty="0"/>
              <a:t>da ste kompetentni</a:t>
            </a:r>
            <a:r>
              <a:rPr lang="hr-HR" i="1" dirty="0"/>
              <a:t>? Kad ste to vjerovali najviše protekli tjedan? Što se tada događalo?</a:t>
            </a:r>
          </a:p>
        </p:txBody>
      </p:sp>
    </p:spTree>
    <p:extLst>
      <p:ext uri="{BB962C8B-B14F-4D97-AF65-F5344CB8AC3E}">
        <p14:creationId xmlns:p14="http://schemas.microsoft.com/office/powerpoint/2010/main" val="3412943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C937A-D443-4E46-9613-60963A298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Jačanje adaptivnih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0DC91-3E9A-4C41-8277-A84759C04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Ispitivanje prednosti vjerovanja u adaptivna vjerovanja</a:t>
            </a:r>
          </a:p>
          <a:p>
            <a:r>
              <a:rPr lang="en-US" dirty="0" err="1">
                <a:ea typeface="Proxima Nova"/>
                <a:cs typeface="Proxima Nova"/>
                <a:sym typeface="Proxima Nova"/>
              </a:rPr>
              <a:t>Ukazivanje</a:t>
            </a:r>
            <a:r>
              <a:rPr lang="en-US" dirty="0">
                <a:ea typeface="Proxima Nova"/>
                <a:cs typeface="Proxima Nova"/>
                <a:sym typeface="Proxima Nova"/>
              </a:rPr>
              <a:t> </a:t>
            </a:r>
            <a:r>
              <a:rPr lang="en-US" dirty="0" err="1">
                <a:ea typeface="Proxima Nova"/>
                <a:cs typeface="Proxima Nova"/>
                <a:sym typeface="Proxima Nova"/>
              </a:rPr>
              <a:t>na</a:t>
            </a:r>
            <a:r>
              <a:rPr lang="en-US" dirty="0">
                <a:ea typeface="Proxima Nova"/>
                <a:cs typeface="Proxima Nova"/>
                <a:sym typeface="Proxima Nova"/>
              </a:rPr>
              <a:t> </a:t>
            </a:r>
            <a:r>
              <a:rPr lang="hr-HR" dirty="0">
                <a:ea typeface="Proxima Nova"/>
                <a:cs typeface="Proxima Nova"/>
                <a:sym typeface="Proxima Nova"/>
              </a:rPr>
              <a:t>značenje</a:t>
            </a:r>
            <a:r>
              <a:rPr lang="en-US" dirty="0">
                <a:ea typeface="Proxima Nova"/>
                <a:cs typeface="Proxima Nova"/>
                <a:sym typeface="Proxima Nova"/>
              </a:rPr>
              <a:t> </a:t>
            </a:r>
            <a:r>
              <a:rPr lang="en-US" dirty="0" err="1">
                <a:ea typeface="Proxima Nova"/>
                <a:cs typeface="Proxima Nova"/>
                <a:sym typeface="Proxima Nova"/>
              </a:rPr>
              <a:t>pozitivnih</a:t>
            </a:r>
            <a:r>
              <a:rPr lang="en-US" dirty="0">
                <a:ea typeface="Proxima Nova"/>
                <a:cs typeface="Proxima Nova"/>
                <a:sym typeface="Proxima Nova"/>
              </a:rPr>
              <a:t> </a:t>
            </a:r>
            <a:r>
              <a:rPr lang="en-US" dirty="0" err="1">
                <a:ea typeface="Proxima Nova"/>
                <a:cs typeface="Proxima Nova"/>
                <a:sym typeface="Proxima Nova"/>
              </a:rPr>
              <a:t>iskustava</a:t>
            </a:r>
            <a:r>
              <a:rPr lang="en-US" dirty="0">
                <a:ea typeface="Proxima Nova"/>
                <a:cs typeface="Proxima Nova"/>
                <a:sym typeface="Proxima Nova"/>
              </a:rPr>
              <a:t> </a:t>
            </a:r>
            <a:endParaRPr lang="hr-HR" dirty="0">
              <a:ea typeface="Proxima Nova"/>
              <a:cs typeface="Proxima Nova"/>
              <a:sym typeface="Proxima Nova"/>
            </a:endParaRPr>
          </a:p>
          <a:p>
            <a:pPr lvl="1"/>
            <a:r>
              <a:rPr lang="hr-HR" i="1" dirty="0"/>
              <a:t>Odlično je što ste pomogli svom susjedu. Mislim da to pokazuje da imate mnogo vještina i da je to još jedan dokaz kako ste kompetentni. Slažete li se?</a:t>
            </a:r>
          </a:p>
          <a:p>
            <a:pPr lvl="1"/>
            <a:r>
              <a:rPr lang="hr-HR" i="1" dirty="0"/>
              <a:t>Čini se da vas trener vašeg unuka vidi kao pravu vrijednost. Mislite li i vi tako?</a:t>
            </a:r>
          </a:p>
          <a:p>
            <a:pPr lvl="1"/>
            <a:r>
              <a:rPr lang="hr-HR" i="1" dirty="0"/>
              <a:t>Ustrajanje u tome, sve dok niste popunili formulare, pokazuje koliko ste vrijedni, zar ne?</a:t>
            </a:r>
          </a:p>
          <a:p>
            <a:pPr lvl="1"/>
            <a:r>
              <a:rPr lang="hr-HR" i="1" dirty="0"/>
              <a:t>Pospremanje stana ukazuje na to da preuzimate kontrolu, zar ne?</a:t>
            </a:r>
          </a:p>
          <a:p>
            <a:pPr lvl="1"/>
            <a:r>
              <a:rPr lang="hr-HR" i="1" dirty="0"/>
              <a:t>Što to govori o vama, što ste bili od pomoći u skloništu za beskućnike?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32748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7AF13-1147-4F5A-A0FA-6D62F054A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Jačanje adaptivnih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95DD9-8BE3-4B47-946F-C360EA4CC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ea typeface="Proxima Nova"/>
                <a:cs typeface="Proxima Nova"/>
                <a:sym typeface="Proxima Nova"/>
              </a:rPr>
              <a:t>Referiranje na druge osobe</a:t>
            </a:r>
          </a:p>
          <a:p>
            <a:pPr lvl="1"/>
            <a:r>
              <a:rPr lang="hr-HR" i="1" dirty="0">
                <a:ea typeface="Proxima Nova"/>
                <a:cs typeface="Proxima Nova"/>
                <a:sym typeface="Proxima Nova"/>
              </a:rPr>
              <a:t>Tko je u vašem životu najsnažnije vjerovao da ste sposobni? Zašto? Bi li ta osoba mogla biti u pravu?</a:t>
            </a:r>
          </a:p>
          <a:p>
            <a:pPr lvl="1"/>
            <a:r>
              <a:rPr lang="hr-HR" i="1" dirty="0">
                <a:ea typeface="Proxima Nova"/>
                <a:cs typeface="Proxima Nova"/>
                <a:sym typeface="Proxima Nova"/>
              </a:rPr>
              <a:t>Koga vi doživljavate kompetentnom osobom? Što ste vi napravili ovaj tjedan za što biste rekli da ukazuje na kompetenciju da je ta osoba to napravila?</a:t>
            </a:r>
          </a:p>
          <a:p>
            <a:pPr lvl="1"/>
            <a:r>
              <a:rPr lang="hr-HR" i="1" dirty="0">
                <a:ea typeface="Proxima Nova"/>
                <a:cs typeface="Proxima Nova"/>
                <a:sym typeface="Proxima Nova"/>
              </a:rPr>
              <a:t>Bi li zaista nekompetentna osoba platila račune?</a:t>
            </a:r>
          </a:p>
          <a:p>
            <a:pPr lvl="1"/>
            <a:r>
              <a:rPr lang="hr-HR" i="1" dirty="0">
                <a:ea typeface="Proxima Nova"/>
                <a:cs typeface="Proxima Nova"/>
                <a:sym typeface="Proxima Nova"/>
              </a:rPr>
              <a:t>Tko je osoba koja vas jako dobro poznaje i čijoj prosudbi vjerujete? Za što od onoga što ste vi ovaj tjedan napravili bi ta osoba rekla da je kompetentno?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538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3CD98-4BB6-4CED-96FC-BA1D8A024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Jačanje adaptivnih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766F-E5E7-4B92-BD4D-6F7815105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ea typeface="Proxima Nova"/>
                <a:cs typeface="Proxima Nova"/>
                <a:sym typeface="Proxima Nova"/>
              </a:rPr>
              <a:t>Korištenje tablice za prikupljanje dokaza</a:t>
            </a:r>
          </a:p>
          <a:p>
            <a:pPr lvl="1"/>
            <a:endParaRPr lang="hr-HR" dirty="0">
              <a:ea typeface="Proxima Nova"/>
              <a:cs typeface="Proxima Nova"/>
              <a:sym typeface="Proxima Nova"/>
            </a:endParaRPr>
          </a:p>
          <a:p>
            <a:endParaRPr lang="hr-HR" dirty="0">
              <a:ea typeface="Proxima Nova"/>
              <a:cs typeface="Proxima Nova"/>
              <a:sym typeface="Proxima Nova"/>
            </a:endParaRPr>
          </a:p>
          <a:p>
            <a:endParaRPr lang="hr-HR" dirty="0">
              <a:ea typeface="Proxima Nova"/>
              <a:cs typeface="Proxima Nova"/>
              <a:sym typeface="Proxima Nova"/>
            </a:endParaRPr>
          </a:p>
          <a:p>
            <a:endParaRPr lang="hr-HR" dirty="0">
              <a:ea typeface="Proxima Nova"/>
              <a:cs typeface="Proxima Nova"/>
              <a:sym typeface="Proxima Nova"/>
            </a:endParaRPr>
          </a:p>
          <a:p>
            <a:endParaRPr lang="hr-HR" dirty="0">
              <a:ea typeface="Proxima Nova"/>
              <a:cs typeface="Proxima Nova"/>
              <a:sym typeface="Proxima Nova"/>
            </a:endParaRPr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4BE02F6-4C8D-47F9-88EE-11B793432A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816357"/>
              </p:ext>
            </p:extLst>
          </p:nvPr>
        </p:nvGraphicFramePr>
        <p:xfrm>
          <a:off x="1541112" y="2298209"/>
          <a:ext cx="8128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24508680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194024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sz="2000" dirty="0"/>
                        <a:t>Događaj/doživljaj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Zaključak (što to govori o meni?)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337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000" dirty="0"/>
                        <a:t>Platio sam sve račune.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Mogu se bolje koncentrirati nego što sam mislio.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081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000" dirty="0"/>
                        <a:t>Trener mi se nekoliko puta zahvalio nakon utakmice.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Dobar sam u organizaciji.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474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000" dirty="0"/>
                        <a:t>Pomogao sam </a:t>
                      </a:r>
                      <a:r>
                        <a:rPr lang="hr-HR" sz="2000" dirty="0" err="1"/>
                        <a:t>Jimu</a:t>
                      </a:r>
                      <a:r>
                        <a:rPr lang="hr-HR" sz="2000" dirty="0"/>
                        <a:t> popraviti cijev.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Mogu pronaći rješenje.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600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3075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81E67-94C1-47F1-A8FC-4B0AF0A13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Jačanje adaptivnih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7939A-2F5C-41D0-8D41-E399BC2DE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ea typeface="Proxima Nova"/>
                <a:cs typeface="Proxima Nova"/>
                <a:sym typeface="Proxima Nova"/>
              </a:rPr>
              <a:t>Induciranje slika sadašnjih i prošlih iskustava</a:t>
            </a:r>
          </a:p>
          <a:p>
            <a:pPr lvl="1"/>
            <a:r>
              <a:rPr lang="hr-HR" dirty="0">
                <a:ea typeface="Proxima Nova"/>
                <a:cs typeface="Proxima Nova"/>
                <a:sym typeface="Proxima Nova"/>
              </a:rPr>
              <a:t>Imaginacija osnažuje adaptivna vjerovanja na kognitivnoj i emocionalnoj razini, osobito ako klijenti doživljavaju pozitivne emocije.</a:t>
            </a:r>
          </a:p>
          <a:p>
            <a:pPr lvl="1"/>
            <a:r>
              <a:rPr lang="hr-HR" i="1" dirty="0">
                <a:ea typeface="Proxima Nova"/>
                <a:cs typeface="Proxima Nova"/>
                <a:sym typeface="Proxima Nova"/>
              </a:rPr>
              <a:t>Još uvijek ste ista osoba, s istom razinom kompetencije. Vašu je kompetenciju trenutačno prekrila depresija koja utječe na to što radite, što mislite i kako se osjećate.</a:t>
            </a:r>
          </a:p>
          <a:p>
            <a:r>
              <a:rPr lang="en-US" dirty="0" err="1">
                <a:ea typeface="Proxima Nova"/>
                <a:cs typeface="Proxima Nova"/>
                <a:sym typeface="Proxima Nova"/>
              </a:rPr>
              <a:t>Ponašanje</a:t>
            </a:r>
            <a:r>
              <a:rPr lang="en-US" dirty="0">
                <a:ea typeface="Proxima Nova"/>
                <a:cs typeface="Proxima Nova"/>
                <a:sym typeface="Proxima Nova"/>
              </a:rPr>
              <a:t> “</a:t>
            </a:r>
            <a:r>
              <a:rPr lang="en-US" dirty="0" err="1">
                <a:ea typeface="Proxima Nova"/>
                <a:cs typeface="Proxima Nova"/>
                <a:sym typeface="Proxima Nova"/>
              </a:rPr>
              <a:t>kao</a:t>
            </a:r>
            <a:r>
              <a:rPr lang="en-US" dirty="0">
                <a:ea typeface="Proxima Nova"/>
                <a:cs typeface="Proxima Nova"/>
                <a:sym typeface="Proxima Nova"/>
              </a:rPr>
              <a:t> da”</a:t>
            </a:r>
            <a:endParaRPr lang="hr-HR" dirty="0">
              <a:ea typeface="Proxima Nova"/>
              <a:cs typeface="Proxima Nova"/>
              <a:sym typeface="Proxima Nova"/>
            </a:endParaRPr>
          </a:p>
          <a:p>
            <a:pPr lvl="1"/>
            <a:r>
              <a:rPr lang="hr-HR" dirty="0">
                <a:ea typeface="Proxima Nova"/>
                <a:cs typeface="Proxima Nova"/>
                <a:sym typeface="Proxima Nova"/>
              </a:rPr>
              <a:t>Ponašati se u određenim situacijama kao da osoba vjeruje u adaptivno vjerovanje</a:t>
            </a:r>
          </a:p>
          <a:p>
            <a:pPr lvl="1"/>
            <a:r>
              <a:rPr lang="hr-HR" dirty="0">
                <a:ea typeface="Proxima Nova"/>
                <a:cs typeface="Proxima Nova"/>
                <a:sym typeface="Proxima Nova"/>
              </a:rPr>
              <a:t>Ponašanje se prije izvedbe u stvarnom životu može uvježbavati u imaginaciji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653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FA384-ED26-4E09-B858-78BEA66C5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Mijenjanje </a:t>
            </a:r>
            <a:r>
              <a:rPr lang="hr-HR" dirty="0" err="1"/>
              <a:t>maladaptivnih</a:t>
            </a:r>
            <a:r>
              <a:rPr lang="hr-HR" dirty="0"/>
              <a:t>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D0BC6-CDF2-4241-BA1C-C17B82E1B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Klijenti se razliku po tome u kojoj mjeri mogu promijeniti svoja </a:t>
            </a:r>
            <a:r>
              <a:rPr lang="hr-HR" dirty="0" err="1"/>
              <a:t>maladaptivna</a:t>
            </a:r>
            <a:r>
              <a:rPr lang="hr-HR" dirty="0"/>
              <a:t> vjerovanja</a:t>
            </a:r>
          </a:p>
          <a:p>
            <a:r>
              <a:rPr lang="hr-HR" dirty="0"/>
              <a:t>Za mnoge klijente nije realistično reducirati vjerovanje u </a:t>
            </a:r>
            <a:r>
              <a:rPr lang="hr-HR" dirty="0" err="1"/>
              <a:t>maladaptivno</a:t>
            </a:r>
            <a:r>
              <a:rPr lang="hr-HR" dirty="0"/>
              <a:t> vjerovanje na 0%</a:t>
            </a:r>
          </a:p>
          <a:p>
            <a:r>
              <a:rPr lang="hr-HR" dirty="0"/>
              <a:t>Promjene se često prvo događaju na kognitivnoj razini, a zatim na emocionalnoj</a:t>
            </a:r>
          </a:p>
          <a:p>
            <a:r>
              <a:rPr lang="hr-HR" dirty="0"/>
              <a:t>Najbolje vrijeme za rad na vjerovanjima je kad je shema aktivirana na seansi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038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B3602-3B2F-4108-812A-855BFD328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Mijenjanje </a:t>
            </a:r>
            <a:r>
              <a:rPr lang="hr-HR" dirty="0" err="1"/>
              <a:t>maladaptivnih</a:t>
            </a:r>
            <a:r>
              <a:rPr lang="hr-HR" dirty="0"/>
              <a:t> vjerovanja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815B6-ACEB-4008-8CA4-B3BBA4A68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VAŽNO JE:</a:t>
            </a:r>
          </a:p>
          <a:p>
            <a:r>
              <a:rPr lang="hr-HR" dirty="0"/>
              <a:t>Educirati klijente o bazičnim vjerovanjima</a:t>
            </a:r>
          </a:p>
          <a:p>
            <a:r>
              <a:rPr lang="hr-HR" dirty="0"/>
              <a:t>Pratiti kad su vjerovanja (sheme) aktivirane</a:t>
            </a:r>
          </a:p>
          <a:p>
            <a:r>
              <a:rPr lang="hr-HR" dirty="0"/>
              <a:t>Objasniti kako vjerovanja doprinose trenutnim teškoćama</a:t>
            </a:r>
          </a:p>
          <a:p>
            <a:r>
              <a:rPr lang="hr-HR" dirty="0"/>
              <a:t>Motivirati klijente na promjenu vjerovanja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885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864</Words>
  <Application>Microsoft Office PowerPoint</Application>
  <PresentationFormat>Widescreen</PresentationFormat>
  <Paragraphs>101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Proxima Nova</vt:lpstr>
      <vt:lpstr>Office Theme</vt:lpstr>
      <vt:lpstr>Mijenjanje vjerovanja</vt:lpstr>
      <vt:lpstr>Mijenjanje vjerovanja</vt:lpstr>
      <vt:lpstr>Jačanje adaptivnih vjerovanja</vt:lpstr>
      <vt:lpstr>Jačanje adaptivnih vjerovanja</vt:lpstr>
      <vt:lpstr>Jačanje adaptivnih vjerovanja</vt:lpstr>
      <vt:lpstr>Jačanje adaptivnih vjerovanja</vt:lpstr>
      <vt:lpstr>Jačanje adaptivnih vjerovanja</vt:lpstr>
      <vt:lpstr>Mijenjanje maladaptivnih vjerovanja</vt:lpstr>
      <vt:lpstr>Mijenjanje maladaptivnih vjerovanja</vt:lpstr>
      <vt:lpstr>Mijenjanje maladaptivnih vjerovanja</vt:lpstr>
      <vt:lpstr>Mijenjanje maladaptivnih vjerovanja</vt:lpstr>
      <vt:lpstr>Mijenjanje maladaptivnih vjerovanja</vt:lpstr>
      <vt:lpstr>Mijenjanje maladaptivnih vjerovanja</vt:lpstr>
      <vt:lpstr>Mijenjanje maladaptivnih vjerovanja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Mijenjanje vjerovanja</dc:title>
  <dc:creator>Korisnik</dc:creator>
  <cp:lastModifiedBy>Korisnik</cp:lastModifiedBy>
  <cp:revision>27</cp:revision>
  <dcterms:created xsi:type="dcterms:W3CDTF">2024-09-13T11:27:55Z</dcterms:created>
  <dcterms:modified xsi:type="dcterms:W3CDTF">2024-09-16T06:02:43Z</dcterms:modified>
</cp:coreProperties>
</file>