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84" r:id="rId3"/>
    <p:sldId id="286" r:id="rId4"/>
    <p:sldId id="257" r:id="rId5"/>
    <p:sldId id="264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7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800" dirty="0" smtClean="0"/>
              <a:t>Terapijski odnos i </a:t>
            </a:r>
            <a:r>
              <a:rPr lang="hr-HR" sz="4800" dirty="0" smtClean="0"/>
              <a:t>razvijanje </a:t>
            </a:r>
            <a:r>
              <a:rPr lang="hr-HR" sz="4800" dirty="0" smtClean="0"/>
              <a:t>i korištenje terapijske suradnje</a:t>
            </a:r>
            <a:endParaRPr lang="hr-H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Veronika Nives Zorić Bačurin, </a:t>
            </a:r>
            <a:r>
              <a:rPr lang="hr-HR" dirty="0" err="1" smtClean="0"/>
              <a:t>dr.med</a:t>
            </a:r>
            <a:r>
              <a:rPr lang="hr-HR" dirty="0" smtClean="0"/>
              <a:t>.</a:t>
            </a:r>
          </a:p>
          <a:p>
            <a:r>
              <a:rPr lang="hr-HR" dirty="0" smtClean="0"/>
              <a:t>14</a:t>
            </a:r>
            <a:r>
              <a:rPr lang="hr-HR" dirty="0" smtClean="0"/>
              <a:t>.09.2024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43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spc="-1" dirty="0">
                <a:solidFill>
                  <a:srgbClr val="000000"/>
                </a:solidFill>
                <a:ea typeface="SimSun"/>
              </a:rPr>
              <a:t>4) Ublažavanje neugode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9"/>
              </a:spcBef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Najbolji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način ojačavanja terapijske suradnje jest </a:t>
            </a:r>
            <a:r>
              <a:rPr lang="hr-HR" u="sng" spc="-1" dirty="0">
                <a:solidFill>
                  <a:srgbClr val="000000"/>
                </a:solidFill>
                <a:ea typeface="SimSun"/>
              </a:rPr>
              <a:t>rješavanje </a:t>
            </a:r>
            <a:r>
              <a:rPr lang="hr-HR" u="sng" spc="-1" dirty="0" smtClean="0">
                <a:solidFill>
                  <a:srgbClr val="000000"/>
                </a:solidFill>
                <a:ea typeface="SimSun"/>
              </a:rPr>
              <a:t>pacijentovih </a:t>
            </a:r>
            <a:r>
              <a:rPr lang="hr-HR" u="sng" spc="-1" dirty="0" smtClean="0">
                <a:solidFill>
                  <a:srgbClr val="000000"/>
                </a:solidFill>
                <a:ea typeface="SimSun"/>
              </a:rPr>
              <a:t>problema 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i </a:t>
            </a:r>
            <a:r>
              <a:rPr lang="hr-HR" u="sng" spc="-1" dirty="0">
                <a:solidFill>
                  <a:srgbClr val="000000"/>
                </a:solidFill>
                <a:ea typeface="SimSun"/>
              </a:rPr>
              <a:t>poboljšanje raspoloženja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 </a:t>
            </a:r>
            <a:endParaRPr lang="hr-HR" spc="-1" dirty="0" smtClean="0">
              <a:solidFill>
                <a:srgbClr val="000000"/>
              </a:solidFill>
              <a:ea typeface="SimSun"/>
            </a:endParaRPr>
          </a:p>
          <a:p>
            <a:pPr>
              <a:spcBef>
                <a:spcPts val="79"/>
              </a:spcBef>
              <a:tabLst>
                <a:tab pos="0" algn="l"/>
              </a:tabLst>
            </a:pPr>
            <a:endParaRPr lang="en-GB" spc="-1" dirty="0">
              <a:solidFill>
                <a:srgbClr val="000000"/>
              </a:solidFill>
            </a:endParaRPr>
          </a:p>
          <a:p>
            <a:pPr>
              <a:spcBef>
                <a:spcPts val="79"/>
              </a:spcBef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Slaba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suradnja može se značajno ojačati kad klijent do kraja seanse</a:t>
            </a:r>
            <a:r>
              <a:rPr lang="hr-HR" u="sng" spc="-1" dirty="0">
                <a:solidFill>
                  <a:srgbClr val="000000"/>
                </a:solidFill>
                <a:ea typeface="SimSun"/>
              </a:rPr>
              <a:t>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prepozna da se osjeća bolje, a naročito kad zamijeti da tijekom tjedna funkcionira 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bolje</a:t>
            </a:r>
          </a:p>
          <a:p>
            <a:pPr>
              <a:spcBef>
                <a:spcPts val="79"/>
              </a:spcBef>
              <a:tabLst>
                <a:tab pos="0" algn="l"/>
              </a:tabLst>
            </a:pPr>
            <a:endParaRPr lang="en-GB" spc="-1" dirty="0">
              <a:solidFill>
                <a:srgbClr val="000000"/>
              </a:solidFill>
            </a:endParaRPr>
          </a:p>
          <a:p>
            <a:pPr>
              <a:spcBef>
                <a:spcPts val="79"/>
              </a:spcBef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Procjena </a:t>
            </a:r>
            <a:r>
              <a:rPr lang="hr-HR" spc="-1" dirty="0" err="1">
                <a:solidFill>
                  <a:srgbClr val="000000"/>
                </a:solidFill>
                <a:ea typeface="SimSun"/>
              </a:rPr>
              <a:t>klijentovog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 raspoloženja na početku i na kraju seanse, te pregled promjena u funkcioniranju prethodnih tjedana - pokazuje da li je terapeut postigao svoj cilj</a:t>
            </a:r>
            <a:endParaRPr lang="en-GB" spc="-1" dirty="0">
              <a:solidFill>
                <a:srgbClr val="000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663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spc="-1" dirty="0">
                <a:solidFill>
                  <a:srgbClr val="000000"/>
                </a:solidFill>
                <a:ea typeface="SimSun"/>
              </a:rPr>
              <a:t>5) Traženje povratne informacije 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pc="-1" dirty="0">
                <a:solidFill>
                  <a:srgbClr val="000000"/>
                </a:solidFill>
                <a:ea typeface="SimSun"/>
              </a:rPr>
              <a:t>Važno je </a:t>
            </a:r>
            <a:r>
              <a:rPr lang="hr-HR" u="sng" spc="-1" dirty="0">
                <a:solidFill>
                  <a:srgbClr val="000000"/>
                </a:solidFill>
                <a:ea typeface="SimSun"/>
              </a:rPr>
              <a:t>pratiti emocionalne reakcije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 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pacijenata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tijekom 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seanse!</a:t>
            </a:r>
            <a:endParaRPr lang="en-GB" spc="-1" dirty="0">
              <a:solidFill>
                <a:srgbClr val="000000"/>
              </a:solidFill>
            </a:endParaRPr>
          </a:p>
          <a:p>
            <a:r>
              <a:rPr lang="hr-HR" dirty="0" smtClean="0"/>
              <a:t>Pacijenti </a:t>
            </a:r>
            <a:r>
              <a:rPr lang="hr-HR" dirty="0"/>
              <a:t>mogu imati </a:t>
            </a:r>
            <a:r>
              <a:rPr lang="hr-HR" dirty="0" err="1"/>
              <a:t>disfunkcionalne</a:t>
            </a:r>
            <a:r>
              <a:rPr lang="hr-HR" dirty="0"/>
              <a:t> reakcije prema terapeutima koje onemogućavaju pozitivan učinak terapijske seanse - zbog toga terapeuti moraju otkriti </a:t>
            </a:r>
            <a:r>
              <a:rPr lang="hr-HR" dirty="0" smtClean="0"/>
              <a:t>pacijentove </a:t>
            </a:r>
            <a:r>
              <a:rPr lang="hr-HR" dirty="0"/>
              <a:t>misli kad za vrijeme seanse primijete negativnu emocionalnu </a:t>
            </a:r>
            <a:r>
              <a:rPr lang="hr-HR" dirty="0" smtClean="0"/>
              <a:t>promjenu</a:t>
            </a:r>
          </a:p>
          <a:p>
            <a:r>
              <a:rPr lang="hr-HR" dirty="0"/>
              <a:t>Otkrivanje pacijentovih reakcija može </a:t>
            </a:r>
            <a:r>
              <a:rPr lang="hr-HR" dirty="0" smtClean="0"/>
              <a:t>značajno </a:t>
            </a:r>
            <a:r>
              <a:rPr lang="hr-HR" dirty="0"/>
              <a:t>poboljšati suradnju te osigurati terapeutu vrijedne informacije koje će učinkovitije koristiti u terapiji.</a:t>
            </a:r>
          </a:p>
          <a:p>
            <a:r>
              <a:rPr lang="hr-HR" u="sng" dirty="0" smtClean="0"/>
              <a:t>Cilj – izazvati povratnu informaciju od pacijenta</a:t>
            </a:r>
            <a:r>
              <a:rPr lang="hr-HR" dirty="0" smtClean="0"/>
              <a:t>. </a:t>
            </a:r>
          </a:p>
          <a:p>
            <a:pPr marL="274320" lvl="1" indent="0">
              <a:buNone/>
            </a:pPr>
            <a:r>
              <a:rPr lang="hr-HR" dirty="0" smtClean="0"/>
              <a:t>1. Korisna pitanja pred kraj seanse:  </a:t>
            </a:r>
            <a:r>
              <a:rPr lang="hr-HR" i="1" spc="-1" dirty="0" smtClean="0">
                <a:solidFill>
                  <a:srgbClr val="000000"/>
                </a:solidFill>
                <a:ea typeface="SimSun"/>
              </a:rPr>
              <a:t>„</a:t>
            </a:r>
            <a:r>
              <a:rPr lang="hr-HR" i="1" spc="-1" dirty="0">
                <a:solidFill>
                  <a:srgbClr val="000000"/>
                </a:solidFill>
                <a:ea typeface="SimSun"/>
              </a:rPr>
              <a:t>Što mislite o današnjoj seansi?”</a:t>
            </a:r>
            <a:endParaRPr lang="en-GB" spc="-1" dirty="0">
              <a:solidFill>
                <a:srgbClr val="000000"/>
              </a:solidFill>
            </a:endParaRPr>
          </a:p>
          <a:p>
            <a:pPr marL="0" indent="0">
              <a:spcBef>
                <a:spcPts val="79"/>
              </a:spcBef>
              <a:buNone/>
              <a:tabLst>
                <a:tab pos="0" algn="l"/>
              </a:tabLst>
            </a:pPr>
            <a:r>
              <a:rPr lang="hr-HR" sz="1600" i="1" spc="-1" dirty="0">
                <a:solidFill>
                  <a:srgbClr val="000000"/>
                </a:solidFill>
                <a:ea typeface="SimSun"/>
              </a:rPr>
              <a:t>                                   </a:t>
            </a:r>
            <a:r>
              <a:rPr lang="hr-HR" sz="1600" i="1" spc="-1" dirty="0" smtClean="0">
                <a:solidFill>
                  <a:srgbClr val="000000"/>
                </a:solidFill>
                <a:ea typeface="SimSun"/>
              </a:rPr>
              <a:t> </a:t>
            </a:r>
            <a:r>
              <a:rPr lang="hr-HR" sz="1600" i="1" spc="-1" dirty="0">
                <a:solidFill>
                  <a:srgbClr val="000000"/>
                </a:solidFill>
                <a:ea typeface="SimSun"/>
              </a:rPr>
              <a:t>„Jeste li pomislili da sam nešto krivo učinio, ili nešto niste dobro razumjeli?”</a:t>
            </a:r>
          </a:p>
          <a:p>
            <a:pPr marL="0" indent="0">
              <a:spcBef>
                <a:spcPts val="79"/>
              </a:spcBef>
              <a:buNone/>
              <a:tabLst>
                <a:tab pos="0" algn="l"/>
              </a:tabLst>
            </a:pPr>
            <a:r>
              <a:rPr lang="hr-HR" sz="1600" i="1" spc="-1" dirty="0">
                <a:solidFill>
                  <a:srgbClr val="000000"/>
                </a:solidFill>
                <a:ea typeface="SimSun"/>
              </a:rPr>
              <a:t>                                  </a:t>
            </a:r>
            <a:r>
              <a:rPr lang="hr-HR" sz="1600" i="1" spc="-1" dirty="0" smtClean="0">
                <a:solidFill>
                  <a:srgbClr val="000000"/>
                </a:solidFill>
                <a:ea typeface="SimSun"/>
              </a:rPr>
              <a:t>  </a:t>
            </a:r>
            <a:r>
              <a:rPr lang="hr-HR" sz="1600" i="1" spc="-1" dirty="0">
                <a:solidFill>
                  <a:srgbClr val="000000"/>
                </a:solidFill>
                <a:ea typeface="SimSun"/>
              </a:rPr>
              <a:t>„Ima li bilo čega što želite drugačije napraviti u sljedećoj seansi</a:t>
            </a:r>
            <a:r>
              <a:rPr lang="hr-HR" sz="1600" i="1" spc="-1" dirty="0" smtClean="0">
                <a:solidFill>
                  <a:srgbClr val="000000"/>
                </a:solidFill>
                <a:ea typeface="SimSun"/>
              </a:rPr>
              <a:t>?”</a:t>
            </a:r>
          </a:p>
          <a:p>
            <a:pPr marL="274320" lvl="1" indent="0">
              <a:spcBef>
                <a:spcPts val="79"/>
              </a:spcBef>
              <a:buNone/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2. Neki pacijenti mogu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i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spuniti obrazac povratne informacije odmah nakon terapijske seanse</a:t>
            </a:r>
          </a:p>
          <a:p>
            <a:pPr marL="274320" lvl="1" indent="0">
              <a:spcBef>
                <a:spcPts val="79"/>
              </a:spcBef>
              <a:buNone/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3. Terapeut može tražiti povratnu informaciju u odnosu na početak seanse, naročito ako sumnja da je pacijent imao negativne reakcije u prethodnoj seansi</a:t>
            </a:r>
            <a:endParaRPr lang="en-GB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96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Identificiranje i rješavanje problema vezanih uz terapijsku suradnju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Terapeut treba identificirati postojanje problema, </a:t>
            </a:r>
            <a:r>
              <a:rPr lang="hr-HR" dirty="0" err="1" smtClean="0"/>
              <a:t>konceptualizirati</a:t>
            </a:r>
            <a:r>
              <a:rPr lang="hr-HR" dirty="0" smtClean="0"/>
              <a:t> </a:t>
            </a:r>
            <a:r>
              <a:rPr lang="hr-HR" dirty="0" smtClean="0"/>
              <a:t>zašto </a:t>
            </a:r>
            <a:r>
              <a:rPr lang="hr-HR" dirty="0" smtClean="0"/>
              <a:t>je nastao i na osnovi konceptualizacije problema i konceptualizacije pacijenta planirati kako to </a:t>
            </a:r>
            <a:r>
              <a:rPr lang="hr-HR" dirty="0" err="1" smtClean="0"/>
              <a:t>koregirati</a:t>
            </a:r>
            <a:endParaRPr lang="hr-HR" dirty="0"/>
          </a:p>
        </p:txBody>
      </p:sp>
      <p:pic>
        <p:nvPicPr>
          <p:cNvPr id="1026" name="Picture 2" descr="Image result for problem sol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32" y="3209108"/>
            <a:ext cx="3324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44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Identificiranje problema vezanih uz terapijsku suradnju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Ponekad su problemi vezani uz terapijsku suradnju očiti (npr. Pacijent ispituje stručnost i motive svog terapeuta, laže terapeutu), međutim češće su problemi jedva primjetni</a:t>
            </a:r>
          </a:p>
          <a:p>
            <a:r>
              <a:rPr lang="hr-HR" dirty="0" smtClean="0"/>
              <a:t>Važno je biti spreman na pacijentova </a:t>
            </a:r>
            <a:r>
              <a:rPr lang="hr-HR" dirty="0" smtClean="0"/>
              <a:t>emocionalna </a:t>
            </a:r>
            <a:r>
              <a:rPr lang="hr-HR" dirty="0" smtClean="0"/>
              <a:t>stanja i na promjene raspoloženja za vrijeme seanse</a:t>
            </a:r>
          </a:p>
          <a:p>
            <a:r>
              <a:rPr lang="hr-HR" dirty="0" smtClean="0"/>
              <a:t>Kada terapeut uoče promjene (</a:t>
            </a:r>
            <a:r>
              <a:rPr lang="hr-HR" b="1" dirty="0" smtClean="0"/>
              <a:t>govor tijela, facijalna ekspresija, ton glasa</a:t>
            </a:r>
            <a:r>
              <a:rPr lang="hr-HR" dirty="0" smtClean="0"/>
              <a:t>) može </a:t>
            </a:r>
            <a:r>
              <a:rPr lang="hr-HR" dirty="0" smtClean="0"/>
              <a:t>koristit </a:t>
            </a:r>
            <a:r>
              <a:rPr lang="hr-HR" dirty="0" smtClean="0"/>
              <a:t>pitanja kako bi otkrili pacijentove emocije i automatske misli:</a:t>
            </a:r>
          </a:p>
          <a:p>
            <a:pPr lvl="1"/>
            <a:r>
              <a:rPr lang="hr-HR" dirty="0" smtClean="0"/>
              <a:t>„kako se sada </a:t>
            </a:r>
            <a:r>
              <a:rPr lang="hr-HR" dirty="0" smtClean="0"/>
              <a:t>osjećate</a:t>
            </a:r>
            <a:r>
              <a:rPr lang="hr-HR" dirty="0" smtClean="0"/>
              <a:t>?”</a:t>
            </a:r>
          </a:p>
          <a:p>
            <a:pPr lvl="1"/>
            <a:r>
              <a:rPr lang="hr-HR" dirty="0" smtClean="0"/>
              <a:t>„što vam je upravo sada prošlo kroz glavu”</a:t>
            </a:r>
          </a:p>
        </p:txBody>
      </p:sp>
    </p:spTree>
    <p:extLst>
      <p:ext uri="{BB962C8B-B14F-4D97-AF65-F5344CB8AC3E}">
        <p14:creationId xmlns:p14="http://schemas.microsoft.com/office/powerpoint/2010/main" val="91907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Konceptualizacija problema i planiranje strategije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pc="-1" dirty="0">
                <a:solidFill>
                  <a:srgbClr val="000000"/>
                </a:solidFill>
                <a:ea typeface="SimSun"/>
              </a:rPr>
              <a:t>Terapeut mora </a:t>
            </a:r>
            <a:r>
              <a:rPr lang="hr-HR" spc="-1" dirty="0" err="1">
                <a:solidFill>
                  <a:srgbClr val="000000"/>
                </a:solidFill>
                <a:ea typeface="SimSun"/>
              </a:rPr>
              <a:t>konceptualizirati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 zašto se problem pojavio - obično nastaje ili zbog </a:t>
            </a:r>
            <a:r>
              <a:rPr lang="hr-HR" u="sng" spc="-1" dirty="0">
                <a:solidFill>
                  <a:srgbClr val="000000"/>
                </a:solidFill>
                <a:ea typeface="SimSun"/>
              </a:rPr>
              <a:t>pogreške terapeuta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, ili zbog </a:t>
            </a:r>
            <a:r>
              <a:rPr lang="hr-HR" u="sng" spc="-1" dirty="0" err="1">
                <a:solidFill>
                  <a:srgbClr val="000000"/>
                </a:solidFill>
                <a:ea typeface="SimSun"/>
              </a:rPr>
              <a:t>klijentovih</a:t>
            </a:r>
            <a:r>
              <a:rPr lang="hr-HR" u="sng" spc="-1" dirty="0">
                <a:solidFill>
                  <a:srgbClr val="000000"/>
                </a:solidFill>
                <a:ea typeface="SimSun"/>
              </a:rPr>
              <a:t> vjerovanja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, ili kao </a:t>
            </a:r>
            <a:r>
              <a:rPr lang="hr-HR" u="sng" spc="-1" dirty="0">
                <a:solidFill>
                  <a:srgbClr val="000000"/>
                </a:solidFill>
                <a:ea typeface="SimSun"/>
              </a:rPr>
              <a:t>posljedica kombinacije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 ova dva 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razloga</a:t>
            </a:r>
            <a:endParaRPr lang="hr-HR" dirty="0"/>
          </a:p>
          <a:p>
            <a:r>
              <a:rPr lang="hr-HR" spc="-1" dirty="0" smtClean="0">
                <a:solidFill>
                  <a:srgbClr val="000000"/>
                </a:solidFill>
                <a:ea typeface="SimSun"/>
              </a:rPr>
              <a:t>Konceptualizacija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uzroka problema:</a:t>
            </a:r>
            <a:endParaRPr lang="en-GB" spc="-1" dirty="0">
              <a:solidFill>
                <a:srgbClr val="000000"/>
              </a:solidFill>
            </a:endParaRPr>
          </a:p>
          <a:p>
            <a:pPr marL="0" indent="0">
              <a:spcBef>
                <a:spcPts val="79"/>
              </a:spcBef>
              <a:buNone/>
              <a:tabLst>
                <a:tab pos="0" algn="l"/>
              </a:tabLst>
            </a:pPr>
            <a:r>
              <a:rPr lang="hr-HR" sz="1600" spc="-1" dirty="0">
                <a:solidFill>
                  <a:srgbClr val="000000"/>
                </a:solidFill>
                <a:ea typeface="SimSun"/>
              </a:rPr>
              <a:t>      a) kad se radi o </a:t>
            </a:r>
            <a:r>
              <a:rPr lang="hr-HR" sz="1600" spc="-1" dirty="0" err="1">
                <a:solidFill>
                  <a:srgbClr val="000000"/>
                </a:solidFill>
                <a:ea typeface="SimSun"/>
              </a:rPr>
              <a:t>terapeutovoj</a:t>
            </a:r>
            <a:r>
              <a:rPr lang="hr-HR" sz="1600" spc="-1" dirty="0">
                <a:solidFill>
                  <a:srgbClr val="000000"/>
                </a:solidFill>
                <a:ea typeface="SimSun"/>
              </a:rPr>
              <a:t> grešci</a:t>
            </a:r>
            <a:endParaRPr lang="en-GB" sz="1600" spc="-1" dirty="0">
              <a:solidFill>
                <a:srgbClr val="000000"/>
              </a:solidFill>
            </a:endParaRPr>
          </a:p>
          <a:p>
            <a:pPr marL="0" indent="0">
              <a:spcBef>
                <a:spcPts val="79"/>
              </a:spcBef>
              <a:buNone/>
              <a:tabLst>
                <a:tab pos="0" algn="l"/>
              </a:tabLst>
            </a:pPr>
            <a:r>
              <a:rPr lang="hr-HR" sz="1600" spc="-1" dirty="0">
                <a:solidFill>
                  <a:srgbClr val="000000"/>
                </a:solidFill>
                <a:ea typeface="SimSun"/>
              </a:rPr>
              <a:t>      b) kad </a:t>
            </a:r>
            <a:r>
              <a:rPr lang="hr-HR" sz="1600" spc="-1" dirty="0" err="1">
                <a:solidFill>
                  <a:srgbClr val="000000"/>
                </a:solidFill>
                <a:ea typeface="SimSun"/>
              </a:rPr>
              <a:t>klijentovo</a:t>
            </a:r>
            <a:r>
              <a:rPr lang="hr-HR" sz="1600" spc="-1" dirty="0">
                <a:solidFill>
                  <a:srgbClr val="000000"/>
                </a:solidFill>
                <a:ea typeface="SimSun"/>
              </a:rPr>
              <a:t> </a:t>
            </a:r>
            <a:r>
              <a:rPr lang="hr-HR" sz="1600" spc="-1" dirty="0" err="1">
                <a:solidFill>
                  <a:srgbClr val="000000"/>
                </a:solidFill>
                <a:ea typeface="SimSun"/>
              </a:rPr>
              <a:t>disfunkcionalno</a:t>
            </a:r>
            <a:r>
              <a:rPr lang="hr-HR" sz="1600" spc="-1" dirty="0">
                <a:solidFill>
                  <a:srgbClr val="000000"/>
                </a:solidFill>
                <a:ea typeface="SimSun"/>
              </a:rPr>
              <a:t> vjerovanje ometa </a:t>
            </a:r>
            <a:r>
              <a:rPr lang="hr-HR" sz="1600" spc="-1" dirty="0" smtClean="0">
                <a:solidFill>
                  <a:srgbClr val="000000"/>
                </a:solidFill>
                <a:ea typeface="SimSun"/>
              </a:rPr>
              <a:t>suradnju</a:t>
            </a:r>
            <a:endParaRPr lang="en-GB" sz="1600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7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pc="-1" dirty="0">
                <a:solidFill>
                  <a:srgbClr val="000000"/>
                </a:solidFill>
                <a:ea typeface="SimSun"/>
              </a:rPr>
              <a:t>Konceptualizacija uzroka problema kad se radi o </a:t>
            </a:r>
            <a:r>
              <a:rPr lang="hr-HR" spc="-1" dirty="0" err="1">
                <a:solidFill>
                  <a:srgbClr val="000000"/>
                </a:solidFill>
                <a:ea typeface="SimSun"/>
              </a:rPr>
              <a:t>terapeutovoj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 grešci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Teškoće </a:t>
            </a:r>
            <a:r>
              <a:rPr lang="hr-HR" dirty="0"/>
              <a:t>u terapijskoj suradnji mogu se pojaviti zbog ponašanja ili stavova terapeuta - terapeut unosi u terapijski odnos svoja opća uvjerenja o sebi, drugim ljudima i odnosima, kao i svoje strategije </a:t>
            </a:r>
            <a:r>
              <a:rPr lang="hr-HR" dirty="0" smtClean="0"/>
              <a:t>suočavanja</a:t>
            </a:r>
          </a:p>
          <a:p>
            <a:r>
              <a:rPr lang="hr-HR" dirty="0" smtClean="0"/>
              <a:t>Ponekad je nužno potražiti pomoć kolege koji </a:t>
            </a:r>
            <a:r>
              <a:rPr lang="hr-HR" u="sng" dirty="0" smtClean="0"/>
              <a:t>preslušavanjem kasete </a:t>
            </a:r>
            <a:r>
              <a:rPr lang="hr-HR" dirty="0" smtClean="0"/>
              <a:t>mogu pomoći odrediti koliko je sam terapeut </a:t>
            </a:r>
            <a:r>
              <a:rPr lang="hr-HR" dirty="0"/>
              <a:t>u</a:t>
            </a:r>
            <a:r>
              <a:rPr lang="hr-HR" dirty="0" smtClean="0"/>
              <a:t>zrok problema koji se pojavljuju u terapijskoj suradnji</a:t>
            </a:r>
          </a:p>
          <a:p>
            <a:r>
              <a:rPr lang="hr-HR" dirty="0" smtClean="0"/>
              <a:t>U </a:t>
            </a:r>
            <a:r>
              <a:rPr lang="hr-HR" dirty="0"/>
              <a:t>slučaju </a:t>
            </a:r>
            <a:r>
              <a:rPr lang="hr-HR" dirty="0" err="1"/>
              <a:t>terapeutove</a:t>
            </a:r>
            <a:r>
              <a:rPr lang="hr-HR" dirty="0"/>
              <a:t> pogreške - ukazati na pogrešku i </a:t>
            </a:r>
            <a:r>
              <a:rPr lang="hr-HR" u="sng" dirty="0"/>
              <a:t>ispričati </a:t>
            </a:r>
            <a:r>
              <a:rPr lang="hr-HR" u="sng" dirty="0" smtClean="0"/>
              <a:t>se </a:t>
            </a:r>
            <a:r>
              <a:rPr lang="hr-HR" dirty="0" smtClean="0"/>
              <a:t>(iskrena </a:t>
            </a:r>
            <a:r>
              <a:rPr lang="hr-HR" dirty="0"/>
              <a:t>isprika je važna vještina koja može poslužiti kao model mnogim </a:t>
            </a:r>
            <a:r>
              <a:rPr lang="hr-HR" dirty="0" smtClean="0"/>
              <a:t>pacijentima </a:t>
            </a:r>
            <a:r>
              <a:rPr lang="hr-HR" dirty="0"/>
              <a:t>s izazovnim problemima)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5578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pc="-1" dirty="0">
                <a:solidFill>
                  <a:srgbClr val="000000"/>
                </a:solidFill>
                <a:ea typeface="SimSun"/>
              </a:rPr>
              <a:t>Kad </a:t>
            </a:r>
            <a:r>
              <a:rPr lang="hr-HR" spc="-1" dirty="0" err="1">
                <a:solidFill>
                  <a:srgbClr val="000000"/>
                </a:solidFill>
                <a:ea typeface="SimSun"/>
              </a:rPr>
              <a:t>klijentovo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 </a:t>
            </a:r>
            <a:r>
              <a:rPr lang="hr-HR" spc="-1" dirty="0" err="1">
                <a:solidFill>
                  <a:srgbClr val="000000"/>
                </a:solidFill>
                <a:ea typeface="SimSun"/>
              </a:rPr>
              <a:t>disfunkcionalno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 vjerovanje ometa suradnju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Klijenti </a:t>
            </a:r>
            <a:r>
              <a:rPr lang="hr-HR" dirty="0"/>
              <a:t>u terapijski odnos donose svoja opća uvjerenja </a:t>
            </a:r>
            <a:r>
              <a:rPr lang="hr-HR" dirty="0" smtClean="0"/>
              <a:t>(o sebi, drugim ljudima </a:t>
            </a:r>
            <a:r>
              <a:rPr lang="hr-HR" dirty="0"/>
              <a:t>i odnose), kao i svoje karakteristične strategije suočavanja </a:t>
            </a:r>
          </a:p>
          <a:p>
            <a:r>
              <a:rPr lang="hr-HR" dirty="0" smtClean="0"/>
              <a:t>Klijenti mogu imati iskrivljeno </a:t>
            </a:r>
            <a:r>
              <a:rPr lang="hr-HR" dirty="0"/>
              <a:t>mišljenje o </a:t>
            </a:r>
            <a:r>
              <a:rPr lang="hr-HR" dirty="0" smtClean="0"/>
              <a:t>svom terapeutu, ili </a:t>
            </a:r>
            <a:r>
              <a:rPr lang="hr-HR" dirty="0"/>
              <a:t>šireg vjerovanja o ljudima </a:t>
            </a:r>
            <a:r>
              <a:rPr lang="hr-HR" dirty="0" smtClean="0"/>
              <a:t>općenito – (npr. „Moj će me terapeut kritizirati” vs. „Drugi ljudi su skloni kritiziranju”) </a:t>
            </a:r>
          </a:p>
          <a:p>
            <a:r>
              <a:rPr lang="hr-HR" dirty="0" smtClean="0"/>
              <a:t>Za neke pacijente može biti vrlo korisno izravno traženje i testiranje vjerovanja, dok bi za druge pacijente korisnije bilo prikriveno identificiranje i rad na vjerovanjima (npr. modificiranje tretmana kako bi se izbjeglo aktiviranje vjerovanja). </a:t>
            </a:r>
          </a:p>
        </p:txBody>
      </p:sp>
    </p:spTree>
    <p:extLst>
      <p:ext uri="{BB962C8B-B14F-4D97-AF65-F5344CB8AC3E}">
        <p14:creationId xmlns:p14="http://schemas.microsoft.com/office/powerpoint/2010/main" val="3042263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spc="-1" dirty="0">
                <a:solidFill>
                  <a:srgbClr val="000000"/>
                </a:solidFill>
                <a:ea typeface="SimSun"/>
              </a:rPr>
              <a:t>Terapijska suradnja kao sredstvo postizanja </a:t>
            </a:r>
            <a:r>
              <a:rPr lang="hr-HR" sz="4000" spc="-1" dirty="0" smtClean="0">
                <a:solidFill>
                  <a:srgbClr val="000000"/>
                </a:solidFill>
                <a:ea typeface="SimSun"/>
              </a:rPr>
              <a:t>terapijskih </a:t>
            </a:r>
            <a:r>
              <a:rPr lang="hr-HR" sz="4000" spc="-1" dirty="0">
                <a:solidFill>
                  <a:srgbClr val="000000"/>
                </a:solidFill>
                <a:ea typeface="SimSun"/>
              </a:rPr>
              <a:t>ciljeva 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">
              <a:spcBef>
                <a:spcPts val="79"/>
              </a:spcBef>
              <a:tabLst>
                <a:tab pos="0" algn="l"/>
              </a:tabLst>
            </a:pPr>
            <a:r>
              <a:rPr lang="hr-HR" u="sng" spc="-1" dirty="0">
                <a:solidFill>
                  <a:srgbClr val="000000"/>
                </a:solidFill>
                <a:ea typeface="SimSun"/>
              </a:rPr>
              <a:t>3 razine djelovanja</a:t>
            </a:r>
            <a:r>
              <a:rPr lang="hr-HR" u="sng" spc="-1" dirty="0" smtClean="0">
                <a:solidFill>
                  <a:srgbClr val="000000"/>
                </a:solidFill>
                <a:ea typeface="SimSun"/>
              </a:rPr>
              <a:t>:</a:t>
            </a:r>
            <a:endParaRPr lang="hr-HR" spc="-1" dirty="0" smtClean="0">
              <a:solidFill>
                <a:srgbClr val="000000"/>
              </a:solidFill>
            </a:endParaRPr>
          </a:p>
          <a:p>
            <a:pPr marL="435060" lvl="1" indent="-342900">
              <a:spcBef>
                <a:spcPts val="79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hr-HR" sz="1800" spc="-1" dirty="0" smtClean="0">
                <a:solidFill>
                  <a:srgbClr val="000000"/>
                </a:solidFill>
                <a:ea typeface="SimSun"/>
              </a:rPr>
              <a:t> </a:t>
            </a:r>
            <a:r>
              <a:rPr lang="hr-HR" sz="1800" spc="-1" dirty="0">
                <a:solidFill>
                  <a:srgbClr val="000000"/>
                </a:solidFill>
                <a:ea typeface="SimSun"/>
              </a:rPr>
              <a:t>- osiguravanje pozitivnog terapijskog iskustva</a:t>
            </a:r>
            <a:endParaRPr lang="en-GB" sz="1800" spc="-1" dirty="0">
              <a:solidFill>
                <a:srgbClr val="000000"/>
              </a:solidFill>
            </a:endParaRPr>
          </a:p>
          <a:p>
            <a:pPr marL="435060" lvl="1" indent="-342900">
              <a:spcBef>
                <a:spcPts val="79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hr-HR" sz="1800" spc="-1" dirty="0">
                <a:solidFill>
                  <a:srgbClr val="000000"/>
                </a:solidFill>
                <a:ea typeface="SimSun"/>
              </a:rPr>
              <a:t> - rad na problemima terapijske suradnje </a:t>
            </a:r>
            <a:endParaRPr lang="en-GB" sz="1800" spc="-1" dirty="0">
              <a:solidFill>
                <a:srgbClr val="000000"/>
              </a:solidFill>
            </a:endParaRPr>
          </a:p>
          <a:p>
            <a:pPr marL="435060" lvl="1" indent="-342900">
              <a:spcBef>
                <a:spcPts val="79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hr-HR" sz="1800" spc="-1" dirty="0">
                <a:solidFill>
                  <a:srgbClr val="000000"/>
                </a:solidFill>
                <a:ea typeface="SimSun"/>
              </a:rPr>
              <a:t> - generalizacija onoga što je klijent naučio radeći na problemima u terapijskoj suradnji i na drugim važnim odnosima u svom životu</a:t>
            </a:r>
            <a:endParaRPr lang="en-GB" sz="1800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63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spc="-1" dirty="0">
                <a:solidFill>
                  <a:srgbClr val="000000"/>
                </a:solidFill>
                <a:ea typeface="SimSun"/>
              </a:rPr>
              <a:t>Osiguravanje pozitivnog terapijskog iskustva 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9"/>
              </a:spcBef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Terapeuti mogu pomoći pacijentima jačati pozitivnije (a samim tim i realnije) viđenje sebe samih i drugih na mnogo načina:</a:t>
            </a:r>
          </a:p>
          <a:p>
            <a:pPr marL="709380" lvl="2" indent="-342900">
              <a:spcBef>
                <a:spcPts val="79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Koristeći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pozitivno osnaživanje </a:t>
            </a:r>
            <a:endParaRPr lang="en-GB" spc="-1" dirty="0">
              <a:solidFill>
                <a:srgbClr val="000000"/>
              </a:solidFill>
            </a:endParaRPr>
          </a:p>
          <a:p>
            <a:pPr marL="709380" lvl="2" indent="-342900">
              <a:spcBef>
                <a:spcPts val="79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Koristeći </a:t>
            </a:r>
            <a:r>
              <a:rPr lang="hr-HR" spc="-1" dirty="0" err="1">
                <a:solidFill>
                  <a:srgbClr val="000000"/>
                </a:solidFill>
                <a:ea typeface="SimSun"/>
              </a:rPr>
              <a:t>samootkrivanje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 </a:t>
            </a:r>
            <a:endParaRPr lang="en-GB" spc="-1" dirty="0">
              <a:solidFill>
                <a:srgbClr val="000000"/>
              </a:solidFill>
            </a:endParaRPr>
          </a:p>
          <a:p>
            <a:pPr marL="709380" lvl="2" indent="-342900">
              <a:spcBef>
                <a:spcPts val="79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Smanjujući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nejednakost u terapijskom odnosu</a:t>
            </a:r>
            <a:endParaRPr lang="en-GB" spc="-1" dirty="0">
              <a:solidFill>
                <a:srgbClr val="000000"/>
              </a:solidFill>
            </a:endParaRPr>
          </a:p>
          <a:p>
            <a:pPr marL="709380" lvl="2" indent="-342900">
              <a:spcBef>
                <a:spcPts val="79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Ne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slažući se s 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pacijentovim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negativnim viđenjem sebe</a:t>
            </a:r>
            <a:endParaRPr lang="en-GB" spc="-1" dirty="0">
              <a:solidFill>
                <a:srgbClr val="000000"/>
              </a:solidFill>
            </a:endParaRPr>
          </a:p>
          <a:p>
            <a:pPr marL="709380" lvl="2" indent="-342900">
              <a:spcBef>
                <a:spcPts val="79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Nudeći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realnu nadu</a:t>
            </a:r>
            <a:endParaRPr lang="en-GB" spc="-1" dirty="0">
              <a:solidFill>
                <a:srgbClr val="000000"/>
              </a:solidFill>
            </a:endParaRPr>
          </a:p>
          <a:p>
            <a:pPr marL="709380" lvl="2" indent="-342900">
              <a:spcBef>
                <a:spcPts val="79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Izravno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izražavajući empatiju i brižnost</a:t>
            </a:r>
            <a:endParaRPr lang="en-GB" spc="-1" dirty="0">
              <a:solidFill>
                <a:srgbClr val="000000"/>
              </a:solidFill>
            </a:endParaRPr>
          </a:p>
          <a:p>
            <a:pPr marL="709380" lvl="2" indent="-342900">
              <a:spcBef>
                <a:spcPts val="79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Izražavajući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žaljenje zbog terapijskih ograničenja </a:t>
            </a:r>
            <a:endParaRPr lang="en-GB" spc="-1" dirty="0">
              <a:solidFill>
                <a:srgbClr val="000000"/>
              </a:solidFill>
            </a:endParaRPr>
          </a:p>
          <a:p>
            <a:pPr marL="709380" lvl="2" indent="-342900">
              <a:spcBef>
                <a:spcPts val="79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Pomažući pacijentu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da uvidi </a:t>
            </a:r>
            <a:r>
              <a:rPr lang="hr-HR" spc="-1" dirty="0" err="1">
                <a:solidFill>
                  <a:srgbClr val="000000"/>
                </a:solidFill>
                <a:ea typeface="SimSun"/>
              </a:rPr>
              <a:t>terapeutov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 osjećaj povezanosti </a:t>
            </a:r>
            <a:endParaRPr lang="en-GB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16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-1" dirty="0">
                <a:solidFill>
                  <a:srgbClr val="000000"/>
                </a:solidFill>
                <a:ea typeface="SimSun"/>
              </a:rPr>
              <a:t>Korištenje pozitivnog osnaživanja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Osim </a:t>
            </a:r>
            <a:r>
              <a:rPr lang="hr-HR" dirty="0"/>
              <a:t>izražavanja empatije i podrške, potrebno je i osigurati pozitivno osnaživanje kad klijenti počnu primjereno mijenjati način razmišljanja ili ponašanja</a:t>
            </a:r>
          </a:p>
          <a:p>
            <a:r>
              <a:rPr lang="hr-HR" dirty="0" smtClean="0"/>
              <a:t>Važno </a:t>
            </a:r>
            <a:r>
              <a:rPr lang="hr-HR" dirty="0"/>
              <a:t>je tražiti od klijenta na početku seanse da nam kaže koje su se pozitivne stvari dogodile, ili koje su pozitivne stvari napravili od prethodne seanse, te izvješće o tome što su od zadaće mogli napraviti</a:t>
            </a:r>
          </a:p>
          <a:p>
            <a:r>
              <a:rPr lang="hr-HR" dirty="0" smtClean="0"/>
              <a:t>Ohrabrujuće </a:t>
            </a:r>
            <a:r>
              <a:rPr lang="hr-HR" dirty="0"/>
              <a:t>izjave usmjerene prema klijentu umanjuju njegova vjerovanja o bespomoćnosti, nevoljenosti i </a:t>
            </a:r>
            <a:r>
              <a:rPr lang="hr-HR" dirty="0" smtClean="0"/>
              <a:t>bezvrijednosti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npr</a:t>
            </a:r>
            <a:r>
              <a:rPr lang="hr-HR" dirty="0"/>
              <a:t>. “Drago mi je što </a:t>
            </a:r>
            <a:r>
              <a:rPr lang="hr-HR" dirty="0" smtClean="0"/>
              <a:t>ste…otišli </a:t>
            </a:r>
            <a:r>
              <a:rPr lang="hr-HR" dirty="0"/>
              <a:t>na zabavu i dobro se proveli</a:t>
            </a:r>
            <a:r>
              <a:rPr lang="hr-HR" dirty="0" smtClean="0"/>
              <a:t>.”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        “</a:t>
            </a:r>
            <a:r>
              <a:rPr lang="hr-HR" dirty="0"/>
              <a:t>Nadam se da ste ponosni na sebe što ste </a:t>
            </a:r>
            <a:r>
              <a:rPr lang="hr-HR" dirty="0" smtClean="0"/>
              <a:t>mogli…odraditi </a:t>
            </a:r>
            <a:r>
              <a:rPr lang="hr-HR" dirty="0"/>
              <a:t>ispite</a:t>
            </a:r>
            <a:r>
              <a:rPr lang="hr-HR" dirty="0" smtClean="0"/>
              <a:t>.”</a:t>
            </a:r>
          </a:p>
          <a:p>
            <a:pPr marL="0" indent="0">
              <a:buNone/>
            </a:pPr>
            <a:r>
              <a:rPr lang="hr-HR" dirty="0"/>
              <a:t>	 </a:t>
            </a:r>
            <a:r>
              <a:rPr lang="hr-HR" dirty="0" smtClean="0"/>
              <a:t>       „Kako divno što ste…pomogli susjedu kad je trebalo”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491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Primjer osnovnih vještina savjetovanja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Empatija (Sigurno Vam je teško kad je Vaša bivša žena ljuta) </a:t>
            </a:r>
            <a:endParaRPr lang="hr-HR" dirty="0" smtClean="0"/>
          </a:p>
          <a:p>
            <a:r>
              <a:rPr lang="hr-HR" dirty="0" smtClean="0"/>
              <a:t>Prihvaćanje </a:t>
            </a:r>
            <a:r>
              <a:rPr lang="hr-HR" dirty="0"/>
              <a:t>klijenta (Ima mi smisla, s obzirom na to koliko ste bili uzrujani, da ste se ovaj tjedan uvukli u </a:t>
            </a:r>
            <a:r>
              <a:rPr lang="hr-HR" dirty="0" err="1"/>
              <a:t>disfunkcionalnu</a:t>
            </a:r>
            <a:r>
              <a:rPr lang="hr-HR" dirty="0"/>
              <a:t> strategiju </a:t>
            </a:r>
            <a:r>
              <a:rPr lang="hr-HR" dirty="0" smtClean="0"/>
              <a:t>suočavanja)</a:t>
            </a:r>
            <a:endParaRPr lang="hr-HR" dirty="0"/>
          </a:p>
          <a:p>
            <a:r>
              <a:rPr lang="hr-HR" dirty="0" smtClean="0"/>
              <a:t>Točno </a:t>
            </a:r>
            <a:r>
              <a:rPr lang="hr-HR" dirty="0"/>
              <a:t>razumijevanje (Jesam li dobro shvatio?)</a:t>
            </a:r>
          </a:p>
          <a:p>
            <a:r>
              <a:rPr lang="hr-HR" dirty="0" smtClean="0"/>
              <a:t>Istinska </a:t>
            </a:r>
            <a:r>
              <a:rPr lang="hr-HR" dirty="0"/>
              <a:t>toplina (Drago mi je da ste ovaj tjedan toliko puta mogli izaći iz stana</a:t>
            </a:r>
            <a:r>
              <a:rPr lang="hr-HR" dirty="0" smtClean="0"/>
              <a:t>)</a:t>
            </a:r>
          </a:p>
          <a:p>
            <a:r>
              <a:rPr lang="hr-HR" dirty="0"/>
              <a:t>Interes (Recite mi više o svojim unucima</a:t>
            </a:r>
            <a:r>
              <a:rPr lang="hr-HR" dirty="0" smtClean="0"/>
              <a:t>)</a:t>
            </a:r>
            <a:endParaRPr lang="hr-HR" dirty="0"/>
          </a:p>
          <a:p>
            <a:r>
              <a:rPr lang="hr-HR" dirty="0" smtClean="0"/>
              <a:t>Poštovanje </a:t>
            </a:r>
            <a:r>
              <a:rPr lang="hr-HR" dirty="0"/>
              <a:t>(Ponuditi pomoć susjedu bila je tako ljubazna stvar)</a:t>
            </a:r>
          </a:p>
          <a:p>
            <a:r>
              <a:rPr lang="hr-HR" dirty="0" smtClean="0"/>
              <a:t>Ohrabrenje </a:t>
            </a:r>
            <a:r>
              <a:rPr lang="hr-HR" dirty="0"/>
              <a:t>(Činjenica da ste se osjećali bolje kad ste proveli neko vrijeme s prijateljima je dobar znak</a:t>
            </a:r>
            <a:r>
              <a:rPr lang="hr-HR" dirty="0" smtClean="0"/>
              <a:t>)</a:t>
            </a:r>
          </a:p>
          <a:p>
            <a:r>
              <a:rPr lang="hr-HR" dirty="0"/>
              <a:t>Suosjećanja (Žao mi je što ste imali tako uznemirujući razgovor sa svojom bivšom </a:t>
            </a:r>
            <a:r>
              <a:rPr lang="hr-HR" dirty="0" smtClean="0"/>
              <a:t>ženom)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81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-1" dirty="0">
                <a:solidFill>
                  <a:srgbClr val="000000"/>
                </a:solidFill>
                <a:latin typeface="+mn-lt"/>
                <a:ea typeface="SimSun"/>
              </a:rPr>
              <a:t>Korištenje </a:t>
            </a:r>
            <a:r>
              <a:rPr lang="hr-HR" spc="-1" dirty="0" err="1">
                <a:solidFill>
                  <a:srgbClr val="000000"/>
                </a:solidFill>
                <a:latin typeface="+mn-lt"/>
                <a:ea typeface="SimSun"/>
              </a:rPr>
              <a:t>samootkrivanja</a:t>
            </a:r>
            <a:endParaRPr lang="hr-H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Razumno </a:t>
            </a:r>
            <a:r>
              <a:rPr lang="hr-HR" dirty="0"/>
              <a:t>korištenje </a:t>
            </a:r>
            <a:r>
              <a:rPr lang="hr-HR" dirty="0" err="1"/>
              <a:t>samootkrivanja</a:t>
            </a:r>
            <a:r>
              <a:rPr lang="hr-HR" dirty="0"/>
              <a:t> može pomoći u jačanju terapijske suradnje i biti snažno sredstvo </a:t>
            </a:r>
            <a:r>
              <a:rPr lang="hr-HR" dirty="0" smtClean="0"/>
              <a:t>učenja</a:t>
            </a:r>
          </a:p>
          <a:p>
            <a:r>
              <a:rPr lang="hr-HR" dirty="0" smtClean="0"/>
              <a:t>Pacijenti </a:t>
            </a:r>
            <a:r>
              <a:rPr lang="hr-HR" dirty="0"/>
              <a:t>cijene nastojanja svog terapeuta da s njima podijeli osobne informacije - pružanje osjećaja jače povezanosti </a:t>
            </a:r>
            <a:endParaRPr lang="hr-HR" dirty="0" smtClean="0"/>
          </a:p>
          <a:p>
            <a:r>
              <a:rPr lang="hr-HR" dirty="0" smtClean="0"/>
              <a:t>Također</a:t>
            </a:r>
            <a:r>
              <a:rPr lang="hr-HR" dirty="0"/>
              <a:t>, </a:t>
            </a:r>
            <a:r>
              <a:rPr lang="hr-HR" dirty="0" smtClean="0"/>
              <a:t>pacijenti </a:t>
            </a:r>
            <a:r>
              <a:rPr lang="hr-HR" dirty="0"/>
              <a:t>na taj način mogu uvidjeti da nisu jedini sa nekim određenim problemom</a:t>
            </a:r>
          </a:p>
          <a:p>
            <a:r>
              <a:rPr lang="hr-HR" dirty="0" smtClean="0"/>
              <a:t>Oprezno sa društvenim mrežama </a:t>
            </a:r>
            <a:r>
              <a:rPr lang="hr-HR" dirty="0"/>
              <a:t>- pripazite što </a:t>
            </a:r>
            <a:r>
              <a:rPr lang="hr-HR" dirty="0" smtClean="0"/>
              <a:t>objavljujete!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8709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Postizanje ravnoteže u terapijskom odnosu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Pacijentima koji se osjećaju podređeni, može se pomoći uspostavljanjem ravnoteže u terapijskom odnosu</a:t>
            </a:r>
          </a:p>
          <a:p>
            <a:pPr lvl="1"/>
            <a:r>
              <a:rPr lang="hr-HR" dirty="0" smtClean="0"/>
              <a:t>Npr. Pacijent koji je vjerovao da je u usporedbi s drugima neuspješan, osjetio se kompetentnijim i manje </a:t>
            </a:r>
            <a:r>
              <a:rPr lang="hr-HR" dirty="0" err="1" smtClean="0"/>
              <a:t>inferiorinim</a:t>
            </a:r>
            <a:r>
              <a:rPr lang="hr-HR" dirty="0" smtClean="0"/>
              <a:t> kad mu je terapeutkinja postavljala pitanja o njegovom poslu i zapazila sposobnost za rad s problematičnim nadređenima i razdražljivim mušterijama.</a:t>
            </a:r>
          </a:p>
        </p:txBody>
      </p:sp>
    </p:spTree>
    <p:extLst>
      <p:ext uri="{BB962C8B-B14F-4D97-AF65-F5344CB8AC3E}">
        <p14:creationId xmlns:p14="http://schemas.microsoft.com/office/powerpoint/2010/main" val="856487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Neslaganje s pacijentovim negativnim vjerovanjima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Terapeut mora biti svjestan činjenice da pacijentima njihova vjerovanja imaju smisla na temelju njihovih iskustava – ali da se terapeut, objektivniji promatrač, ne mora nužno složiti s njima.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6248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Stvaranje atmosfere razumijevanja u kombinaciji s realnim optimizmom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Pacijenti koji su doživjeli emocionalnu deprivaciju, često trebaju značajni više njege, empatije i podrške. </a:t>
            </a:r>
          </a:p>
          <a:p>
            <a:r>
              <a:rPr lang="hr-HR" dirty="0" smtClean="0"/>
              <a:t>Terapeut bi mogao empatičnim izjavama pridružiti i neke druge, koje izražavaju dovoljno optimizma za budućnost:</a:t>
            </a:r>
          </a:p>
          <a:p>
            <a:r>
              <a:rPr lang="hr-HR" dirty="0" smtClean="0"/>
              <a:t>Npr. „Jako mi je žao što vam se to dogodilo. Nitko, a najmanje vi, ne zaslužuje takvo što (nježno). Ali drago mi je što ste došli kako bih vam mogao pomoći”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„Nema sumnje da vam je to tako teško…postaje jasno da moramo zadatak manje podijeliti u manje korake, ići sporije, lakše. Kako vam te </a:t>
            </a:r>
            <a:r>
              <a:rPr lang="hr-HR" dirty="0" smtClean="0"/>
              <a:t>zvuči</a:t>
            </a:r>
            <a:r>
              <a:rPr lang="hr-HR" dirty="0" smtClean="0"/>
              <a:t>?”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1095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Izražavanje žaljenja zbog terapijskih ograničenja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Ponekad je terapeutima korisno izjaviti kako im je žao što ne mogu za pacijenta učiniti više</a:t>
            </a:r>
          </a:p>
          <a:p>
            <a:pPr marL="457200" lvl="2">
              <a:spcBef>
                <a:spcPts val="900"/>
              </a:spcBef>
            </a:pPr>
            <a:r>
              <a:rPr lang="hr-HR" dirty="0"/>
              <a:t>Npr. „volio bih kad bih imao moć maknuti vašu </a:t>
            </a:r>
            <a:r>
              <a:rPr lang="hr-HR" dirty="0" smtClean="0"/>
              <a:t>bol”</a:t>
            </a:r>
          </a:p>
          <a:p>
            <a:pPr marL="182880" lvl="1">
              <a:spcBef>
                <a:spcPts val="900"/>
              </a:spcBef>
            </a:pPr>
            <a:r>
              <a:rPr lang="hr-HR" sz="1800" dirty="0" smtClean="0"/>
              <a:t>Zatim </a:t>
            </a:r>
            <a:r>
              <a:rPr lang="hr-HR" sz="1800" dirty="0"/>
              <a:t>je važno nastaviti s pozitivnijom izjavom</a:t>
            </a:r>
          </a:p>
          <a:p>
            <a:pPr lvl="1"/>
            <a:r>
              <a:rPr lang="hr-HR" dirty="0" smtClean="0"/>
              <a:t>Npr</a:t>
            </a:r>
            <a:r>
              <a:rPr lang="hr-HR" dirty="0"/>
              <a:t>. „ipak bih želio vidjeti što možemo učiniti kako bismo vam olakšali bol”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826785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Pomaganje pacijentima u prepoznavanju </a:t>
            </a:r>
            <a:r>
              <a:rPr lang="hr-HR" sz="3600" dirty="0" err="1" smtClean="0"/>
              <a:t>terapeutova</a:t>
            </a:r>
            <a:r>
              <a:rPr lang="hr-HR" sz="3600" dirty="0" smtClean="0"/>
              <a:t> osjećaja povezanosti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Terapeuti ponekad moraju izražavati, izravno ili neizravno, svoju povezanost s pacijentom. Npr. mogu naglasiti pacijentima kako ih nisu zaboravili između seansi</a:t>
            </a:r>
            <a:endParaRPr lang="hr-HR" dirty="0"/>
          </a:p>
          <a:p>
            <a:r>
              <a:rPr lang="hr-HR" dirty="0" smtClean="0"/>
              <a:t>Depresivni pacijenti obično osjećaju slabu </a:t>
            </a:r>
            <a:r>
              <a:rPr lang="hr-HR" dirty="0" smtClean="0"/>
              <a:t>povezanost </a:t>
            </a:r>
            <a:r>
              <a:rPr lang="hr-HR" dirty="0" smtClean="0"/>
              <a:t>s ljudima, a samim time sa svojim terapeutima. Taj problem se najčešće otkriva direktnim ispitivanjem.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2062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Rad na problemima terapijske suradnje i </a:t>
            </a:r>
            <a:r>
              <a:rPr lang="hr-HR" sz="3600" dirty="0" err="1" smtClean="0"/>
              <a:t>generilaziranje</a:t>
            </a:r>
            <a:r>
              <a:rPr lang="hr-HR" sz="3600" dirty="0" smtClean="0"/>
              <a:t> na odnose s ostalim ljudima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 smtClean="0"/>
              <a:t>Kada pacijente uznemiruje terapeut </a:t>
            </a:r>
            <a:r>
              <a:rPr lang="hr-HR" dirty="0" smtClean="0"/>
              <a:t>(npr. Pacijent se naljutio na svoju terapeutkinju jer je pokušavala ograničiti njegove pozive između seansi)</a:t>
            </a:r>
          </a:p>
          <a:p>
            <a:pPr lvl="1"/>
            <a:r>
              <a:rPr lang="hr-HR" dirty="0" smtClean="0"/>
              <a:t>Otkrij, a zatim rezimiraj pacijentove iskrivljene automatske misli u kontekstu kognitivnog modela</a:t>
            </a:r>
          </a:p>
          <a:p>
            <a:pPr lvl="1"/>
            <a:r>
              <a:rPr lang="hr-HR" dirty="0" smtClean="0"/>
              <a:t>Pomozi pacijentu provjeriti valjanost automatskih misli i alternativnih gledišta pomoću </a:t>
            </a:r>
            <a:r>
              <a:rPr lang="hr-HR" dirty="0" err="1" smtClean="0"/>
              <a:t>sokratovskog</a:t>
            </a:r>
            <a:r>
              <a:rPr lang="hr-HR" dirty="0" smtClean="0"/>
              <a:t> ispitivanja</a:t>
            </a:r>
          </a:p>
          <a:p>
            <a:pPr lvl="1"/>
            <a:r>
              <a:rPr lang="hr-HR" dirty="0" smtClean="0"/>
              <a:t>Ohrabruj pacijenta da izravno pita terapeuta</a:t>
            </a:r>
          </a:p>
          <a:p>
            <a:pPr lvl="1"/>
            <a:r>
              <a:rPr lang="hr-HR" dirty="0" smtClean="0"/>
              <a:t>Nudi izravnu, iskrenu pozitivnu povratnu informaciju</a:t>
            </a:r>
          </a:p>
          <a:p>
            <a:pPr lvl="1"/>
            <a:r>
              <a:rPr lang="hr-HR" dirty="0" smtClean="0"/>
              <a:t>Koristi tehniku rješavanja problema</a:t>
            </a:r>
          </a:p>
          <a:p>
            <a:pPr lvl="1"/>
            <a:r>
              <a:rPr lang="hr-HR" dirty="0" smtClean="0"/>
              <a:t>Identificiraj/modificiraj </a:t>
            </a:r>
            <a:r>
              <a:rPr lang="hr-HR" dirty="0" err="1" smtClean="0"/>
              <a:t>disfunkcionalne</a:t>
            </a:r>
            <a:r>
              <a:rPr lang="hr-HR" dirty="0" smtClean="0"/>
              <a:t> pretpostavke</a:t>
            </a:r>
          </a:p>
          <a:p>
            <a:pPr lvl="1"/>
            <a:r>
              <a:rPr lang="hr-HR" dirty="0" smtClean="0"/>
              <a:t>Vrednuj pretpostavku u kontekstu ostalih međuljudskih odnosa</a:t>
            </a:r>
          </a:p>
          <a:p>
            <a:pPr lvl="1"/>
            <a:r>
              <a:rPr lang="hr-HR" dirty="0" smtClean="0"/>
              <a:t>Neka pacijent </a:t>
            </a:r>
            <a:r>
              <a:rPr lang="hr-HR" dirty="0" smtClean="0"/>
              <a:t>rezimira </a:t>
            </a:r>
            <a:r>
              <a:rPr lang="hr-HR" dirty="0" smtClean="0"/>
              <a:t>naučeno i zapiše kao podsjetnik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7006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Negativne reakcije terapeuta prema </a:t>
            </a:r>
            <a:r>
              <a:rPr lang="hr-HR" sz="3600" dirty="0" smtClean="0"/>
              <a:t>klijentu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Koristite KBT tehnike na sebi</a:t>
            </a:r>
            <a:endParaRPr lang="hr-HR" dirty="0" smtClean="0"/>
          </a:p>
          <a:p>
            <a:r>
              <a:rPr lang="hr-HR" dirty="0" smtClean="0"/>
              <a:t>“</a:t>
            </a:r>
            <a:r>
              <a:rPr lang="hr-HR" dirty="0"/>
              <a:t>Za koje klijente bi htio da ne dođu danas</a:t>
            </a:r>
            <a:r>
              <a:rPr lang="hr-HR" dirty="0" smtClean="0"/>
              <a:t>?”</a:t>
            </a:r>
          </a:p>
          <a:p>
            <a:pPr lvl="1"/>
            <a:r>
              <a:rPr lang="hr-HR" dirty="0" smtClean="0"/>
              <a:t>Procijeniti </a:t>
            </a:r>
            <a:r>
              <a:rPr lang="hr-HR" dirty="0"/>
              <a:t>i odgovoriti na vaše spoznaje o klijentu; </a:t>
            </a:r>
            <a:r>
              <a:rPr lang="hr-HR" dirty="0" smtClean="0"/>
              <a:t>stvaranje </a:t>
            </a:r>
            <a:r>
              <a:rPr lang="hr-HR" dirty="0"/>
              <a:t>kartice za suočavanje za </a:t>
            </a:r>
            <a:r>
              <a:rPr lang="hr-HR" dirty="0" smtClean="0"/>
              <a:t>čitanje</a:t>
            </a:r>
            <a:endParaRPr lang="hr-HR" dirty="0"/>
          </a:p>
          <a:p>
            <a:pPr lvl="1"/>
            <a:r>
              <a:rPr lang="hr-HR" dirty="0"/>
              <a:t>Provjerite svoja očekivanja od svojih klijenata. raditi na prihvaćanju njih i njihovih vrijednosti onakvima kakvi </a:t>
            </a:r>
            <a:r>
              <a:rPr lang="hr-HR" dirty="0" smtClean="0"/>
              <a:t>jesu</a:t>
            </a:r>
          </a:p>
          <a:p>
            <a:pPr lvl="1"/>
            <a:r>
              <a:rPr lang="hr-HR" dirty="0"/>
              <a:t>Provjerite svoja očekivanja za sebe. Provjerite jesu li </a:t>
            </a:r>
            <a:r>
              <a:rPr lang="hr-HR" dirty="0" smtClean="0"/>
              <a:t>realistični</a:t>
            </a:r>
          </a:p>
          <a:p>
            <a:pPr lvl="1"/>
            <a:r>
              <a:rPr lang="hr-HR" dirty="0"/>
              <a:t>navesti </a:t>
            </a:r>
            <a:r>
              <a:rPr lang="hr-HR" dirty="0" smtClean="0"/>
              <a:t>svoju zabrinutost i </a:t>
            </a:r>
            <a:r>
              <a:rPr lang="hr-HR" dirty="0" err="1"/>
              <a:t>konceptualizirati</a:t>
            </a:r>
            <a:r>
              <a:rPr lang="hr-HR" dirty="0"/>
              <a:t>; Što bi klijent rekao na sesiji što bi mogao biti problem? koja bi uvjerenja mogla biti u osnovi ovog </a:t>
            </a:r>
            <a:r>
              <a:rPr lang="hr-HR" dirty="0" smtClean="0"/>
              <a:t>ponašanja</a:t>
            </a:r>
          </a:p>
          <a:p>
            <a:pPr lvl="1"/>
            <a:r>
              <a:rPr lang="hr-HR" dirty="0" smtClean="0"/>
              <a:t>poticati </a:t>
            </a:r>
            <a:r>
              <a:rPr lang="hr-HR" dirty="0" err="1"/>
              <a:t>nedefenzivnost</a:t>
            </a:r>
            <a:r>
              <a:rPr lang="hr-HR" dirty="0"/>
              <a:t> i </a:t>
            </a:r>
            <a:r>
              <a:rPr lang="hr-HR" dirty="0" smtClean="0"/>
              <a:t>znatiželju</a:t>
            </a:r>
          </a:p>
          <a:p>
            <a:pPr lvl="1"/>
            <a:r>
              <a:rPr lang="hr-HR" dirty="0" smtClean="0"/>
              <a:t>Problem-</a:t>
            </a:r>
            <a:r>
              <a:rPr lang="hr-HR" dirty="0" err="1" smtClean="0"/>
              <a:t>solve</a:t>
            </a:r>
            <a:r>
              <a:rPr lang="hr-HR" dirty="0" smtClean="0"/>
              <a:t> sami ili sa kolegama</a:t>
            </a:r>
          </a:p>
          <a:p>
            <a:pPr lvl="1"/>
            <a:r>
              <a:rPr lang="hr-HR" dirty="0"/>
              <a:t>Postavite odgovarajuće </a:t>
            </a:r>
            <a:r>
              <a:rPr lang="hr-HR" dirty="0" smtClean="0"/>
              <a:t>granice </a:t>
            </a:r>
            <a:r>
              <a:rPr lang="hr-HR" dirty="0"/>
              <a:t>s klijentima</a:t>
            </a:r>
          </a:p>
          <a:p>
            <a:pPr lvl="1"/>
            <a:r>
              <a:rPr lang="hr-HR" dirty="0"/>
              <a:t>Radite na prihvaćanju vlastite emocionalne </a:t>
            </a:r>
            <a:r>
              <a:rPr lang="hr-HR" dirty="0" smtClean="0"/>
              <a:t>nelagode</a:t>
            </a:r>
          </a:p>
          <a:p>
            <a:pPr lvl="1"/>
            <a:r>
              <a:rPr lang="pt-BR" dirty="0"/>
              <a:t>dobro se brinete o sebi tijekom </a:t>
            </a:r>
            <a:r>
              <a:rPr lang="pt-BR" dirty="0" smtClean="0"/>
              <a:t>dana</a:t>
            </a:r>
            <a:r>
              <a:rPr lang="hr-HR" dirty="0" smtClean="0"/>
              <a:t> (</a:t>
            </a:r>
            <a:r>
              <a:rPr lang="hr-HR" dirty="0" err="1" smtClean="0"/>
              <a:t>mindfulness</a:t>
            </a:r>
            <a:r>
              <a:rPr lang="hr-HR" dirty="0" smtClean="0"/>
              <a:t>, duboko disanje…)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0217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Hvala!</a:t>
            </a:r>
            <a:endParaRPr lang="hr-HR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hr-HR" dirty="0" smtClean="0"/>
              <a:t>Literatura: </a:t>
            </a:r>
            <a:r>
              <a:rPr lang="hr-HR" dirty="0" err="1" smtClean="0"/>
              <a:t>Beck</a:t>
            </a:r>
            <a:r>
              <a:rPr lang="hr-HR" dirty="0" smtClean="0"/>
              <a:t>, J.S. (2021). </a:t>
            </a:r>
            <a:r>
              <a:rPr lang="hr-HR" dirty="0" err="1" smtClean="0"/>
              <a:t>Cognitive</a:t>
            </a:r>
            <a:r>
              <a:rPr lang="hr-HR" dirty="0" smtClean="0"/>
              <a:t> </a:t>
            </a:r>
            <a:r>
              <a:rPr lang="hr-HR" dirty="0" err="1" smtClean="0"/>
              <a:t>Behavior</a:t>
            </a:r>
            <a:r>
              <a:rPr lang="hr-HR" dirty="0" smtClean="0"/>
              <a:t> </a:t>
            </a:r>
            <a:r>
              <a:rPr lang="hr-HR" dirty="0" err="1" smtClean="0"/>
              <a:t>Therapy</a:t>
            </a:r>
            <a:r>
              <a:rPr lang="hr-HR" dirty="0" smtClean="0"/>
              <a:t>: </a:t>
            </a:r>
            <a:r>
              <a:rPr lang="hr-HR" dirty="0" err="1" smtClean="0"/>
              <a:t>Basics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Beyond</a:t>
            </a:r>
            <a:r>
              <a:rPr lang="hr-HR" dirty="0" smtClean="0"/>
              <a:t>.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Guilford</a:t>
            </a:r>
            <a:r>
              <a:rPr lang="hr-HR" dirty="0" smtClean="0"/>
              <a:t> Press.</a:t>
            </a:r>
          </a:p>
          <a:p>
            <a:pPr algn="l"/>
            <a:r>
              <a:rPr lang="hr-HR" dirty="0" smtClean="0"/>
              <a:t>	</a:t>
            </a:r>
            <a:r>
              <a:rPr lang="hr-HR" dirty="0" err="1" smtClean="0"/>
              <a:t>Beck</a:t>
            </a:r>
            <a:r>
              <a:rPr lang="hr-HR" dirty="0" smtClean="0"/>
              <a:t>, J. (2011). Kognitivna terapija za složene probleme. Jastrebarsko: Naklada Slap.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328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Prilagođavanje </a:t>
            </a:r>
            <a:r>
              <a:rPr lang="hr-HR" sz="3200" dirty="0"/>
              <a:t>terapijskog odnosa </a:t>
            </a:r>
            <a:r>
              <a:rPr lang="hr-HR" sz="3200" dirty="0" smtClean="0"/>
              <a:t>pacijentu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Budite svjesni da kultura vaših klijenata i druge karakteristike (kao što su dob, spol, etnička pripadnost, socioekonomski status, invaliditet i seksualna orijentacija) mogu utjecati na terapijski </a:t>
            </a:r>
            <a:r>
              <a:rPr lang="hr-HR" dirty="0" smtClean="0"/>
              <a:t>odnos.</a:t>
            </a:r>
          </a:p>
          <a:p>
            <a:r>
              <a:rPr lang="hr-HR" dirty="0"/>
              <a:t>Važno je prepoznati da vaše vlastito podrijetlo i kultura utječu na vaša uvjerenja i vrijednosti te na to kako doživljavate, razgovarate i ponašate se prema svom </a:t>
            </a:r>
            <a:r>
              <a:rPr lang="hr-HR" dirty="0" smtClean="0"/>
              <a:t>klijentu.</a:t>
            </a:r>
          </a:p>
          <a:p>
            <a:pPr lvl="1"/>
            <a:r>
              <a:rPr lang="hr-HR" dirty="0"/>
              <a:t>razumijevanje utjecaja vaših kulturnih predrasuda pomaže vam da odgovorite klijentima na kulturološki osjetljiv način</a:t>
            </a:r>
          </a:p>
          <a:p>
            <a:pPr lvl="1"/>
            <a:endParaRPr lang="hr-HR" dirty="0"/>
          </a:p>
        </p:txBody>
      </p:sp>
      <p:pic>
        <p:nvPicPr>
          <p:cNvPr id="1026" name="Picture 2" descr="Image result for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03" y="4589108"/>
            <a:ext cx="2420451" cy="135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xual Orientation And Gender Identity | Mingle2's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879" y="4583004"/>
            <a:ext cx="2046515" cy="136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ging Progression Cart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" b="15046"/>
          <a:stretch/>
        </p:blipFill>
        <p:spPr bwMode="auto">
          <a:xfrm>
            <a:off x="4795520" y="4589108"/>
            <a:ext cx="2721692" cy="135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6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Pacijentova predviđanja o tretmanu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Relativno je lako razviti suradnju s pacijentima koji su u tretman ušli s dobrim predviđanjima o tome kako će biti u tretmanu.</a:t>
            </a:r>
          </a:p>
          <a:p>
            <a:r>
              <a:rPr lang="hr-HR" dirty="0" smtClean="0"/>
              <a:t>Kada pacijenti imaju pretežito </a:t>
            </a:r>
            <a:r>
              <a:rPr lang="hr-HR" b="1" dirty="0" smtClean="0"/>
              <a:t>pozitivne stavove</a:t>
            </a:r>
            <a:r>
              <a:rPr lang="hr-HR" dirty="0" smtClean="0"/>
              <a:t> o drugim ljudima, često zadržavaju optimistično gledište i prema svojim terapeutima i prema tretmanu. (npr. „zbog terapije ću se </a:t>
            </a:r>
            <a:r>
              <a:rPr lang="hr-HR" dirty="0" smtClean="0"/>
              <a:t>osjećati </a:t>
            </a:r>
            <a:r>
              <a:rPr lang="hr-HR" dirty="0" smtClean="0"/>
              <a:t>bolje”)</a:t>
            </a:r>
          </a:p>
          <a:p>
            <a:r>
              <a:rPr lang="hr-HR" dirty="0" smtClean="0"/>
              <a:t>Međutim, postoje pacijenti koji imaju općenito </a:t>
            </a:r>
            <a:r>
              <a:rPr lang="hr-HR" b="1" dirty="0" smtClean="0"/>
              <a:t>negativne stavove</a:t>
            </a:r>
            <a:r>
              <a:rPr lang="hr-HR" dirty="0" smtClean="0"/>
              <a:t> o drugim ljudima i u tretman ulaze s različitim setom predviđanja. (npr. „moj će me terapeut povrijediti”)</a:t>
            </a:r>
          </a:p>
          <a:p>
            <a:r>
              <a:rPr lang="hr-HR" dirty="0" smtClean="0"/>
              <a:t>Terapeuti redovito trebaju provesti znatno više vremena gradeći povjerenje s drugom skupinom pacijenata. </a:t>
            </a:r>
            <a:endParaRPr lang="hr-HR" dirty="0"/>
          </a:p>
        </p:txBody>
      </p:sp>
      <p:pic>
        <p:nvPicPr>
          <p:cNvPr id="2050" name="Picture 2" descr="Positive and Negative Thinking. 663651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5412" y="4907280"/>
            <a:ext cx="12922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64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Terapijska suradnja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6936377" cy="3931920"/>
          </a:xfrm>
        </p:spPr>
        <p:txBody>
          <a:bodyPr>
            <a:normAutofit/>
          </a:bodyPr>
          <a:lstStyle/>
          <a:p>
            <a:r>
              <a:rPr lang="hr-HR" dirty="0"/>
              <a:t>Učinkovita kognitivna terapija zahtijeva dobru terapijsku </a:t>
            </a:r>
            <a:r>
              <a:rPr lang="hr-HR" dirty="0" smtClean="0"/>
              <a:t>suradnju</a:t>
            </a:r>
            <a:endParaRPr lang="hr-HR" dirty="0"/>
          </a:p>
          <a:p>
            <a:pPr marL="720">
              <a:spcBef>
                <a:spcPts val="79"/>
              </a:spcBef>
              <a:tabLst>
                <a:tab pos="0" algn="l"/>
              </a:tabLst>
            </a:pPr>
            <a:r>
              <a:rPr lang="hr-HR" spc="-1" dirty="0">
                <a:solidFill>
                  <a:srgbClr val="000000"/>
                </a:solidFill>
                <a:ea typeface="SimSun"/>
              </a:rPr>
              <a:t>ZLATNO PRAVILO - stvoriti dovoljno dobar odnos s klijentom koji će biti spreman raditi na ostvarenju svojih ciljeva </a:t>
            </a:r>
            <a:endParaRPr lang="en-GB" spc="-1" dirty="0">
              <a:solidFill>
                <a:srgbClr val="000000"/>
              </a:solidFill>
            </a:endParaRPr>
          </a:p>
          <a:p>
            <a:pPr marL="720">
              <a:spcBef>
                <a:spcPts val="79"/>
              </a:spcBef>
              <a:tabLst>
                <a:tab pos="0" algn="l"/>
              </a:tabLst>
            </a:pPr>
            <a:r>
              <a:rPr lang="hr-HR" spc="-1" dirty="0">
                <a:solidFill>
                  <a:srgbClr val="000000"/>
                </a:solidFill>
                <a:ea typeface="SimSun"/>
              </a:rPr>
              <a:t>Potrošiti više vremena nego što je potrebno na terapijsku suradnju znači provesti manje vremena pomažući klijentu u rješavanju njihovih stvarnih problema </a:t>
            </a:r>
            <a:endParaRPr lang="en-GB" spc="-1" dirty="0">
              <a:solidFill>
                <a:srgbClr val="000000"/>
              </a:solidFill>
            </a:endParaRPr>
          </a:p>
          <a:p>
            <a:pPr marL="720">
              <a:spcBef>
                <a:spcPts val="79"/>
              </a:spcBef>
              <a:tabLst>
                <a:tab pos="0" algn="l"/>
              </a:tabLst>
            </a:pPr>
            <a:r>
              <a:rPr lang="hr-HR" i="1" spc="-1" dirty="0">
                <a:solidFill>
                  <a:srgbClr val="000000"/>
                </a:solidFill>
                <a:ea typeface="SimSun"/>
              </a:rPr>
              <a:t>(S druge strane, pozitivan terapijski odnos može biti snažno terapijsko oruđe u modificiranju </a:t>
            </a:r>
            <a:r>
              <a:rPr lang="hr-HR" i="1" spc="-1" dirty="0" err="1">
                <a:solidFill>
                  <a:srgbClr val="000000"/>
                </a:solidFill>
                <a:ea typeface="SimSun"/>
              </a:rPr>
              <a:t>klijentovih</a:t>
            </a:r>
            <a:r>
              <a:rPr lang="hr-HR" i="1" spc="-1" dirty="0">
                <a:solidFill>
                  <a:srgbClr val="000000"/>
                </a:solidFill>
                <a:ea typeface="SimSun"/>
              </a:rPr>
              <a:t> </a:t>
            </a:r>
            <a:r>
              <a:rPr lang="hr-HR" i="1" spc="-1" dirty="0" err="1">
                <a:solidFill>
                  <a:srgbClr val="000000"/>
                </a:solidFill>
                <a:ea typeface="SimSun"/>
              </a:rPr>
              <a:t>disfunkcionalnih</a:t>
            </a:r>
            <a:r>
              <a:rPr lang="hr-HR" i="1" spc="-1" dirty="0">
                <a:solidFill>
                  <a:srgbClr val="000000"/>
                </a:solidFill>
                <a:ea typeface="SimSun"/>
              </a:rPr>
              <a:t> vjerovanja o samima sebi i drugima</a:t>
            </a:r>
            <a:r>
              <a:rPr lang="hr-HR" i="1" spc="-1" dirty="0" smtClean="0">
                <a:solidFill>
                  <a:srgbClr val="000000"/>
                </a:solidFill>
                <a:ea typeface="SimSun"/>
              </a:rPr>
              <a:t>)</a:t>
            </a:r>
            <a:endParaRPr lang="en-GB" spc="-1" dirty="0">
              <a:solidFill>
                <a:srgbClr val="000000"/>
              </a:solidFill>
            </a:endParaRPr>
          </a:p>
        </p:txBody>
      </p:sp>
      <p:pic>
        <p:nvPicPr>
          <p:cNvPr id="1030" name="Picture 6" descr="The Therapeutic Relationship Clipart - white background | T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207" y="2103120"/>
            <a:ext cx="3077401" cy="27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ree Balance Scale Cliparts, Download Free Balance Scale Cliparts p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42" y="5212079"/>
            <a:ext cx="1211758" cy="12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89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800" dirty="0" smtClean="0"/>
              <a:t>Strategije za razvijanje terapijske suradnje</a:t>
            </a:r>
            <a:endParaRPr lang="hr-HR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uspostavljanju i održavanju terapijskog odnosa s pacijentom pomažu određeni </a:t>
            </a:r>
            <a:r>
              <a:rPr lang="hr-HR" b="1" dirty="0" smtClean="0"/>
              <a:t>osnovni principi kognitivne terapije:</a:t>
            </a:r>
          </a:p>
          <a:p>
            <a:pPr marL="92160" lvl="1" indent="0">
              <a:spcBef>
                <a:spcPts val="79"/>
              </a:spcBef>
              <a:buNone/>
              <a:tabLst>
                <a:tab pos="0" algn="l"/>
              </a:tabLst>
            </a:pPr>
            <a:r>
              <a:rPr lang="hr-HR" spc="-1" dirty="0">
                <a:solidFill>
                  <a:srgbClr val="000000"/>
                </a:solidFill>
                <a:ea typeface="SimSun"/>
              </a:rPr>
              <a:t>1) Aktivno surađuj s 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pacijentom</a:t>
            </a:r>
            <a:endParaRPr lang="en-GB" spc="-1" dirty="0">
              <a:solidFill>
                <a:srgbClr val="000000"/>
              </a:solidFill>
            </a:endParaRPr>
          </a:p>
          <a:p>
            <a:pPr marL="92160" lvl="1" indent="0">
              <a:spcBef>
                <a:spcPts val="79"/>
              </a:spcBef>
              <a:buNone/>
              <a:tabLst>
                <a:tab pos="0" algn="l"/>
              </a:tabLst>
            </a:pPr>
            <a:r>
              <a:rPr lang="hr-HR" spc="-1" dirty="0">
                <a:solidFill>
                  <a:srgbClr val="000000"/>
                </a:solidFill>
                <a:ea typeface="SimSun"/>
              </a:rPr>
              <a:t>2) Pokazuj empatiju, brižnost i razumijevanje</a:t>
            </a:r>
            <a:endParaRPr lang="en-GB" spc="-1" dirty="0">
              <a:solidFill>
                <a:srgbClr val="000000"/>
              </a:solidFill>
            </a:endParaRPr>
          </a:p>
          <a:p>
            <a:pPr marL="92160" lvl="1" indent="0">
              <a:spcBef>
                <a:spcPts val="79"/>
              </a:spcBef>
              <a:buNone/>
              <a:tabLst>
                <a:tab pos="0" algn="l"/>
              </a:tabLst>
            </a:pPr>
            <a:r>
              <a:rPr lang="hr-HR" spc="-1" dirty="0">
                <a:solidFill>
                  <a:srgbClr val="000000"/>
                </a:solidFill>
                <a:ea typeface="SimSun"/>
              </a:rPr>
              <a:t>3) Prilagodi terapijski stil</a:t>
            </a:r>
            <a:endParaRPr lang="en-GB" spc="-1" dirty="0">
              <a:solidFill>
                <a:srgbClr val="000000"/>
              </a:solidFill>
            </a:endParaRPr>
          </a:p>
          <a:p>
            <a:pPr marL="92160" lvl="1" indent="0">
              <a:spcBef>
                <a:spcPts val="79"/>
              </a:spcBef>
              <a:buNone/>
              <a:tabLst>
                <a:tab pos="0" algn="l"/>
              </a:tabLst>
            </a:pPr>
            <a:r>
              <a:rPr lang="hr-HR" spc="-1" dirty="0">
                <a:solidFill>
                  <a:srgbClr val="000000"/>
                </a:solidFill>
                <a:ea typeface="SimSun"/>
              </a:rPr>
              <a:t>4) Ublaži uznemirenost</a:t>
            </a:r>
            <a:endParaRPr lang="en-GB" spc="-1" dirty="0">
              <a:solidFill>
                <a:srgbClr val="000000"/>
              </a:solidFill>
            </a:endParaRPr>
          </a:p>
          <a:p>
            <a:pPr marL="92160" lvl="1" indent="0">
              <a:spcBef>
                <a:spcPts val="79"/>
              </a:spcBef>
              <a:buNone/>
              <a:tabLst>
                <a:tab pos="0" algn="l"/>
              </a:tabLst>
            </a:pPr>
            <a:r>
              <a:rPr lang="hr-HR" spc="-1" dirty="0">
                <a:solidFill>
                  <a:srgbClr val="000000"/>
                </a:solidFill>
                <a:ea typeface="SimSun"/>
              </a:rPr>
              <a:t>5) Traži povratnu informaciju na kraju seanse</a:t>
            </a:r>
            <a:endParaRPr lang="en-GB" spc="-1" dirty="0">
              <a:solidFill>
                <a:srgbClr val="000000"/>
              </a:solidFill>
            </a:endParaRPr>
          </a:p>
        </p:txBody>
      </p:sp>
      <p:pic>
        <p:nvPicPr>
          <p:cNvPr id="4098" name="Picture 2" descr="What is Collaborative Therapy? - LGBTQ and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31" y="3069748"/>
            <a:ext cx="2398869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6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spc="-1" dirty="0">
                <a:solidFill>
                  <a:srgbClr val="000000"/>
                </a:solidFill>
                <a:ea typeface="SimSun"/>
              </a:rPr>
              <a:t>1) Aktivna suradnja s </a:t>
            </a:r>
            <a:r>
              <a:rPr lang="hr-HR" sz="4000" spc="-1" dirty="0" smtClean="0">
                <a:solidFill>
                  <a:srgbClr val="000000"/>
                </a:solidFill>
                <a:ea typeface="SimSun"/>
              </a:rPr>
              <a:t>pacijentom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Terapeut s pacijentima - </a:t>
            </a:r>
            <a:r>
              <a:rPr lang="hr-HR" dirty="0" smtClean="0"/>
              <a:t>djeluju </a:t>
            </a:r>
            <a:r>
              <a:rPr lang="hr-HR" dirty="0" smtClean="0"/>
              <a:t>timski</a:t>
            </a:r>
          </a:p>
          <a:p>
            <a:pPr marL="0" indent="0">
              <a:buNone/>
            </a:pPr>
            <a:r>
              <a:rPr lang="hr-HR" dirty="0" smtClean="0"/>
              <a:t>                                           - zajednički donesu odluke o terapiji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- zajednički istražuju valjanost pacijentovih razmišljanja</a:t>
            </a:r>
            <a:r>
              <a:rPr lang="hr-HR" dirty="0"/>
              <a:t> </a:t>
            </a:r>
            <a:r>
              <a:rPr lang="hr-HR" dirty="0" smtClean="0"/>
              <a:t> 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- terapeut nudi objašnjenje za svoje intervencije</a:t>
            </a:r>
          </a:p>
          <a:p>
            <a:r>
              <a:rPr lang="hr-HR" dirty="0" smtClean="0"/>
              <a:t>Problemi u suradnji mogu nastati zbog: </a:t>
            </a:r>
          </a:p>
          <a:p>
            <a:pPr lvl="1"/>
            <a:r>
              <a:rPr lang="hr-HR" dirty="0" smtClean="0"/>
              <a:t>- </a:t>
            </a:r>
            <a:r>
              <a:rPr lang="hr-HR" u="sng" dirty="0" err="1" smtClean="0"/>
              <a:t>terapeutove</a:t>
            </a:r>
            <a:r>
              <a:rPr lang="hr-HR" u="sng" dirty="0" smtClean="0"/>
              <a:t> pogreške </a:t>
            </a:r>
            <a:r>
              <a:rPr lang="hr-HR" dirty="0" smtClean="0"/>
              <a:t>(npr. Mogu biti </a:t>
            </a:r>
            <a:r>
              <a:rPr lang="hr-HR" dirty="0" err="1" smtClean="0"/>
              <a:t>preizravni</a:t>
            </a:r>
            <a:r>
              <a:rPr lang="hr-HR" dirty="0" smtClean="0"/>
              <a:t>, </a:t>
            </a:r>
            <a:r>
              <a:rPr lang="hr-HR" dirty="0" err="1" smtClean="0"/>
              <a:t>prezapovjednički</a:t>
            </a:r>
            <a:r>
              <a:rPr lang="hr-HR" dirty="0" smtClean="0"/>
              <a:t> ili </a:t>
            </a:r>
            <a:r>
              <a:rPr lang="hr-HR" dirty="0" err="1" smtClean="0"/>
              <a:t>suprostavljajući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- </a:t>
            </a:r>
            <a:r>
              <a:rPr lang="hr-HR" u="sng" dirty="0" smtClean="0"/>
              <a:t>pacijentove percepcije </a:t>
            </a:r>
            <a:r>
              <a:rPr lang="hr-HR" dirty="0" smtClean="0"/>
              <a:t>(npr. 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klijent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ga procjenjuje kao </a:t>
            </a:r>
            <a:r>
              <a:rPr lang="hr-HR" spc="-1" dirty="0" err="1">
                <a:solidFill>
                  <a:srgbClr val="000000"/>
                </a:solidFill>
                <a:ea typeface="SimSun"/>
              </a:rPr>
              <a:t>prekontrolirajućeg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, ili vjeruju da terapeut treba jednostrano donositi 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odluke)</a:t>
            </a:r>
            <a:endParaRPr lang="hr-HR" dirty="0"/>
          </a:p>
        </p:txBody>
      </p:sp>
      <p:pic>
        <p:nvPicPr>
          <p:cNvPr id="5122" name="Picture 2" descr="Puzzle work team idea teamwork building cartoon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4"/>
          <a:stretch/>
        </p:blipFill>
        <p:spPr bwMode="auto">
          <a:xfrm>
            <a:off x="9372600" y="496388"/>
            <a:ext cx="1978211" cy="193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26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400" spc="-1" dirty="0" smtClean="0">
                <a:solidFill>
                  <a:srgbClr val="000000"/>
                </a:solidFill>
                <a:ea typeface="SimSun"/>
              </a:rPr>
              <a:t>2) Iskazivanje empatije, brižnosti i razumijevanja</a:t>
            </a:r>
            <a:endParaRPr lang="hr-H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9"/>
              </a:spcBef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Ključne vještine savjetovanja – 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demonstracija 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empatije, brižnosti, optimizma, iskrenosti, razumijevanja i kompetentnosti</a:t>
            </a:r>
          </a:p>
          <a:p>
            <a:pPr marL="720">
              <a:spcBef>
                <a:spcPts val="79"/>
              </a:spcBef>
              <a:tabLst>
                <a:tab pos="0" algn="l"/>
              </a:tabLst>
            </a:pPr>
            <a:endParaRPr lang="hr-HR" spc="-1" dirty="0" smtClean="0">
              <a:solidFill>
                <a:srgbClr val="000000"/>
              </a:solidFill>
              <a:ea typeface="SimSun"/>
            </a:endParaRPr>
          </a:p>
          <a:p>
            <a:pPr>
              <a:spcBef>
                <a:spcPts val="79"/>
              </a:spcBef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U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većini slučajeva, na iskazivanje empatije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, brižnosti i razumijevanja od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strane terapeuta, 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pacijenti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reagiraju </a:t>
            </a:r>
            <a:r>
              <a:rPr lang="hr-HR" b="1" u="sng" spc="-1" dirty="0">
                <a:solidFill>
                  <a:srgbClr val="000000"/>
                </a:solidFill>
                <a:ea typeface="SimSun"/>
              </a:rPr>
              <a:t>pozitivno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, osjećaju se podržavani i shvaćeni te na taj način terapijska suradnja postaje jača</a:t>
            </a:r>
            <a:endParaRPr lang="en-GB" spc="-1" dirty="0">
              <a:solidFill>
                <a:srgbClr val="000000"/>
              </a:solidFill>
            </a:endParaRPr>
          </a:p>
          <a:p>
            <a:pPr marL="720">
              <a:spcBef>
                <a:spcPts val="79"/>
              </a:spcBef>
              <a:tabLst>
                <a:tab pos="0" algn="l"/>
              </a:tabLst>
            </a:pPr>
            <a:endParaRPr lang="en-GB" spc="-1" dirty="0">
              <a:solidFill>
                <a:srgbClr val="000000"/>
              </a:solidFill>
            </a:endParaRPr>
          </a:p>
          <a:p>
            <a:pPr>
              <a:spcBef>
                <a:spcPts val="79"/>
              </a:spcBef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No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, neki 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pacijenti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mogu reagirati </a:t>
            </a:r>
            <a:r>
              <a:rPr lang="hr-HR" b="1" u="sng" spc="-1" dirty="0">
                <a:solidFill>
                  <a:srgbClr val="000000"/>
                </a:solidFill>
                <a:ea typeface="SimSun"/>
              </a:rPr>
              <a:t>negativno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, te se u njima može javiti osjećaj neugode, bespomoćnosti, uznemirenosti, sumnjičavosti, anksioznosti, ponekad misle i da je to znak nedostatka razumijevanja od strane terapeuta</a:t>
            </a:r>
            <a:endParaRPr lang="en-GB" spc="-1" dirty="0">
              <a:solidFill>
                <a:srgbClr val="000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31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spc="-1" dirty="0">
                <a:solidFill>
                  <a:srgbClr val="000000"/>
                </a:solidFill>
                <a:ea typeface="SimSun"/>
              </a:rPr>
              <a:t>3) Prilagođavanje terapijskog stila </a:t>
            </a:r>
            <a:r>
              <a:rPr lang="hr-HR" sz="3600" spc="-1" dirty="0" smtClean="0">
                <a:solidFill>
                  <a:srgbClr val="000000"/>
                </a:solidFill>
                <a:ea typeface="SimSun"/>
              </a:rPr>
              <a:t>pacijentovim specifičnim karakteristikama 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Terapeut mora znati prepoznati zadovoljstvo pacijenta terapijskim stilom te mogućnost njegovog mijenjanja prema potrebi</a:t>
            </a:r>
          </a:p>
          <a:p>
            <a:pPr marL="0" indent="0">
              <a:spcBef>
                <a:spcPts val="79"/>
              </a:spcBef>
              <a:buNone/>
              <a:tabLst>
                <a:tab pos="0" algn="l"/>
              </a:tabLst>
            </a:pPr>
            <a:r>
              <a:rPr lang="hr-HR" spc="-1" dirty="0" smtClean="0">
                <a:solidFill>
                  <a:srgbClr val="000000"/>
                </a:solidFill>
                <a:ea typeface="SimSun"/>
              </a:rPr>
              <a:t>     npr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. - klijent s </a:t>
            </a:r>
            <a:r>
              <a:rPr lang="hr-HR" u="sng" spc="-1" dirty="0" err="1">
                <a:solidFill>
                  <a:srgbClr val="000000"/>
                </a:solidFill>
                <a:ea typeface="SimSun"/>
              </a:rPr>
              <a:t>narcističnim</a:t>
            </a:r>
            <a:r>
              <a:rPr lang="hr-HR" u="sng" spc="-1" dirty="0">
                <a:solidFill>
                  <a:srgbClr val="000000"/>
                </a:solidFill>
                <a:ea typeface="SimSun"/>
              </a:rPr>
              <a:t> poremećajem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 traži odnos pun poštovanja</a:t>
            </a:r>
            <a:endParaRPr lang="en-GB" spc="-1" dirty="0">
              <a:solidFill>
                <a:srgbClr val="000000"/>
              </a:solidFill>
            </a:endParaRPr>
          </a:p>
          <a:p>
            <a:pPr marL="0" indent="0">
              <a:spcBef>
                <a:spcPts val="79"/>
              </a:spcBef>
              <a:buNone/>
              <a:tabLst>
                <a:tab pos="0" algn="l"/>
              </a:tabLst>
            </a:pPr>
            <a:r>
              <a:rPr lang="hr-HR" spc="-1" dirty="0">
                <a:solidFill>
                  <a:srgbClr val="000000"/>
                </a:solidFill>
                <a:ea typeface="SimSun"/>
              </a:rPr>
              <a:t>        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     -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klijent s </a:t>
            </a:r>
            <a:r>
              <a:rPr lang="hr-HR" u="sng" spc="-1" dirty="0">
                <a:solidFill>
                  <a:srgbClr val="000000"/>
                </a:solidFill>
                <a:ea typeface="SimSun"/>
              </a:rPr>
              <a:t>izbjegavajućim poremećajem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 ne voli otkrivati kompromitirajuće sadržaje</a:t>
            </a:r>
            <a:endParaRPr lang="en-GB" spc="-1" dirty="0">
              <a:solidFill>
                <a:srgbClr val="000000"/>
              </a:solidFill>
            </a:endParaRPr>
          </a:p>
          <a:p>
            <a:pPr marL="0" indent="0">
              <a:spcBef>
                <a:spcPts val="79"/>
              </a:spcBef>
              <a:buNone/>
              <a:tabLst>
                <a:tab pos="0" algn="l"/>
              </a:tabLst>
            </a:pPr>
            <a:r>
              <a:rPr lang="hr-HR" spc="-1" dirty="0">
                <a:solidFill>
                  <a:srgbClr val="000000"/>
                </a:solidFill>
                <a:ea typeface="SimSun"/>
              </a:rPr>
              <a:t>        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    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- klijent s </a:t>
            </a:r>
            <a:r>
              <a:rPr lang="hr-HR" u="sng" spc="-1" dirty="0">
                <a:solidFill>
                  <a:srgbClr val="000000"/>
                </a:solidFill>
                <a:ea typeface="SimSun"/>
              </a:rPr>
              <a:t>ovisnim poremećajem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 voli da terapeut preuzima odgovornost</a:t>
            </a:r>
            <a:endParaRPr lang="en-GB" spc="-1" dirty="0">
              <a:solidFill>
                <a:srgbClr val="000000"/>
              </a:solidFill>
            </a:endParaRPr>
          </a:p>
          <a:p>
            <a:pPr marL="0" indent="0">
              <a:spcBef>
                <a:spcPts val="79"/>
              </a:spcBef>
              <a:buNone/>
              <a:tabLst>
                <a:tab pos="0" algn="l"/>
              </a:tabLst>
            </a:pPr>
            <a:r>
              <a:rPr lang="hr-HR" spc="-1" dirty="0">
                <a:solidFill>
                  <a:srgbClr val="000000"/>
                </a:solidFill>
                <a:ea typeface="SimSun"/>
              </a:rPr>
              <a:t>        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     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- klijent s </a:t>
            </a:r>
            <a:r>
              <a:rPr lang="hr-HR" u="sng" spc="-1" dirty="0">
                <a:solidFill>
                  <a:srgbClr val="000000"/>
                </a:solidFill>
                <a:ea typeface="SimSun"/>
              </a:rPr>
              <a:t>paranoidnim poremećajem</a:t>
            </a:r>
            <a:r>
              <a:rPr lang="hr-HR" spc="-1" dirty="0">
                <a:solidFill>
                  <a:srgbClr val="000000"/>
                </a:solidFill>
                <a:ea typeface="SimSun"/>
              </a:rPr>
              <a:t> može postati sumnjičav i pojačano </a:t>
            </a:r>
            <a:r>
              <a:rPr lang="hr-HR" spc="-1" dirty="0" smtClean="0">
                <a:solidFill>
                  <a:srgbClr val="000000"/>
                </a:solidFill>
                <a:ea typeface="SimSun"/>
              </a:rPr>
              <a:t>oprezan</a:t>
            </a:r>
          </a:p>
          <a:p>
            <a:pPr>
              <a:spcBef>
                <a:spcPts val="79"/>
              </a:spcBef>
              <a:tabLst>
                <a:tab pos="0" algn="l"/>
              </a:tabLst>
            </a:pPr>
            <a:endParaRPr lang="hr-HR" dirty="0" smtClean="0"/>
          </a:p>
          <a:p>
            <a:pPr>
              <a:spcBef>
                <a:spcPts val="79"/>
              </a:spcBef>
              <a:tabLst>
                <a:tab pos="0" algn="l"/>
              </a:tabLst>
            </a:pPr>
            <a:r>
              <a:rPr lang="hr-HR" dirty="0" smtClean="0"/>
              <a:t>Neki </a:t>
            </a:r>
            <a:r>
              <a:rPr lang="hr-HR" dirty="0"/>
              <a:t>pacijenti dobro reagiraju na </a:t>
            </a:r>
            <a:r>
              <a:rPr lang="hr-HR" dirty="0" err="1"/>
              <a:t>samootkrivanje</a:t>
            </a:r>
            <a:r>
              <a:rPr lang="hr-HR" dirty="0"/>
              <a:t> terapeuta, dok se drugi čude zašto terapeuti troše svoje vrijeme.</a:t>
            </a:r>
          </a:p>
          <a:p>
            <a:pPr>
              <a:spcBef>
                <a:spcPts val="79"/>
              </a:spcBef>
              <a:tabLst>
                <a:tab pos="0" algn="l"/>
              </a:tabLst>
            </a:pPr>
            <a:endParaRPr lang="en-GB" spc="-1" dirty="0">
              <a:solidFill>
                <a:srgbClr val="000000"/>
              </a:solidFill>
              <a:latin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8841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4903</TotalTime>
  <Words>2101</Words>
  <Application>Microsoft Office PowerPoint</Application>
  <PresentationFormat>Widescreen</PresentationFormat>
  <Paragraphs>162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SimSun</vt:lpstr>
      <vt:lpstr>Arial</vt:lpstr>
      <vt:lpstr>Century Gothic</vt:lpstr>
      <vt:lpstr>Garamond</vt:lpstr>
      <vt:lpstr>Savon</vt:lpstr>
      <vt:lpstr>Terapijski odnos i razvijanje i korištenje terapijske suradnje</vt:lpstr>
      <vt:lpstr>Primjer osnovnih vještina savjetovanja</vt:lpstr>
      <vt:lpstr>Prilagođavanje terapijskog odnosa pacijentu</vt:lpstr>
      <vt:lpstr>Pacijentova predviđanja o tretmanu</vt:lpstr>
      <vt:lpstr>Terapijska suradnja</vt:lpstr>
      <vt:lpstr>Strategije za razvijanje terapijske suradnje</vt:lpstr>
      <vt:lpstr>1) Aktivna suradnja s pacijentom</vt:lpstr>
      <vt:lpstr>2) Iskazivanje empatije, brižnosti i razumijevanja</vt:lpstr>
      <vt:lpstr>3) Prilagođavanje terapijskog stila pacijentovim specifičnim karakteristikama </vt:lpstr>
      <vt:lpstr>4) Ublažavanje neugode</vt:lpstr>
      <vt:lpstr>5) Traženje povratne informacije </vt:lpstr>
      <vt:lpstr>Identificiranje i rješavanje problema vezanih uz terapijsku suradnju</vt:lpstr>
      <vt:lpstr>Identificiranje problema vezanih uz terapijsku suradnju</vt:lpstr>
      <vt:lpstr>Konceptualizacija problema i planiranje strategije</vt:lpstr>
      <vt:lpstr>Konceptualizacija uzroka problema kad se radi o terapeutovoj grešci</vt:lpstr>
      <vt:lpstr>Kad klijentovo disfunkcionalno vjerovanje ometa suradnju</vt:lpstr>
      <vt:lpstr>Terapijska suradnja kao sredstvo postizanja terapijskih ciljeva </vt:lpstr>
      <vt:lpstr>Osiguravanje pozitivnog terapijskog iskustva </vt:lpstr>
      <vt:lpstr>Korištenje pozitivnog osnaživanja </vt:lpstr>
      <vt:lpstr>Korištenje samootkrivanja</vt:lpstr>
      <vt:lpstr>Postizanje ravnoteže u terapijskom odnosu</vt:lpstr>
      <vt:lpstr>Neslaganje s pacijentovim negativnim vjerovanjima</vt:lpstr>
      <vt:lpstr>Stvaranje atmosfere razumijevanja u kombinaciji s realnim optimizmom</vt:lpstr>
      <vt:lpstr>Izražavanje žaljenja zbog terapijskih ograničenja</vt:lpstr>
      <vt:lpstr>Pomaganje pacijentima u prepoznavanju terapeutova osjećaja povezanosti</vt:lpstr>
      <vt:lpstr>Rad na problemima terapijske suradnje i generilaziranje na odnose s ostalim ljudima</vt:lpstr>
      <vt:lpstr>Negativne reakcije terapeuta prema klijentu</vt:lpstr>
      <vt:lpstr>Hvala!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Terapijski odnos i razvijanje i korištenje terapijske suradnje</dc:title>
  <dc:creator>Marko Bačurin</dc:creator>
  <cp:lastModifiedBy>Marko Bačurin</cp:lastModifiedBy>
  <cp:revision>52</cp:revision>
  <dcterms:created xsi:type="dcterms:W3CDTF">2024-07-25T12:36:02Z</dcterms:created>
  <dcterms:modified xsi:type="dcterms:W3CDTF">2024-08-27T15:43:41Z</dcterms:modified>
</cp:coreProperties>
</file>