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0" r:id="rId3"/>
    <p:sldId id="271" r:id="rId4"/>
    <p:sldId id="260" r:id="rId5"/>
    <p:sldId id="261" r:id="rId6"/>
    <p:sldId id="279" r:id="rId7"/>
    <p:sldId id="280" r:id="rId8"/>
    <p:sldId id="266" r:id="rId9"/>
    <p:sldId id="268" r:id="rId10"/>
    <p:sldId id="278" r:id="rId11"/>
    <p:sldId id="277" r:id="rId12"/>
    <p:sldId id="275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97" autoAdjust="0"/>
    <p:restoredTop sz="94660"/>
  </p:normalViewPr>
  <p:slideViewPr>
    <p:cSldViewPr snapToGrid="0">
      <p:cViewPr varScale="1">
        <p:scale>
          <a:sx n="82" d="100"/>
          <a:sy n="82" d="100"/>
        </p:scale>
        <p:origin x="58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9/30/2024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9/30/2024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9/30/2024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9/30/2024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9/30/2024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9/30/2024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9/30/2024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9/30/2024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9/30/2024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BA0A6F-3F46-45DD-9C7D-75085485E89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/>
              <a:t>VJEROVANJA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3D8EBC-4AD2-4CB9-A576-464CE57A610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/>
              <a:t>Sibela Gajer, mag.psych.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667507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5CDA6B-1454-4B56-A2B7-F49745763F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676469"/>
          </a:xfrm>
        </p:spPr>
        <p:txBody>
          <a:bodyPr>
            <a:normAutofit/>
          </a:bodyPr>
          <a:lstStyle/>
          <a:p>
            <a:pPr algn="ctr"/>
            <a:r>
              <a:rPr lang="hr-H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Kako klijenta educirati o vjerovanjima</a:t>
            </a:r>
            <a:endParaRPr lang="en-GB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66FA58-B58F-49ED-A829-2B0F25B48C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23731" y="1609733"/>
            <a:ext cx="4895655" cy="507930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hr-HR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Primjer: </a:t>
            </a:r>
            <a:br>
              <a:rPr lang="hr-HR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Abeovo bazično vjerovanje: „nekompetentan sam”</a:t>
            </a:r>
          </a:p>
          <a:p>
            <a:pPr marL="0" indent="0">
              <a:buNone/>
            </a:pPr>
            <a:endParaRPr lang="hr-HR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r-HR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1.Postavljanje hipoteze</a:t>
            </a:r>
          </a:p>
          <a:p>
            <a:pPr marL="0" indent="0">
              <a:buNone/>
            </a:pPr>
            <a:r>
              <a:rPr lang="hr-HR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Judith: Ili zaista jesi nekompetentan (na čemu možemo raditi) ili vjerujes da si nekompetentan, a zapravo nisi</a:t>
            </a:r>
          </a:p>
          <a:p>
            <a:pPr marL="0" indent="0">
              <a:buNone/>
            </a:pPr>
            <a:r>
              <a:rPr lang="hr-HR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2.Korištenje metafore</a:t>
            </a:r>
          </a:p>
          <a:p>
            <a:pPr marL="0" indent="0">
              <a:buNone/>
            </a:pPr>
            <a:r>
              <a:rPr lang="hr-HR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Primjer: ekran oko glave na kojem je milion puta napisana ideja (procesiramo samo one informacije koje podupiru ideju, pozitivne ne primjećujemo)</a:t>
            </a:r>
          </a:p>
          <a:p>
            <a:pPr marL="0" indent="0">
              <a:buNone/>
            </a:pPr>
            <a:r>
              <a:rPr lang="hr-HR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hr-HR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.Prepoznavanje kada i kako je vjerovanje naučeno</a:t>
            </a:r>
          </a:p>
          <a:p>
            <a:pPr marL="0" indent="0">
              <a:buNone/>
            </a:pPr>
            <a:r>
              <a:rPr lang="hr-HR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Upitamo klijenta da se prisjeti prethodnih iskustava u kojima mu se pojavilo to vjerovanje</a:t>
            </a:r>
            <a:b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hr-H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7834D1E8-CEA7-458A-9242-68977BEB9A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25403" y="1739347"/>
            <a:ext cx="5421432" cy="494968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hr-HR" sz="1900" b="1" dirty="0"/>
          </a:p>
          <a:p>
            <a:pPr marL="0" indent="0">
              <a:buNone/>
            </a:pPr>
            <a:endParaRPr lang="hr-HR" sz="1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r-HR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4.Dijagram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hr-HR" dirty="0"/>
          </a:p>
        </p:txBody>
      </p:sp>
      <p:sp>
        <p:nvSpPr>
          <p:cNvPr id="15" name="Text Box 2">
            <a:extLst>
              <a:ext uri="{FF2B5EF4-FFF2-40B4-BE49-F238E27FC236}">
                <a16:creationId xmlns:a16="http://schemas.microsoft.com/office/drawing/2014/main" id="{66ED8DCA-3173-4C25-97AD-3448657C9E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67381" y="2865509"/>
            <a:ext cx="3552190" cy="38732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hr-HR" sz="9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Rana iskustva:</a:t>
            </a:r>
            <a:br>
              <a:rPr lang="hr-HR" sz="9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90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Majka je vikala kada je kuća bila u neredu</a:t>
            </a:r>
            <a:endParaRPr lang="en-GB" sz="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16" name="Text Box 2">
            <a:extLst>
              <a:ext uri="{FF2B5EF4-FFF2-40B4-BE49-F238E27FC236}">
                <a16:creationId xmlns:a16="http://schemas.microsoft.com/office/drawing/2014/main" id="{DFC6329D-0510-40D8-984F-BF7103455F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28976" y="3530877"/>
            <a:ext cx="3519170" cy="3561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hr-HR" sz="9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Bazično vjerovanje</a:t>
            </a:r>
            <a:br>
              <a:rPr lang="hr-HR" sz="9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90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Nekmpetentan sam</a:t>
            </a:r>
            <a:endParaRPr lang="en-GB" sz="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286F67A5-9C1F-4055-8E66-5F87B09AB6F5}"/>
              </a:ext>
            </a:extLst>
          </p:cNvPr>
          <p:cNvCxnSpPr>
            <a:cxnSpLocks/>
            <a:stCxn id="15" idx="2"/>
          </p:cNvCxnSpPr>
          <p:nvPr/>
        </p:nvCxnSpPr>
        <p:spPr>
          <a:xfrm>
            <a:off x="9043476" y="3252829"/>
            <a:ext cx="4445" cy="20408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Text Box 2">
            <a:extLst>
              <a:ext uri="{FF2B5EF4-FFF2-40B4-BE49-F238E27FC236}">
                <a16:creationId xmlns:a16="http://schemas.microsoft.com/office/drawing/2014/main" id="{D6BD76CE-5688-4CE1-8110-DE4E385E98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90599" y="4222409"/>
            <a:ext cx="3543300" cy="4420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hr-HR" sz="9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Situacija:</a:t>
            </a:r>
            <a:br>
              <a:rPr lang="hr-HR" sz="9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90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Razmišljanje o neplaćenim računima</a:t>
            </a:r>
            <a:endParaRPr lang="hr-HR" sz="9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br>
              <a:rPr lang="hr-HR" b="1" dirty="0">
                <a:solidFill>
                  <a:srgbClr val="FF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9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Tumačenje iskustva kroz ekran bazičnog vjerovanja</a:t>
            </a:r>
            <a:endParaRPr lang="en-GB" sz="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20" name="Text Box 2">
            <a:extLst>
              <a:ext uri="{FF2B5EF4-FFF2-40B4-BE49-F238E27FC236}">
                <a16:creationId xmlns:a16="http://schemas.microsoft.com/office/drawing/2014/main" id="{BFF76F15-4F14-4DFC-B061-7363979BA9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04846" y="5427753"/>
            <a:ext cx="3543300" cy="42209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hr-HR" sz="9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Automatska misao</a:t>
            </a:r>
            <a:endParaRPr lang="en-GB" sz="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hr-HR" sz="9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"Ne mogu vjerovati da ih još nisam platio"</a:t>
            </a:r>
            <a:endParaRPr lang="en-GB" sz="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GB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Text Box 2">
            <a:extLst>
              <a:ext uri="{FF2B5EF4-FFF2-40B4-BE49-F238E27FC236}">
                <a16:creationId xmlns:a16="http://schemas.microsoft.com/office/drawing/2014/main" id="{CBE9D92C-6903-4F88-B24C-46C8D5C44B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96591" y="6172200"/>
            <a:ext cx="3535680" cy="2667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r-HR" sz="9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Reakcija</a:t>
            </a:r>
            <a:endParaRPr lang="en-GB" sz="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C774447E-3F7C-4053-AD3E-A2B52A38DF05}"/>
              </a:ext>
            </a:extLst>
          </p:cNvPr>
          <p:cNvCxnSpPr>
            <a:cxnSpLocks/>
          </p:cNvCxnSpPr>
          <p:nvPr/>
        </p:nvCxnSpPr>
        <p:spPr>
          <a:xfrm>
            <a:off x="9043476" y="3931559"/>
            <a:ext cx="4445" cy="2279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1B499F19-8529-4A0F-ADF2-9F6145E80F33}"/>
              </a:ext>
            </a:extLst>
          </p:cNvPr>
          <p:cNvCxnSpPr>
            <a:cxnSpLocks/>
            <a:stCxn id="19" idx="2"/>
          </p:cNvCxnSpPr>
          <p:nvPr/>
        </p:nvCxnSpPr>
        <p:spPr>
          <a:xfrm>
            <a:off x="9062249" y="4664497"/>
            <a:ext cx="0" cy="2769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DBD19464-8419-4532-A6AA-D827F8F2B4EC}"/>
              </a:ext>
            </a:extLst>
          </p:cNvPr>
          <p:cNvCxnSpPr>
            <a:cxnSpLocks/>
          </p:cNvCxnSpPr>
          <p:nvPr/>
        </p:nvCxnSpPr>
        <p:spPr>
          <a:xfrm>
            <a:off x="9050143" y="5172090"/>
            <a:ext cx="2223" cy="2549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6B1D7264-3C4F-4791-B1ED-2474B40F110F}"/>
              </a:ext>
            </a:extLst>
          </p:cNvPr>
          <p:cNvCxnSpPr>
            <a:cxnSpLocks/>
          </p:cNvCxnSpPr>
          <p:nvPr/>
        </p:nvCxnSpPr>
        <p:spPr>
          <a:xfrm>
            <a:off x="9062249" y="5905500"/>
            <a:ext cx="0" cy="2667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CE82014E-EA4A-463B-B5D6-7DBF427B082E}"/>
              </a:ext>
            </a:extLst>
          </p:cNvPr>
          <p:cNvCxnSpPr/>
          <p:nvPr/>
        </p:nvCxnSpPr>
        <p:spPr>
          <a:xfrm flipH="1">
            <a:off x="6876773" y="3787857"/>
            <a:ext cx="41382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5627F53-90A0-473A-B695-918049A134E5}"/>
              </a:ext>
            </a:extLst>
          </p:cNvPr>
          <p:cNvCxnSpPr>
            <a:cxnSpLocks/>
          </p:cNvCxnSpPr>
          <p:nvPr/>
        </p:nvCxnSpPr>
        <p:spPr>
          <a:xfrm>
            <a:off x="6853555" y="3787857"/>
            <a:ext cx="0" cy="184285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F85ED133-C6A9-405B-B422-9E2F696C8783}"/>
              </a:ext>
            </a:extLst>
          </p:cNvPr>
          <p:cNvCxnSpPr/>
          <p:nvPr/>
        </p:nvCxnSpPr>
        <p:spPr>
          <a:xfrm>
            <a:off x="6853555" y="5630712"/>
            <a:ext cx="41382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71137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3D2B91-B0DB-4591-BB84-24FD2E055A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170992"/>
          </a:xfrm>
        </p:spPr>
        <p:txBody>
          <a:bodyPr>
            <a:normAutofit/>
          </a:bodyPr>
          <a:lstStyle/>
          <a:p>
            <a:pPr algn="ctr"/>
            <a:r>
              <a:rPr lang="hr-HR" sz="3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hr-HR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otiviranje klijenta da promijeni negativna vjerovanja</a:t>
            </a:r>
            <a:endParaRPr lang="en-GB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D6C47E-005C-410E-B490-1D7AC61E22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Čak i sugeriranje da disfunkcionalno vjerovanje možda nije istinito ili nije potpuno istinito, kod</a:t>
            </a:r>
            <a:r>
              <a:rPr lang="hr-H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nekih klijenata može izazvati tjeskobu 		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			 </a:t>
            </a:r>
          </a:p>
          <a:p>
            <a:pPr marL="0" indent="0">
              <a:buNone/>
            </a:pPr>
            <a:r>
              <a:rPr lang="hr-H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hr-H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Analiza prednosti i nedostataka</a:t>
            </a:r>
            <a:endParaRPr lang="en-GB" dirty="0"/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A458F4AD-E0F0-4A1F-BEA9-5A4084C8F0BE}"/>
              </a:ext>
            </a:extLst>
          </p:cNvPr>
          <p:cNvCxnSpPr>
            <a:cxnSpLocks/>
          </p:cNvCxnSpPr>
          <p:nvPr/>
        </p:nvCxnSpPr>
        <p:spPr>
          <a:xfrm>
            <a:off x="5834271" y="3071191"/>
            <a:ext cx="0" cy="7951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53745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1F9B74-BCE4-42E6-9177-1F77C591ED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r-HR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Kada klijent treba dodatnu motivaciju</a:t>
            </a:r>
            <a:endParaRPr lang="en-GB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A60677-40A3-42DA-BAD8-09B2C91334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hr-H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izualizirati dan u svom životu za nekoliko godina (pitati o svim relevantnim područjima života te zatražiti procjenu zadovoljstva, raspoloženja te zaključak)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prvo nakon što je klijent zadržao svoje negativno bazično vjerovanje kakvo jest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zatim nakon što klijent vjeruje u svoje novo bazično vjerovanje duži vremenski period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588253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9C8723-C24A-4220-AE96-F651A8BF59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038497"/>
          </a:xfrm>
        </p:spPr>
        <p:txBody>
          <a:bodyPr>
            <a:normAutofit/>
          </a:bodyPr>
          <a:lstStyle/>
          <a:p>
            <a:pPr algn="ctr"/>
            <a:r>
              <a:rPr lang="hr-H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Vjerovanja</a:t>
            </a:r>
            <a:endParaRPr lang="en-GB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726AD2-C96D-4DFD-BC8F-F0FF94F0CF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050869"/>
            <a:ext cx="9601200" cy="4555204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hr-H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dublje, često neartikulirane</a:t>
            </a:r>
            <a:r>
              <a:rPr lang="hr-HR" sz="1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ideje ili razumijevanja </a:t>
            </a:r>
            <a:r>
              <a:rPr lang="hr-HR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koje</a:t>
            </a:r>
            <a:r>
              <a:rPr lang="hr-H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klijenti imaju o sebi, svijetu i budućnosti</a:t>
            </a: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hr-H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Pod njihovim utjecajem nastaju specifične automatske misli</a:t>
            </a:r>
            <a:endParaRPr lang="en-GB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hr-HR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Dvije kategorije: 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hr-HR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1. Bazična vjerovanja (središnje ideje o sebi, drugim ljudima i svijetu)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hr-HR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2. P</a:t>
            </a:r>
            <a:r>
              <a:rPr lang="hr-HR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osredujuća vjerovanja (pravila, stavovi i pretpostavke) 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hr-HR" sz="18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hr-HR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slične tehnike koriste se za mijenjanje vjerovanja na obje razine</a:t>
            </a:r>
            <a:endParaRPr lang="en-GB" sz="1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07936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E5CC24-9D8F-4EF6-A013-F1E71DAA40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053548"/>
          </a:xfrm>
        </p:spPr>
        <p:txBody>
          <a:bodyPr>
            <a:normAutofit fontScale="90000"/>
          </a:bodyPr>
          <a:lstStyle/>
          <a:p>
            <a:pPr algn="ctr"/>
            <a:r>
              <a:rPr lang="hr-HR" sz="4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Bazična vjerovanja</a:t>
            </a:r>
            <a:br>
              <a:rPr lang="en-GB" sz="4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GB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40865D-3FBF-4F28-ADEA-1A31DF2526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940767"/>
            <a:ext cx="9601200" cy="4823927"/>
          </a:xfrm>
        </p:spPr>
        <p:txBody>
          <a:bodyPr>
            <a:normAutofit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hr-HR" sz="180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hr-HR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Bazična vjerovanja </a:t>
            </a:r>
            <a:r>
              <a:rPr lang="hr-H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 </a:t>
            </a:r>
            <a:r>
              <a:rPr lang="hr-HR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središnje</a:t>
            </a:r>
            <a:r>
              <a:rPr lang="hr-H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ideje o sebi, drugima i svijetu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Pozitivna</a:t>
            </a:r>
            <a:r>
              <a:rPr lang="hr-H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bazična vjerovanja = realna, funkcionalna, nisu ekstremna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Negativna bazična vjerovanja = kruta, apsolutna, održavaju se neprilagodljivom obradom informacija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</a:t>
            </a:r>
            <a:r>
              <a:rPr lang="en-GB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</a:t>
            </a:r>
            <a:r>
              <a:rPr lang="en-GB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</a:t>
            </a:r>
            <a:r>
              <a:rPr lang="hr-HR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podijeliti u tri kategorije: </a:t>
            </a:r>
          </a:p>
          <a:p>
            <a:pPr marL="0" indent="0">
              <a:buNone/>
            </a:pPr>
            <a:r>
              <a:rPr lang="hr-HR" sz="1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1. Bazična vjerovanja o bespomoćnosti</a:t>
            </a:r>
          </a:p>
          <a:p>
            <a:pPr marL="0" indent="0">
              <a:buNone/>
            </a:pPr>
            <a:r>
              <a:rPr lang="hr-HR" sz="1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2. Bazična vjerovanja o</a:t>
            </a:r>
            <a:r>
              <a:rPr lang="hr-HR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1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nevoljenosti</a:t>
            </a:r>
          </a:p>
          <a:p>
            <a:pPr marL="0" indent="0">
              <a:buNone/>
            </a:pPr>
            <a:r>
              <a:rPr lang="hr-HR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3. Bazična vjerovanja o bezvrijednosti</a:t>
            </a:r>
            <a:endParaRPr lang="hr-H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68708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DCE1BA-2D20-4D27-974C-EC65E9401F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391478"/>
          </a:xfrm>
        </p:spPr>
        <p:txBody>
          <a:bodyPr>
            <a:normAutofit/>
          </a:bodyPr>
          <a:lstStyle/>
          <a:p>
            <a:pPr algn="ctr"/>
            <a:r>
              <a:rPr lang="hr-HR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Bazična vjerovanja o drugima, svijetu i budućnosti</a:t>
            </a:r>
            <a:endParaRPr lang="en-GB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4019A5-6A70-4A0C-A037-CE98A30A7A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600" y="2415209"/>
            <a:ext cx="4443984" cy="487018"/>
          </a:xfrm>
        </p:spPr>
        <p:txBody>
          <a:bodyPr/>
          <a:lstStyle/>
          <a:p>
            <a:r>
              <a:rPr lang="hr-HR" sz="1800" u="sng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Pojedinci</a:t>
            </a:r>
            <a:r>
              <a:rPr lang="hr-HR" sz="1800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bez psiholoških poteškoća</a:t>
            </a:r>
            <a:endParaRPr lang="en-GB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0D6D94-4E15-483D-8300-1731202B79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3412834"/>
          </a:xfrm>
        </p:spPr>
        <p:txBody>
          <a:bodyPr>
            <a:normAutofit/>
          </a:bodyPr>
          <a:lstStyle/>
          <a:p>
            <a:r>
              <a:rPr lang="hr-H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uravnotežen pogled na druge ljude, svijet i budućnost</a:t>
            </a:r>
          </a:p>
          <a:p>
            <a:r>
              <a:rPr lang="hr-H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"Mogu vjerovati mnogim ljudima, ali ne svima”</a:t>
            </a:r>
          </a:p>
          <a:p>
            <a:r>
              <a:rPr lang="hr-H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"Mnogi dijelovi mog svijeta dovoljno su sigurni, ali drugi dijelovi mogu biti opasni”</a:t>
            </a:r>
          </a:p>
          <a:p>
            <a:r>
              <a:rPr lang="hr-H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shvaćanje da će imati mnogo pozitivnih, neutralnih i negativnih iskustava</a:t>
            </a:r>
          </a:p>
          <a:p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996C968-44B5-4359-ADD9-2850D25C7E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525014" y="2340863"/>
            <a:ext cx="4443984" cy="561363"/>
          </a:xfrm>
        </p:spPr>
        <p:txBody>
          <a:bodyPr/>
          <a:lstStyle/>
          <a:p>
            <a:r>
              <a:rPr lang="hr-HR" sz="1800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Pojedinci sa psihološkim poteškoćama</a:t>
            </a:r>
            <a:endParaRPr lang="en-GB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8107F7C-273F-45A2-8CB3-2D9E64E61E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3412834"/>
          </a:xfrm>
        </p:spPr>
        <p:txBody>
          <a:bodyPr>
            <a:normAutofit/>
          </a:bodyPr>
          <a:lstStyle/>
          <a:p>
            <a:r>
              <a:rPr lang="hr-H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negativna i relativno apsolutistička bazična vjerovanja o drugim ljudima, svijetu i budućnosti</a:t>
            </a:r>
            <a:endParaRPr lang="hr-HR" sz="1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“Drugi ljudi će me povrijediti”</a:t>
            </a:r>
          </a:p>
          <a:p>
            <a:r>
              <a:rPr lang="hr-H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“Svijet je pokvareno mjesto”</a:t>
            </a:r>
          </a:p>
          <a:p>
            <a:r>
              <a:rPr lang="hr-H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svoju budućnost obično vide kao mračnu, kao neprestano nesretnu, kao da imaju malo ili nimalo zadovoljstva ili užitka i kao da je izvan njihove kontrole</a:t>
            </a:r>
            <a:br>
              <a:rPr lang="hr-H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73115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E99D0-E065-4026-B678-07DC4DECEF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15009"/>
          </a:xfrm>
        </p:spPr>
        <p:txBody>
          <a:bodyPr>
            <a:normAutofit fontScale="90000"/>
          </a:bodyPr>
          <a:lstStyle/>
          <a:p>
            <a:pPr algn="ctr"/>
            <a:r>
              <a:rPr lang="hr-HR" sz="4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hr-HR" sz="4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dentifikacija pozitivnih bazičnih vjerovanja</a:t>
            </a:r>
            <a:br>
              <a:rPr lang="en-GB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GB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15E59B-D576-4D74-B493-819F53A686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922107"/>
            <a:ext cx="9601200" cy="476794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hr-H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Potrebno ih je identificirati što je ranije moguće u liječenju</a:t>
            </a: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hr-H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 procjeni ili prvoj seansi zamoliti klijenta da opiše najbolje razdoblje u svom životu</a:t>
            </a: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hr-HR" sz="1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Zatim pitati </a:t>
            </a:r>
            <a:r>
              <a:rPr lang="hr-H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kako su u tom razdoblju gledali na sebe, druge i svijet te kako su drugi ljudi gledali na njih </a:t>
            </a: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hr-HR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Kada klijent ne </a:t>
            </a:r>
            <a:r>
              <a:rPr lang="hr-HR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može</a:t>
            </a:r>
            <a:r>
              <a:rPr lang="hr-HR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izraziti svoja prijašnja pozitivna vjerovanja, terapeut smišlja novo, realističnije i funkcionalnije vjerovanja te vodi klijenta prema njemu 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hr-HR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 primjer:</a:t>
            </a:r>
            <a:endParaRPr lang="en-GB" sz="1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hr-HR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Staro bazično vjerovanje - Novo bazično vjerovanje</a:t>
            </a:r>
            <a:endParaRPr lang="en-GB" sz="1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hr-HR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hr-HR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"Nemoćan sam." </a:t>
            </a:r>
            <a:r>
              <a:rPr lang="hr-HR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  </a:t>
            </a:r>
            <a:r>
              <a:rPr lang="hr-HR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“Imam kontrolu nad mnogim stvarima.”</a:t>
            </a:r>
            <a:endParaRPr lang="hr-H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047975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3AB0A9-93CB-4C8B-AC50-3D057ADECD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351722"/>
          </a:xfrm>
        </p:spPr>
        <p:txBody>
          <a:bodyPr>
            <a:normAutofit/>
          </a:bodyPr>
          <a:lstStyle/>
          <a:p>
            <a:pPr algn="ctr"/>
            <a:r>
              <a:rPr lang="hr-HR" sz="3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hr-HR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dentifikacija negativnih bazičnih vjerovanja</a:t>
            </a:r>
            <a:endParaRPr lang="en-GB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75F2D5-893E-42D8-9B2F-8863BAB9E4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83771" y="1586204"/>
            <a:ext cx="5738327" cy="5142587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hr-HR" sz="29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hr-HR" sz="29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ehnike pomoću kojih ih možemo identificirati: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hr-HR" sz="23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hr-HR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Traženje centralne teme u pacijentovim automatskim mislima</a:t>
            </a: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hr-HR" sz="23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Terapeut upita klijenta da prepozna automatske misli koje </a:t>
            </a:r>
            <a:r>
              <a:rPr lang="hr-HR" sz="23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je</a:t>
            </a:r>
            <a:r>
              <a:rPr lang="hr-HR" sz="23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imao u različitim situacijama i zatim </a:t>
            </a:r>
            <a:r>
              <a:rPr lang="hr-HR" sz="23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</a:t>
            </a:r>
            <a:r>
              <a:rPr lang="hr-HR" sz="23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zamoli da donese zaključak o bazičnom vjerovanju ("Abe, vidiš li zajedničku temu u ovim automatskim mislima?")</a:t>
            </a:r>
            <a:endParaRPr lang="hr-HR" sz="23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hr-HR" sz="23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Tehnika silazne strelice</a:t>
            </a:r>
            <a:endParaRPr lang="en-GB" sz="23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hr-HR" sz="23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Uključuje traženje od klijenta da zamisli da su njegove automatske misli (one s ponavljajućim temama) istinite i zatim </a:t>
            </a:r>
            <a:r>
              <a:rPr lang="hr-HR" sz="23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</a:t>
            </a:r>
            <a:r>
              <a:rPr lang="hr-HR" sz="23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ispituje o njihovom značenju </a:t>
            </a: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hr-HR" sz="23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Pitanja se mogu formulirati na različite načine:</a:t>
            </a:r>
            <a:endParaRPr lang="en-GB" sz="23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hr-HR" sz="23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„</a:t>
            </a:r>
            <a:r>
              <a:rPr lang="hr-HR" sz="23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Ako je to istina, pa što?”</a:t>
            </a:r>
            <a:br>
              <a:rPr lang="hr-HR" sz="23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3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„Što je tako loše u . . . ?”</a:t>
            </a:r>
            <a:br>
              <a:rPr lang="hr-HR" sz="23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3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„Što je najgore u . . . ?”</a:t>
            </a:r>
            <a:endParaRPr lang="en-GB" sz="23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50E614-CBF9-475F-9BC4-4F1340F5D1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97148" y="2037522"/>
            <a:ext cx="5088835" cy="4691269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hr-HR" sz="23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Bazična vjerovanja izražena kao automatske misli</a:t>
            </a:r>
            <a:endParaRPr lang="en-GB" sz="23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hr-HR" sz="23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Klijent zapravo može artikulirati vjerovanje kao automatsku misao, osobito kada je depresivan</a:t>
            </a:r>
            <a:endParaRPr lang="en-GB" sz="23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hr-HR" sz="23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Judith : Što vam je prošlo kroz glavu kada ste shvatili da ste dobili zakasninu jer ste zaboravili platiti račun?</a:t>
            </a:r>
            <a:br>
              <a:rPr lang="hr-HR" sz="23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hr-HR" sz="23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3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Abe: Ne mogu ništa učiniti kako treba. [automatska misao] Tako sam nesposoban. [automatska misao i bazično vjerovanje]</a:t>
            </a:r>
            <a:endParaRPr lang="en-GB" sz="23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48707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F62F6C-D78D-4810-ADBC-2705022133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3791" y="685800"/>
            <a:ext cx="10803835" cy="983974"/>
          </a:xfrm>
        </p:spPr>
        <p:txBody>
          <a:bodyPr>
            <a:normAutofit/>
          </a:bodyPr>
          <a:lstStyle/>
          <a:p>
            <a:pPr algn="ctr"/>
            <a:r>
              <a:rPr lang="hr-HR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hr-HR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dentifikacija negativnih posredujućih vjerovanja</a:t>
            </a:r>
            <a:endParaRPr lang="en-GB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CB3BBC-F031-48F8-B556-85E4213A56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15009" y="1948069"/>
            <a:ext cx="5178287" cy="467139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hr-HR" sz="2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hr-HR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ehnike pomoću kojih ih možemo identificirati:</a:t>
            </a:r>
          </a:p>
          <a:p>
            <a:pPr marL="0" indent="0">
              <a:buNone/>
            </a:pPr>
            <a:endParaRPr lang="hr-HR" sz="2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hr-HR" sz="17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Prepoznavanje kada je posredujuće vjerovanje izraženo kao automatska misao</a:t>
            </a:r>
            <a:endParaRPr lang="en-GB" sz="17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hr-HR" sz="17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Većina automatskih misli specifična je za situaciju: "Nisam trebao iznevjeriti svog prijatelja kad me zamolio da mu pomognem oko njegove majke„ = automatska misao</a:t>
            </a: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hr-HR" sz="17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Ali neke automatske misli izražavaju općenitije ideje: "Strašno je iznevjeriti ljude„ = automatska misao + posredujuće vjerovanje</a:t>
            </a:r>
            <a:endParaRPr lang="en-GB" sz="17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46244B-4007-4F6B-906B-DEF7F45688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25402" y="2773017"/>
            <a:ext cx="5530763" cy="3846444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hr-HR" sz="17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Direktno izazivanje pravila ili pretpostavke</a:t>
            </a:r>
            <a:endParaRPr lang="en-GB" sz="17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hr-HR" sz="17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Terapeut izravno ispituje klijenta o značenju određenog ponašanja, kako bi izmamio pravilo ili pretpostavku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hr-HR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T: ‘’Kažete da je za vas važno dobro raditi na volonterskom poslu...imate li neko pravilo o tome?</a:t>
            </a:r>
          </a:p>
          <a:p>
            <a:pPr marL="530352" lvl="1" indent="0">
              <a:buNone/>
            </a:pPr>
            <a:r>
              <a:rPr lang="hr-HR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K: ‘’Pretpostavljam da što god radim, moram </a:t>
            </a:r>
            <a:br>
              <a:rPr lang="hr-HR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napraviti jako dobro.’’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hr-HR" sz="17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hr-HR" sz="17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Pregledom </a:t>
            </a:r>
            <a:r>
              <a:rPr lang="hr-HR" sz="17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hr-HR" sz="17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pitnika vjerovanja</a:t>
            </a:r>
            <a:endParaRPr lang="en-GB" sz="17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hr-HR" sz="17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npr. Skala disfunkcionalnih vjerovanja [Weissman &amp; Beck, 1978.] ili Upitnik osobnih vjerovanja [Beck &amp; Beck, 1991.]</a:t>
            </a:r>
            <a:endParaRPr lang="en-GB" sz="17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048203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FDB5F0-1865-48CD-BA53-7BA6E1918A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245637"/>
          </a:xfrm>
        </p:spPr>
        <p:txBody>
          <a:bodyPr>
            <a:normAutofit fontScale="90000"/>
          </a:bodyPr>
          <a:lstStyle/>
          <a:p>
            <a:pPr algn="ctr"/>
            <a:r>
              <a:rPr lang="hr-HR" sz="4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hr-HR" sz="4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dluka hoće li klijent mijenjati </a:t>
            </a:r>
            <a:r>
              <a:rPr lang="hr-HR" sz="4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negativno</a:t>
            </a:r>
            <a:r>
              <a:rPr lang="hr-HR" sz="4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vjerovanje</a:t>
            </a:r>
            <a:br>
              <a:rPr lang="en-GB" sz="4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9B68DE-42E5-4270-9888-9D91CAB266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hr-HR" sz="1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hr-H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itanja koja si terapeut može postaviti:</a:t>
            </a:r>
            <a:endParaRPr lang="en-GB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hr-HR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„Kako glasi klijentovo vjerovanje?"</a:t>
            </a:r>
            <a:endParaRPr lang="en-GB" sz="1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hr-H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"Dovodi li do značajnog emocionalnog stresa ili značajne promjene u ponašanju?"</a:t>
            </a:r>
            <a:endParaRPr lang="en-GB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hr-H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"Vjeruje li snažno klijent u to?"</a:t>
            </a:r>
            <a:endParaRPr lang="en-GB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hr-H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"Ometa li značajno postizanje klijentovih ciljeva i težnji?"</a:t>
            </a:r>
            <a:endParaRPr lang="en-GB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40889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395AB0-59F0-4445-B4A8-3F96CAE631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282959"/>
          </a:xfrm>
        </p:spPr>
        <p:txBody>
          <a:bodyPr>
            <a:normAutofit/>
          </a:bodyPr>
          <a:lstStyle/>
          <a:p>
            <a:pPr algn="ctr"/>
            <a:r>
              <a:rPr lang="hr-HR" sz="4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Psihoedukacija </a:t>
            </a:r>
            <a:r>
              <a:rPr lang="hr-HR" sz="4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hr-HR" sz="4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negativnim </a:t>
            </a:r>
            <a:r>
              <a:rPr lang="hr-HR" sz="4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vjerovanjima</a:t>
            </a:r>
            <a:br>
              <a:rPr lang="en-GB" sz="4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7CF8EC-DE8D-420A-BE9D-EB6E5A7777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3974" y="1968759"/>
            <a:ext cx="11022496" cy="4693297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hr-H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Nakon identifikacije posredujućeg ili bazičnog negativnog vjerovanja </a:t>
            </a: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hr-HR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Važno je da klijent razumije sljedeće:</a:t>
            </a:r>
            <a:endParaRPr lang="en-GB" sz="18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hr-HR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Vjerovanja su, poput automatskih misli, ideje, a ne nužno istina, i mogu se testirati i promijeniti</a:t>
            </a:r>
            <a:endParaRPr lang="en-GB" sz="17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hr-HR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Vjerovanja su naučena, nisu urođena i mogu se revidirati. Postoji niz </a:t>
            </a:r>
            <a:r>
              <a:rPr lang="hr-HR" sz="17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vjerova</a:t>
            </a:r>
            <a:r>
              <a:rPr lang="hr-HR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nja koja bi klijent mogao usvojiti</a:t>
            </a:r>
            <a:endParaRPr lang="en-GB" sz="17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hr-HR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Vjerovanja mogu biti prilično kruta i "djelovati" kao da su istinita – </a:t>
            </a:r>
            <a:r>
              <a:rPr lang="hr-HR" sz="17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 </a:t>
            </a:r>
            <a:r>
              <a:rPr lang="hr-HR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djelomično su ili u potpunosti neistinita</a:t>
            </a:r>
            <a:endParaRPr lang="en-GB" sz="17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hr-HR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Vjerovanja su nastala kroz značenje koje su klijenti pridavali svojim iskustvima u mladosti i/ili kasnije u životu. Ta su značenja mogla biti točna, ali i ne moraju biti</a:t>
            </a:r>
          </a:p>
          <a:p>
            <a:pPr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hr-HR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Kada su relevantna vjerovanja aktivirana, klijenti lako usvajaju informacije za koje se čini da podupiru njihova bazična vjerovanja, dok odbacuju informacije koje su suprotne</a:t>
            </a:r>
            <a:endParaRPr lang="en-GB" sz="17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94073236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{E206A42E-F381-4A6C-A61D-500E0342A98A}tf10001105</Template>
  <TotalTime>11114</TotalTime>
  <Words>1138</Words>
  <Application>Microsoft Office PowerPoint</Application>
  <PresentationFormat>Widescreen</PresentationFormat>
  <Paragraphs>114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Calibri</vt:lpstr>
      <vt:lpstr>Courier New</vt:lpstr>
      <vt:lpstr>Franklin Gothic Book</vt:lpstr>
      <vt:lpstr>Times New Roman</vt:lpstr>
      <vt:lpstr>Wingdings</vt:lpstr>
      <vt:lpstr>Crop</vt:lpstr>
      <vt:lpstr>VJEROVANJA</vt:lpstr>
      <vt:lpstr>Vjerovanja</vt:lpstr>
      <vt:lpstr>Bazična vjerovanja </vt:lpstr>
      <vt:lpstr>Bazična vjerovanja o drugima, svijetu i budućnosti</vt:lpstr>
      <vt:lpstr>Identifikacija pozitivnih bazičnih vjerovanja </vt:lpstr>
      <vt:lpstr>Identifikacija negativnih bazičnih vjerovanja</vt:lpstr>
      <vt:lpstr>Identifikacija negativnih posredujućih vjerovanja</vt:lpstr>
      <vt:lpstr>Odluka hoće li klijent mijenjati negativno vjerovanje </vt:lpstr>
      <vt:lpstr>Psihoedukacija o negativnim vjerovanjima </vt:lpstr>
      <vt:lpstr>Kako klijenta educirati o vjerovanjima</vt:lpstr>
      <vt:lpstr>Motiviranje klijenta da promijeni negativna vjerovanja</vt:lpstr>
      <vt:lpstr>Kada klijent treba dodatnu motivaciju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VJEROVANJA</dc:title>
  <dc:creator>Ivan</dc:creator>
  <cp:lastModifiedBy>Ivan</cp:lastModifiedBy>
  <cp:revision>142</cp:revision>
  <dcterms:created xsi:type="dcterms:W3CDTF">2024-09-19T05:41:43Z</dcterms:created>
  <dcterms:modified xsi:type="dcterms:W3CDTF">2024-09-30T16:51:16Z</dcterms:modified>
</cp:coreProperties>
</file>