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4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94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135302410@N02/2828657935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mental%20health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fr/image/1991847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psychology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www.rawpixel.com/search/post%20it%20not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rbartender.com/2019/recruiting/top-soft-skills-employ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288B-65D4-4E5A-6B32-72B7A235D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R" dirty="0"/>
              <a:t>Završavanje terapije </a:t>
            </a:r>
            <a:r>
              <a:rPr lang="en-US" dirty="0"/>
              <a:t>I</a:t>
            </a:r>
            <a:r>
              <a:rPr lang="en-HR" dirty="0"/>
              <a:t> prevencija povrata simptoma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FAF9A-B92B-D76E-C042-D17C5D666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6349" y="4387268"/>
            <a:ext cx="6801612" cy="1239894"/>
          </a:xfrm>
        </p:spPr>
        <p:txBody>
          <a:bodyPr/>
          <a:lstStyle/>
          <a:p>
            <a:r>
              <a:rPr lang="en-HR" dirty="0"/>
              <a:t>Bruno Ušljebrka</a:t>
            </a:r>
          </a:p>
        </p:txBody>
      </p:sp>
    </p:spTree>
    <p:extLst>
      <p:ext uri="{BB962C8B-B14F-4D97-AF65-F5344CB8AC3E}">
        <p14:creationId xmlns:p14="http://schemas.microsoft.com/office/powerpoint/2010/main" val="13508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8F01-5806-4EEE-2E79-EB50EDFB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404040"/>
                </a:solidFill>
              </a:rPr>
              <a:t>3. </a:t>
            </a:r>
            <a:r>
              <a:rPr lang="hr-HR" b="1" dirty="0">
                <a:solidFill>
                  <a:srgbClr val="404040"/>
                </a:solidFill>
              </a:rPr>
              <a:t>Izgradnja otpornosti i opće dobrobiti</a:t>
            </a:r>
          </a:p>
          <a:p>
            <a:pPr marL="0" indent="0">
              <a:buNone/>
            </a:pPr>
            <a:r>
              <a:rPr lang="hr-HR" dirty="0">
                <a:solidFill>
                  <a:srgbClr val="404040"/>
                </a:solidFill>
              </a:rPr>
              <a:t>Klijenti koji pate od depresije često gube samopouzdanje</a:t>
            </a:r>
          </a:p>
          <a:p>
            <a:pPr marL="0" indent="0">
              <a:buNone/>
            </a:pPr>
            <a:r>
              <a:rPr lang="hr-HR" dirty="0">
                <a:solidFill>
                  <a:srgbClr val="404040"/>
                </a:solidFill>
              </a:rPr>
              <a:t>Potrebno je kod klijenta ponovno izgraditi samopouzdanje kako bi se mogli nositi s teškim trenutcima u budućnosti, bez povrata simptoma</a:t>
            </a:r>
          </a:p>
          <a:p>
            <a:pPr marL="0" indent="0">
              <a:buNone/>
            </a:pPr>
            <a:endParaRPr lang="hr-HR" dirty="0">
              <a:solidFill>
                <a:srgbClr val="404040"/>
              </a:solidFill>
            </a:endParaRPr>
          </a:p>
        </p:txBody>
      </p:sp>
      <p:pic>
        <p:nvPicPr>
          <p:cNvPr id="4" name="Picture 3" descr="A heart with a pulse line&#10;&#10;Description automatically generated">
            <a:extLst>
              <a:ext uri="{FF2B5EF4-FFF2-40B4-BE49-F238E27FC236}">
                <a16:creationId xmlns:a16="http://schemas.microsoft.com/office/drawing/2014/main" id="{8077A9DF-0408-E04C-461E-7ED0359D8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39504" y="3826882"/>
            <a:ext cx="1782962" cy="17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032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BDC74-572D-859B-0B5B-24C0022D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dirty="0"/>
              <a:t>Aktivnosti pred kraj terapije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0CED-4D7D-90D4-3F9C-D4CBD133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404040"/>
                </a:solidFill>
              </a:rPr>
              <a:t>Razrjeđivanje susreta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Razgovarati s klijentom o mogućem smanjenju frekvencije susreta nekoliko tjedana prije završetka terapije (ukoliko imate ograničen broj tretmana ili ukoliko primijetite da je klijent bolje i da koristi naučene tehnike)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Naš zadatak nije riješiti sve probleme klijenta ili postići sve njihove ciljeve (ukoliko je naše razmišljanje takvo, možemo stvoriti kontraefekt) 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Npr. možete održavati tretmane svako drugi tjedan umjesto svaki tjedan </a:t>
            </a:r>
          </a:p>
          <a:p>
            <a:pPr marL="228600" lvl="1" indent="0">
              <a:buNone/>
            </a:pPr>
            <a:endParaRPr lang="hr-H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4379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80B9D-A422-C0BF-FC20-F13618BB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404040"/>
                </a:solidFill>
              </a:rPr>
              <a:t>Zabrinutost klijenta zbog razrjeđivanja susreta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Određeni klijenti postaju anksiozni ukoliko im se predloži smanjenje frekvencija susreta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Predložite im da naprave listu prednosti i nedostataka vezanih uz smanjenje učestalosti tretmana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Ukoliko se ne mogu sjetiti prednosti, pomozite im u identifikaciji prednosti i reinterpretaciji nedostataka</a:t>
            </a:r>
          </a:p>
          <a:p>
            <a:pPr lvl="1"/>
            <a:endParaRPr lang="hr-H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272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E9F2-A846-BF51-09F6-671492F8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Prednosti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8E4EA-21FC-0F85-8706-7C8B2376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Na primjer: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Ušteda novca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iskoristiti vrijeme za druge aktivnosti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Bit ću ponosan na sebe što sam riješio svoje probleme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Podići će moje samopouzdanje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Neću morati putovati na tretmane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3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7827-748E-3509-85E7-EDE9FD9B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Reinterpretacija Nedostataka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D4E82-3144-7733-1F79-EF41FF32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Mogao bih se vratiti, ali ako hoću, bolje je da se to dogodi dok sam još na terapiji kako bih mogao naučiti kako se nositi s time</a:t>
            </a:r>
          </a:p>
          <a:p>
            <a:r>
              <a:rPr lang="hr-HR" dirty="0">
                <a:solidFill>
                  <a:schemeClr val="bg1"/>
                </a:solidFill>
              </a:rPr>
              <a:t>Možda neću moći sam riješiti probleme, ali razrjeđivanje susreta mi daje priliku da testiram biti „svoj terapeut”</a:t>
            </a:r>
          </a:p>
          <a:p>
            <a:r>
              <a:rPr lang="hr-HR" dirty="0">
                <a:solidFill>
                  <a:schemeClr val="bg1"/>
                </a:solidFill>
              </a:rPr>
              <a:t>Uvijek mogu zakazati raniji tretman</a:t>
            </a:r>
          </a:p>
        </p:txBody>
      </p:sp>
    </p:spTree>
    <p:extLst>
      <p:ext uri="{BB962C8B-B14F-4D97-AF65-F5344CB8AC3E}">
        <p14:creationId xmlns:p14="http://schemas.microsoft.com/office/powerpoint/2010/main" val="424294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63DD1-E1A1-0199-FBC5-D4349CFA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/>
              <a:t>Samoterapija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28FC2-559D-D3D9-4946-7DDC1786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404040"/>
                </a:solidFill>
              </a:rPr>
              <a:t>Veoma je korisno razgovarati s klijentima o planu samoterapije te ih poticati na isto.</a:t>
            </a:r>
          </a:p>
          <a:p>
            <a:r>
              <a:rPr lang="hr-HR">
                <a:solidFill>
                  <a:srgbClr val="404040"/>
                </a:solidFill>
              </a:rPr>
              <a:t>Ukoliko se klijenti služe samoterapijom tokom perioda razrjeđivanja susreta, veća je vjerojatnost da će se služiti i nakon prekida terapije.</a:t>
            </a:r>
          </a:p>
          <a:p>
            <a:r>
              <a:rPr lang="hr-HR">
                <a:solidFill>
                  <a:srgbClr val="404040"/>
                </a:solidFill>
              </a:rPr>
              <a:t>Tokom provođenja samoterapije se mogu susreti s raznim ograničenjima kao što su: </a:t>
            </a:r>
          </a:p>
          <a:p>
            <a:pPr lvl="1"/>
            <a:r>
              <a:rPr lang="hr-HR">
                <a:solidFill>
                  <a:srgbClr val="404040"/>
                </a:solidFill>
              </a:rPr>
              <a:t>„Nemam dovoljno vremena”</a:t>
            </a:r>
          </a:p>
          <a:p>
            <a:pPr lvl="1"/>
            <a:r>
              <a:rPr lang="hr-HR">
                <a:solidFill>
                  <a:srgbClr val="404040"/>
                </a:solidFill>
              </a:rPr>
              <a:t>Ne razumijevanje toga što moraju činiti</a:t>
            </a:r>
          </a:p>
          <a:p>
            <a:pPr lvl="1"/>
            <a:r>
              <a:rPr lang="hr-HR">
                <a:solidFill>
                  <a:srgbClr val="404040"/>
                </a:solidFill>
              </a:rPr>
              <a:t>Ometajuće misli („ne moram to činiti”, „ovo je previše posla”)</a:t>
            </a:r>
          </a:p>
        </p:txBody>
      </p:sp>
    </p:spTree>
    <p:extLst>
      <p:ext uri="{BB962C8B-B14F-4D97-AF65-F5344CB8AC3E}">
        <p14:creationId xmlns:p14="http://schemas.microsoft.com/office/powerpoint/2010/main" val="13748644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DF898-C54D-E45E-FC6A-C7448D6A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U tom periodu ih možete ohrabriti i ukazati im na prednosti </a:t>
            </a:r>
            <a:r>
              <a:rPr lang="hr-HR" dirty="0" err="1">
                <a:solidFill>
                  <a:schemeClr val="bg1"/>
                </a:solidFill>
              </a:rPr>
              <a:t>samoterapije</a:t>
            </a:r>
            <a:endParaRPr lang="hr-HR" dirty="0">
              <a:solidFill>
                <a:schemeClr val="bg1"/>
              </a:solidFill>
            </a:endParaRPr>
          </a:p>
          <a:p>
            <a:pPr lvl="1"/>
            <a:r>
              <a:rPr lang="hr-HR" dirty="0">
                <a:solidFill>
                  <a:schemeClr val="bg1"/>
                </a:solidFill>
              </a:rPr>
              <a:t>Terapiju mogu primijeniti kad im odgovara i besplatno je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riješiti poteškoće prije nego što postanu veći problemi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Smanjuje mogućnost povrata simptoma</a:t>
            </a:r>
          </a:p>
        </p:txBody>
      </p:sp>
      <p:pic>
        <p:nvPicPr>
          <p:cNvPr id="5" name="Graphic 4" descr="Reflection outline">
            <a:extLst>
              <a:ext uri="{FF2B5EF4-FFF2-40B4-BE49-F238E27FC236}">
                <a16:creationId xmlns:a16="http://schemas.microsoft.com/office/drawing/2014/main" id="{026DBA04-3C37-54D4-85ED-7EE056894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326481"/>
            <a:ext cx="2205038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40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D0C81-EDA7-122D-9317-4EC6104E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r-HR" sz="2100">
                <a:solidFill>
                  <a:srgbClr val="FFFFFF"/>
                </a:solidFill>
              </a:rPr>
              <a:t>Vodič za samoterapiju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A063-2AA0-93FA-1BFA-42E30B3D9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Razmislite o proteklom tjednu:</a:t>
            </a:r>
          </a:p>
          <a:p>
            <a:pPr lvl="1"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Koje su se pozitivne stvari dogodile? Što su mi ta iskustva značila? Što govore o meni? Za što zaslužujem priznanje?</a:t>
            </a:r>
          </a:p>
          <a:p>
            <a:pPr lvl="1"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Koji su se problemi javili? Ako nisu riješeni, što trebam učiniti? </a:t>
            </a:r>
          </a:p>
          <a:p>
            <a:pPr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Planovi za sljedeći tjedan:</a:t>
            </a:r>
          </a:p>
          <a:p>
            <a:pPr lvl="1"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Kako se želim osjećati u ovom dijelu dana sljedeći tjedan? Što trebam učiniti da se to dogodi?</a:t>
            </a:r>
          </a:p>
          <a:p>
            <a:pPr lvl="1"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Koje ciljeve imam za ovaj tjedan? Koje korake trebam poduzeti?</a:t>
            </a:r>
          </a:p>
          <a:p>
            <a:pPr lvl="1"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Koje prepreke bi mogle stati na put? Bi li trebao:</a:t>
            </a:r>
          </a:p>
          <a:p>
            <a:pPr lvl="2"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Odraditi radne listove </a:t>
            </a:r>
          </a:p>
          <a:p>
            <a:pPr lvl="2"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Planirati društvene aktivnosti, ugodne aktivnosti</a:t>
            </a:r>
          </a:p>
          <a:p>
            <a:pPr lvl="2"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Čitati bilješke s tretmana</a:t>
            </a:r>
          </a:p>
          <a:p>
            <a:pPr lvl="2">
              <a:lnSpc>
                <a:spcPct val="90000"/>
              </a:lnSpc>
            </a:pPr>
            <a:r>
              <a:rPr lang="hr-HR" sz="1400">
                <a:solidFill>
                  <a:srgbClr val="404040"/>
                </a:solidFill>
              </a:rPr>
              <a:t>Vježbati vještine poput mindfulness-a</a:t>
            </a:r>
          </a:p>
          <a:p>
            <a:pPr lvl="2">
              <a:lnSpc>
                <a:spcPct val="90000"/>
              </a:lnSpc>
            </a:pPr>
            <a:endParaRPr lang="hr-HR" sz="140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endParaRPr lang="hr-HR" sz="140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8014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DA3B0-E892-399C-2485-34956077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dirty="0"/>
              <a:t>Priprema za nazadovanje nakon prekida terapije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CCF81-45AE-CF53-A47D-F286C3B7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solidFill>
                  <a:srgbClr val="404040"/>
                </a:solidFill>
              </a:rPr>
              <a:t>Tokom zadnjih tretmana, pitajte klijente koje bi im se automatske misli mogle javiti ukoliko primijete nazadovanje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404040"/>
                </a:solidFill>
              </a:rPr>
              <a:t>Neki od primjera AM</a:t>
            </a:r>
          </a:p>
          <a:p>
            <a:pPr lvl="1">
              <a:lnSpc>
                <a:spcPct val="90000"/>
              </a:lnSpc>
            </a:pPr>
            <a:r>
              <a:rPr lang="hr-HR" dirty="0">
                <a:solidFill>
                  <a:srgbClr val="404040"/>
                </a:solidFill>
              </a:rPr>
              <a:t>„Ne bih se trebao osjećati ovako loše”</a:t>
            </a:r>
          </a:p>
          <a:p>
            <a:pPr lvl="1">
              <a:lnSpc>
                <a:spcPct val="90000"/>
              </a:lnSpc>
            </a:pPr>
            <a:r>
              <a:rPr lang="hr-HR" dirty="0">
                <a:solidFill>
                  <a:srgbClr val="404040"/>
                </a:solidFill>
              </a:rPr>
              <a:t>”Ovo znači da nisam bolje”</a:t>
            </a:r>
          </a:p>
          <a:p>
            <a:pPr lvl="1">
              <a:lnSpc>
                <a:spcPct val="90000"/>
              </a:lnSpc>
            </a:pPr>
            <a:r>
              <a:rPr lang="hr-HR" dirty="0">
                <a:solidFill>
                  <a:srgbClr val="404040"/>
                </a:solidFill>
              </a:rPr>
              <a:t>„Osjećam se bespomoćno”</a:t>
            </a:r>
          </a:p>
          <a:p>
            <a:pPr lvl="1">
              <a:lnSpc>
                <a:spcPct val="90000"/>
              </a:lnSpc>
            </a:pPr>
            <a:r>
              <a:rPr lang="hr-HR" dirty="0">
                <a:solidFill>
                  <a:srgbClr val="404040"/>
                </a:solidFill>
              </a:rPr>
              <a:t>„Moj terapeut bi bio razočaran”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404040"/>
                </a:solidFill>
              </a:rPr>
              <a:t>Neki klijenti bi mogli zamislili sliku, kako bi izgledali u trenutku kad primijete nazadovanje</a:t>
            </a:r>
          </a:p>
        </p:txBody>
      </p:sp>
    </p:spTree>
    <p:extLst>
      <p:ext uri="{BB962C8B-B14F-4D97-AF65-F5344CB8AC3E}">
        <p14:creationId xmlns:p14="http://schemas.microsoft.com/office/powerpoint/2010/main" val="334601770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28C29-D616-4A7B-0F55-3FD2D7C04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 lnSpcReduction="10000"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Prepoznavanje znakova nazadovanja i povratka simptoma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Razgovarajte s klijentima o ranim znakovima upozorenja koje mogu doživjeti pred početak mogućeg povratka simptoma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Vrlo je važno da ih zapišu u bilješkama 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Bilješke iz terapije također moraju sadržavati važne točke koje trebaju zapamtiti i upute o tome što učiniti ako se simptomi ponove</a:t>
            </a:r>
          </a:p>
          <a:p>
            <a:pPr lvl="1"/>
            <a:endParaRPr lang="hr-HR" dirty="0">
              <a:solidFill>
                <a:schemeClr val="bg1"/>
              </a:solidFill>
            </a:endParaRPr>
          </a:p>
          <a:p>
            <a:pPr marL="228600" lvl="1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r>
              <a:rPr lang="hr-HR" b="1" dirty="0" err="1">
                <a:solidFill>
                  <a:schemeClr val="bg1"/>
                </a:solidFill>
              </a:rPr>
              <a:t>Klijentova</a:t>
            </a:r>
            <a:r>
              <a:rPr lang="hr-HR" b="1" dirty="0">
                <a:solidFill>
                  <a:schemeClr val="bg1"/>
                </a:solidFill>
              </a:rPr>
              <a:t> reakcija na prekid tretmana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Pobrinite se da klijent izrazi svoje iskrene osjećaje vezane uz prestanak terapije te im pomozite odgovoriti na njihove moguće iskrivljene spoznaje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Poželjno je da  i terapeut izrazi svoje osjećaje vezane uz proteklu terapiju. (pozitivnu povratnu informaciju klijentu)</a:t>
            </a:r>
          </a:p>
        </p:txBody>
      </p:sp>
      <p:pic>
        <p:nvPicPr>
          <p:cNvPr id="7" name="Picture 6" descr="A cartoon of a person sitting on the floor&#10;&#10;Description automatically generated">
            <a:extLst>
              <a:ext uri="{FF2B5EF4-FFF2-40B4-BE49-F238E27FC236}">
                <a16:creationId xmlns:a16="http://schemas.microsoft.com/office/drawing/2014/main" id="{C20A44B7-1EB1-D684-A964-3627D916D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540" y="2350294"/>
            <a:ext cx="3835399" cy="21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6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21FB-63D5-C8EE-FDB1-31C08385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44752"/>
            <a:ext cx="4816392" cy="3968496"/>
          </a:xfrm>
        </p:spPr>
        <p:txBody>
          <a:bodyPr anchor="ctr">
            <a:normAutofit/>
          </a:bodyPr>
          <a:lstStyle/>
          <a:p>
            <a:r>
              <a:rPr lang="en-HR">
                <a:solidFill>
                  <a:schemeClr val="tx1">
                    <a:lumMod val="75000"/>
                    <a:lumOff val="25000"/>
                  </a:schemeClr>
                </a:solidFill>
              </a:rPr>
              <a:t>Istraživanja pokazuju da tretmani usmjereni na prevenciju povrata simptoma mogu značajno odgoditi povrat simptoma kod klijenata koji imaju depresiju (de Jonge 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i suradnici, 2019.)</a:t>
            </a:r>
          </a:p>
          <a:p>
            <a:endParaRPr lang="hr-HR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Tradicionalni ciljevi KBT-a: </a:t>
            </a:r>
          </a:p>
          <a:p>
            <a:pPr lvl="1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Olakšati remisiju klijentovih teškoća</a:t>
            </a:r>
          </a:p>
          <a:p>
            <a:pPr lvl="1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Naučiti klijente vještine i tehnike koje mogu koristiti kroz život kako bi smanjili ili spriječili povratak simptoma</a:t>
            </a:r>
            <a:endParaRPr lang="en-H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00B9281-7A1A-08B2-11FB-04F496795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2846" y="2011339"/>
            <a:ext cx="5329238" cy="28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6129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B3944-E1F3-2233-5A1C-84204499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i="1" dirty="0" err="1"/>
              <a:t>BooSter</a:t>
            </a:r>
            <a:r>
              <a:rPr lang="hr-HR" dirty="0"/>
              <a:t> Susret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EC5C4-91E6-F8C6-9936-43C5B88C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404040"/>
                </a:solidFill>
              </a:rPr>
              <a:t>Potaknite klijenta da zakaže </a:t>
            </a:r>
            <a:r>
              <a:rPr lang="hr-HR" i="1" dirty="0" err="1">
                <a:solidFill>
                  <a:srgbClr val="404040"/>
                </a:solidFill>
              </a:rPr>
              <a:t>booster</a:t>
            </a:r>
            <a:r>
              <a:rPr lang="hr-HR" dirty="0">
                <a:solidFill>
                  <a:srgbClr val="404040"/>
                </a:solidFill>
              </a:rPr>
              <a:t> susret nakon prekida kontinuirane terapije (npr. nakon 3, 6 i 12 mjeseci)</a:t>
            </a:r>
          </a:p>
          <a:p>
            <a:r>
              <a:rPr lang="hr-HR" dirty="0">
                <a:solidFill>
                  <a:srgbClr val="404040"/>
                </a:solidFill>
              </a:rPr>
              <a:t>Pružite im Vodič za </a:t>
            </a:r>
            <a:r>
              <a:rPr lang="hr-HR" i="1" dirty="0" err="1">
                <a:solidFill>
                  <a:srgbClr val="404040"/>
                </a:solidFill>
              </a:rPr>
              <a:t>booster</a:t>
            </a:r>
            <a:r>
              <a:rPr lang="hr-HR" dirty="0">
                <a:solidFill>
                  <a:srgbClr val="404040"/>
                </a:solidFill>
              </a:rPr>
              <a:t> susrete</a:t>
            </a:r>
          </a:p>
          <a:p>
            <a:r>
              <a:rPr lang="hr-HR" dirty="0">
                <a:solidFill>
                  <a:srgbClr val="404040"/>
                </a:solidFill>
              </a:rPr>
              <a:t>Kad klijenti znaju da su zakazani za </a:t>
            </a:r>
            <a:r>
              <a:rPr lang="hr-HR" i="1" dirty="0" err="1">
                <a:solidFill>
                  <a:srgbClr val="404040"/>
                </a:solidFill>
              </a:rPr>
              <a:t>booster</a:t>
            </a:r>
            <a:r>
              <a:rPr lang="hr-HR" dirty="0">
                <a:solidFill>
                  <a:srgbClr val="404040"/>
                </a:solidFill>
              </a:rPr>
              <a:t> susret nakon prekida terapije, njihova se anksioznost vezana uz kraj terapije značajno smanjuje. </a:t>
            </a:r>
          </a:p>
        </p:txBody>
      </p:sp>
      <p:pic>
        <p:nvPicPr>
          <p:cNvPr id="5" name="Picture 4" descr="A couple of people holding a heart and a heart with a cross above them&#10;&#10;Description automatically generated">
            <a:extLst>
              <a:ext uri="{FF2B5EF4-FFF2-40B4-BE49-F238E27FC236}">
                <a16:creationId xmlns:a16="http://schemas.microsoft.com/office/drawing/2014/main" id="{F122E343-3AB3-45AD-32C1-3503EC7F6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0500" y="3968496"/>
            <a:ext cx="1828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2074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45E6-E79C-7D98-AB52-2A67B5D7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Vodič za </a:t>
            </a:r>
            <a:r>
              <a:rPr lang="hr-HR" sz="2400" dirty="0" err="1">
                <a:solidFill>
                  <a:schemeClr val="tx1"/>
                </a:solidFill>
              </a:rPr>
              <a:t>BOOSter</a:t>
            </a:r>
            <a:r>
              <a:rPr lang="hr-HR" sz="2400" dirty="0">
                <a:solidFill>
                  <a:schemeClr val="tx1"/>
                </a:solidFill>
              </a:rPr>
              <a:t> susret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1FAF-5C26-5BFF-01FB-F78A9A5B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</a:rPr>
              <a:t>Zakažite unaprijed-dogovorite točne termine, ukoliko je moguće i nazovite da potvrdite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</a:rPr>
              <a:t>Razmotrite dolazak kao preventivnu mjeru, čak i ako ste održavali svoj napredak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</a:rPr>
              <a:t>Pripremite se prije nego što dođete. Odlučite o čemu bi bilo korisno razgovarati, uključujući sljedeće:</a:t>
            </a:r>
          </a:p>
          <a:p>
            <a:pPr marL="571500" lvl="1" indent="-342900">
              <a:buFont typeface="+mj-lt"/>
              <a:buAutoNum type="alphaLcParenR"/>
            </a:pPr>
            <a:r>
              <a:rPr lang="hr-HR" dirty="0">
                <a:solidFill>
                  <a:schemeClr val="bg1"/>
                </a:solidFill>
              </a:rPr>
              <a:t>Što je dobro prošlo? Što navedena iskustva govore o Vama? O tome kako Vas drugi vide? O budućnosti?</a:t>
            </a:r>
          </a:p>
          <a:p>
            <a:pPr marL="571500" lvl="1" indent="-342900">
              <a:buFont typeface="+mj-lt"/>
              <a:buAutoNum type="alphaLcParenR"/>
            </a:pPr>
            <a:r>
              <a:rPr lang="hr-HR" dirty="0">
                <a:solidFill>
                  <a:schemeClr val="bg1"/>
                </a:solidFill>
              </a:rPr>
              <a:t>Koliko vjerujete svojim novim temeljnim uvjerenjima, i na intelektualnoj i na emocionalnoj razini? Kako ih možete nastaviti jačati?</a:t>
            </a:r>
          </a:p>
          <a:p>
            <a:pPr marL="571500" lvl="1" indent="-342900">
              <a:buFont typeface="+mj-lt"/>
              <a:buAutoNum type="alphaLcParenR"/>
            </a:pPr>
            <a:r>
              <a:rPr lang="hr-HR" dirty="0">
                <a:solidFill>
                  <a:schemeClr val="bg1"/>
                </a:solidFill>
              </a:rPr>
              <a:t>U kojoj mjeri živite u skladu sa svojim vrijednostima? Koje ciljeve sada imate? Koje bi se prepreke mogle pojaviti? Kako se možeš nositi sa njima?</a:t>
            </a:r>
          </a:p>
          <a:p>
            <a:pPr marL="571500" lvl="1" indent="-342900">
              <a:buFont typeface="+mj-lt"/>
              <a:buAutoNum type="alphaLcParenR"/>
            </a:pPr>
            <a:r>
              <a:rPr lang="hr-HR" dirty="0">
                <a:solidFill>
                  <a:schemeClr val="bg1"/>
                </a:solidFill>
              </a:rPr>
              <a:t>Koje KBT tehnike ste koristili? Jeste li imali seanse </a:t>
            </a:r>
            <a:r>
              <a:rPr lang="hr-HR" dirty="0" err="1">
                <a:solidFill>
                  <a:schemeClr val="bg1"/>
                </a:solidFill>
              </a:rPr>
              <a:t>samoterapije</a:t>
            </a:r>
            <a:r>
              <a:rPr lang="hr-HR" dirty="0">
                <a:solidFill>
                  <a:schemeClr val="bg1"/>
                </a:solidFill>
              </a:rPr>
              <a:t>? Bi li ih bilo korisno imati u budućnosti?</a:t>
            </a:r>
          </a:p>
        </p:txBody>
      </p:sp>
    </p:spTree>
    <p:extLst>
      <p:ext uri="{BB962C8B-B14F-4D97-AF65-F5344CB8AC3E}">
        <p14:creationId xmlns:p14="http://schemas.microsoft.com/office/powerpoint/2010/main" val="151177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573B9-FF71-7DB3-1C18-42B23350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/>
              <a:t>Zaključak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55C0-F4FA-0A41-3548-B865D2CC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57727"/>
            <a:ext cx="8779512" cy="287925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404040"/>
                </a:solidFill>
              </a:rPr>
              <a:t>Prevencija povrata simptoma je prisutna tokom cijele terapije!</a:t>
            </a:r>
          </a:p>
          <a:p>
            <a:r>
              <a:rPr lang="hr-HR" dirty="0">
                <a:solidFill>
                  <a:srgbClr val="404040"/>
                </a:solidFill>
              </a:rPr>
              <a:t>Važno je pripremiti klijenta na smanjenje frekvencija susreta te na sam prekid terapije!</a:t>
            </a:r>
          </a:p>
          <a:p>
            <a:r>
              <a:rPr lang="hr-HR" dirty="0">
                <a:solidFill>
                  <a:srgbClr val="404040"/>
                </a:solidFill>
              </a:rPr>
              <a:t>Potrebno je </a:t>
            </a:r>
            <a:r>
              <a:rPr lang="hr-HR" dirty="0" err="1">
                <a:solidFill>
                  <a:srgbClr val="404040"/>
                </a:solidFill>
              </a:rPr>
              <a:t>potakniti</a:t>
            </a:r>
            <a:r>
              <a:rPr lang="hr-HR" dirty="0">
                <a:solidFill>
                  <a:srgbClr val="404040"/>
                </a:solidFill>
              </a:rPr>
              <a:t> klijente na primjenu </a:t>
            </a:r>
            <a:r>
              <a:rPr lang="hr-HR" dirty="0" err="1">
                <a:solidFill>
                  <a:srgbClr val="404040"/>
                </a:solidFill>
              </a:rPr>
              <a:t>samoterapije</a:t>
            </a:r>
            <a:r>
              <a:rPr lang="hr-HR" dirty="0">
                <a:solidFill>
                  <a:srgbClr val="404040"/>
                </a:solidFill>
              </a:rPr>
              <a:t>, prepoznavanje ranih znakova nazadovanja ili povrata simptoma te na izradu plana što učiniti ukoliko se vrate simptomi!</a:t>
            </a:r>
          </a:p>
        </p:txBody>
      </p:sp>
      <p:pic>
        <p:nvPicPr>
          <p:cNvPr id="5" name="Picture 4" descr="A collection of colorful notes with tape&#10;&#10;Description automatically generated">
            <a:extLst>
              <a:ext uri="{FF2B5EF4-FFF2-40B4-BE49-F238E27FC236}">
                <a16:creationId xmlns:a16="http://schemas.microsoft.com/office/drawing/2014/main" id="{51C4D8A8-992A-624C-ED16-2D67DD69E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8304" y="3793998"/>
            <a:ext cx="2438400" cy="1689100"/>
          </a:xfrm>
          <a:prstGeom prst="rect">
            <a:avLst/>
          </a:prstGeom>
        </p:spPr>
      </p:pic>
      <p:pic>
        <p:nvPicPr>
          <p:cNvPr id="7" name="Graphic 6" descr="Comment Important outline">
            <a:extLst>
              <a:ext uri="{FF2B5EF4-FFF2-40B4-BE49-F238E27FC236}">
                <a16:creationId xmlns:a16="http://schemas.microsoft.com/office/drawing/2014/main" id="{927BA785-7C7A-0140-D2F1-B4625874B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6287" y="6254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2671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2F841-C9DF-2903-8083-B2CD29DD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4610972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64B6C-34AC-2466-D798-649679A5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HR" dirty="0"/>
              <a:t>Pitanja na koja ćemo saznati odgovore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EF25-A02F-BFFC-B2D8-CD06B60F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HR" dirty="0">
                <a:solidFill>
                  <a:srgbClr val="404040"/>
                </a:solidFill>
              </a:rPr>
              <a:t>Kako pripremiti klijenta na završetak terapije?</a:t>
            </a:r>
          </a:p>
          <a:p>
            <a:r>
              <a:rPr lang="en-HR" dirty="0">
                <a:solidFill>
                  <a:srgbClr val="404040"/>
                </a:solidFill>
              </a:rPr>
              <a:t>Što raditi od početka terapije? Što raditi tijekom </a:t>
            </a:r>
            <a:r>
              <a:rPr lang="en-US" dirty="0" err="1">
                <a:solidFill>
                  <a:srgbClr val="404040"/>
                </a:solidFill>
              </a:rPr>
              <a:t>i</a:t>
            </a:r>
            <a:r>
              <a:rPr lang="en-HR" dirty="0">
                <a:solidFill>
                  <a:srgbClr val="404040"/>
                </a:solidFill>
              </a:rPr>
              <a:t> na kraju terapije?</a:t>
            </a:r>
          </a:p>
          <a:p>
            <a:r>
              <a:rPr lang="en-HR" dirty="0">
                <a:solidFill>
                  <a:srgbClr val="404040"/>
                </a:solidFill>
              </a:rPr>
              <a:t>Kako smanjiti frekvenciju susreta?</a:t>
            </a:r>
          </a:p>
          <a:p>
            <a:r>
              <a:rPr lang="en-HR" dirty="0">
                <a:solidFill>
                  <a:srgbClr val="404040"/>
                </a:solidFill>
              </a:rPr>
              <a:t>Kako izgleda samoterapija?</a:t>
            </a:r>
          </a:p>
          <a:p>
            <a:r>
              <a:rPr lang="en-HR" dirty="0">
                <a:solidFill>
                  <a:srgbClr val="404040"/>
                </a:solidFill>
              </a:rPr>
              <a:t>Kako pripremiti klijente na potencijalne padove ili povratak simptoma?</a:t>
            </a:r>
          </a:p>
          <a:p>
            <a:r>
              <a:rPr lang="en-HR" dirty="0">
                <a:solidFill>
                  <a:srgbClr val="404040"/>
                </a:solidFill>
              </a:rPr>
              <a:t>Kako klijent reagira na kraj terapije?</a:t>
            </a:r>
          </a:p>
          <a:p>
            <a:r>
              <a:rPr lang="en-HR" dirty="0">
                <a:solidFill>
                  <a:srgbClr val="404040"/>
                </a:solidFill>
              </a:rPr>
              <a:t>Kako se trebaju provoditi </a:t>
            </a:r>
            <a:r>
              <a:rPr lang="en-HR" i="1" dirty="0">
                <a:solidFill>
                  <a:srgbClr val="404040"/>
                </a:solidFill>
              </a:rPr>
              <a:t>booster</a:t>
            </a:r>
            <a:r>
              <a:rPr lang="en-HR" dirty="0">
                <a:solidFill>
                  <a:srgbClr val="404040"/>
                </a:solidFill>
              </a:rPr>
              <a:t> susreti?</a:t>
            </a:r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C04F36FD-5C15-CAB2-8410-D846D974B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4612" y="2581623"/>
            <a:ext cx="1788414" cy="17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718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1C59B-4ED0-CCE9-5D38-55E411E7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r-HR" sz="2600">
                <a:solidFill>
                  <a:srgbClr val="FFFFFF"/>
                </a:solidFill>
              </a:rPr>
              <a:t>Aktivnosti na početku terapije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F2E4-997F-E6FB-4741-7D88B3FA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301752"/>
            <a:ext cx="4652840" cy="3968496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404040"/>
                </a:solidFill>
              </a:rPr>
              <a:t>Priprema klijenta na prekid terapije i mogući povratak simptoma kreće na samome početku terapije (početni intervju) 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Važno je naglasiti kako je cilj naučiti ih vještinama pri čemu će postati „vlastiti terapeut”</a:t>
            </a:r>
          </a:p>
        </p:txBody>
      </p:sp>
      <p:pic>
        <p:nvPicPr>
          <p:cNvPr id="5" name="Graphic 4" descr="Right And Left Brain outline">
            <a:extLst>
              <a:ext uri="{FF2B5EF4-FFF2-40B4-BE49-F238E27FC236}">
                <a16:creationId xmlns:a16="http://schemas.microsoft.com/office/drawing/2014/main" id="{EB740653-B798-5DA5-69CF-AB4FDF5C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7637" y="3559016"/>
            <a:ext cx="1747838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829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61FED-ED71-E7FB-C0C3-813AFE571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45" y="1096217"/>
            <a:ext cx="5408696" cy="5252722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U trenutku kad se klijent osjeća bolje (najčešće u periodu od nekoliko tjedana), važno je reći kako oporavak nije pravocrtna linija te da će postojati uspona i padova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Picture 4" descr="A graph of expected progress&#10;&#10;Description automatically generated">
            <a:extLst>
              <a:ext uri="{FF2B5EF4-FFF2-40B4-BE49-F238E27FC236}">
                <a16:creationId xmlns:a16="http://schemas.microsoft.com/office/drawing/2014/main" id="{9D5243E0-40E4-EBD6-8B50-7649C050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55762" y="644948"/>
            <a:ext cx="3809699" cy="58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5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&#10;&#10;Description automatically generated">
            <a:extLst>
              <a:ext uri="{FF2B5EF4-FFF2-40B4-BE49-F238E27FC236}">
                <a16:creationId xmlns:a16="http://schemas.microsoft.com/office/drawing/2014/main" id="{3BCBEBAD-759C-6F87-23E7-6C6771377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935348" y="-2488075"/>
            <a:ext cx="1971601" cy="7181927"/>
          </a:xfrm>
        </p:spPr>
      </p:pic>
      <p:pic>
        <p:nvPicPr>
          <p:cNvPr id="6" name="Picture 5" descr="A close-up of a letter&#10;&#10;Description automatically generated">
            <a:extLst>
              <a:ext uri="{FF2B5EF4-FFF2-40B4-BE49-F238E27FC236}">
                <a16:creationId xmlns:a16="http://schemas.microsoft.com/office/drawing/2014/main" id="{CBDF1326-0EB8-DA5A-916B-E212EE6F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03423" y="679328"/>
            <a:ext cx="3985152" cy="75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934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9CAA5-7E2E-6531-9865-9AEA35D4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r-HR" sz="2600">
                <a:solidFill>
                  <a:srgbClr val="FFFFFF"/>
                </a:solidFill>
              </a:rPr>
              <a:t>Aktivnosti tokom terapije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C7D6-ED64-7233-41C8-C1C13BAB1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404040"/>
                </a:solidFill>
              </a:rPr>
              <a:t>1. Pripisivanje napretka klijentu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Ukoliko se primijeti napredak tokom tretmana, potrebno je isti naglasiti i pojasniti klijentu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Pitajte klijenta zbog čega se osjećaju bolje 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Ukažite na činjenicu da su oni sami sebe doveli do tog napretka na način da su promijenili ponašanje ili način razmišljanja.</a:t>
            </a:r>
          </a:p>
          <a:p>
            <a:pPr lvl="1"/>
            <a:r>
              <a:rPr lang="hr-HR" dirty="0">
                <a:solidFill>
                  <a:srgbClr val="404040"/>
                </a:solidFill>
              </a:rPr>
              <a:t>Priupitajte ih što za njih znače te pozitivne promjene</a:t>
            </a:r>
          </a:p>
          <a:p>
            <a:pPr marL="0" indent="0">
              <a:buNone/>
            </a:pPr>
            <a:r>
              <a:rPr lang="hr-HR" dirty="0">
                <a:solidFill>
                  <a:srgbClr val="404040"/>
                </a:solidFill>
              </a:rPr>
              <a:t>Navedeno im pomaže u izgradnji osjećaja </a:t>
            </a:r>
            <a:r>
              <a:rPr lang="hr-HR" dirty="0" err="1">
                <a:solidFill>
                  <a:srgbClr val="404040"/>
                </a:solidFill>
              </a:rPr>
              <a:t>samounčinkovitosti</a:t>
            </a:r>
            <a:endParaRPr lang="hr-HR" dirty="0">
              <a:solidFill>
                <a:srgbClr val="404040"/>
              </a:solidFill>
            </a:endParaRPr>
          </a:p>
          <a:p>
            <a:pPr marL="228600" lvl="1" indent="0">
              <a:buNone/>
            </a:pPr>
            <a:endParaRPr lang="hr-HR" dirty="0">
              <a:solidFill>
                <a:srgbClr val="404040"/>
              </a:solidFill>
            </a:endParaRPr>
          </a:p>
          <a:p>
            <a:pPr lvl="1"/>
            <a:endParaRPr lang="hr-HR" dirty="0">
              <a:solidFill>
                <a:srgbClr val="404040"/>
              </a:solidFill>
            </a:endParaRPr>
          </a:p>
          <a:p>
            <a:pPr lvl="1"/>
            <a:endParaRPr lang="hr-H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1357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76D880B-D712-2377-CB15-A91AE7CE6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464009" y="-2648500"/>
            <a:ext cx="1263982" cy="7218212"/>
          </a:xfrm>
        </p:spPr>
      </p:pic>
      <p:pic>
        <p:nvPicPr>
          <p:cNvPr id="6" name="Picture 5" descr="A close-up of a letter&#10;&#10;Description automatically generated">
            <a:extLst>
              <a:ext uri="{FF2B5EF4-FFF2-40B4-BE49-F238E27FC236}">
                <a16:creationId xmlns:a16="http://schemas.microsoft.com/office/drawing/2014/main" id="{A3D9AD8F-0B03-19D6-0D29-74B7B6D76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67218" y="498049"/>
            <a:ext cx="4057565" cy="721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236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38A2-5F3B-2763-4FF3-6F1833460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bg1"/>
                </a:solidFill>
              </a:rPr>
              <a:t>2. Učenje vještina 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Potrebno je naglasiti da tehnike i vještine koje klijenti uče su cjeloživotni alati koje mogu koristiti sada i u budućnosti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Potaknite klijente da čitaju i organiziraju bilješke iz tretmana kako bi se što lakše mogli prisjetiti kad im budu potrebni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Dobar dio akcijskog plana je napisati listu važnih činjenica i vještina koje su naučili kroz terapiju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Potrebno je pomoći klijentima razumjeti kako koristiti naučene vještine u drugim situacijama za vrijeme ili nakon terapije (npr. prepoznati kada koristiti navedene vještine)</a:t>
            </a:r>
          </a:p>
        </p:txBody>
      </p:sp>
      <p:pic>
        <p:nvPicPr>
          <p:cNvPr id="4" name="Picture 3" descr="A group of people standing in front of a word&#10;&#10;Description automatically generated">
            <a:extLst>
              <a:ext uri="{FF2B5EF4-FFF2-40B4-BE49-F238E27FC236}">
                <a16:creationId xmlns:a16="http://schemas.microsoft.com/office/drawing/2014/main" id="{E62FB90D-3560-FDB3-5BDD-3751E885BD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4122" y="2357438"/>
            <a:ext cx="4140197" cy="23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2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853</TotalTime>
  <Words>1213</Words>
  <Application>Microsoft Macintosh PowerPoint</Application>
  <PresentationFormat>Widescreen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Parcel</vt:lpstr>
      <vt:lpstr>Završavanje terapije I prevencija povrata simptoma</vt:lpstr>
      <vt:lpstr>PowerPoint Presentation</vt:lpstr>
      <vt:lpstr>Pitanja na koja ćemo saznati odgovore</vt:lpstr>
      <vt:lpstr>Aktivnosti na početku terapije</vt:lpstr>
      <vt:lpstr>PowerPoint Presentation</vt:lpstr>
      <vt:lpstr>PowerPoint Presentation</vt:lpstr>
      <vt:lpstr>Aktivnosti tokom terapije</vt:lpstr>
      <vt:lpstr>PowerPoint Presentation</vt:lpstr>
      <vt:lpstr>PowerPoint Presentation</vt:lpstr>
      <vt:lpstr>PowerPoint Presentation</vt:lpstr>
      <vt:lpstr>Aktivnosti pred kraj terapije</vt:lpstr>
      <vt:lpstr>PowerPoint Presentation</vt:lpstr>
      <vt:lpstr>Prednosti </vt:lpstr>
      <vt:lpstr>Reinterpretacija Nedostataka</vt:lpstr>
      <vt:lpstr>Samoterapija</vt:lpstr>
      <vt:lpstr>PowerPoint Presentation</vt:lpstr>
      <vt:lpstr>Vodič za samoterapiju </vt:lpstr>
      <vt:lpstr>Priprema za nazadovanje nakon prekida terapije</vt:lpstr>
      <vt:lpstr>PowerPoint Presentation</vt:lpstr>
      <vt:lpstr>BooSter Susret</vt:lpstr>
      <vt:lpstr>Vodič za BOOSter susret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Završavanje terapije I prevencija povrata simptoma</dc:title>
  <dc:creator>Anamaria Marelja</dc:creator>
  <cp:lastModifiedBy>Anamaria Marelja</cp:lastModifiedBy>
  <cp:revision>19</cp:revision>
  <dcterms:created xsi:type="dcterms:W3CDTF">2024-10-03T17:11:46Z</dcterms:created>
  <dcterms:modified xsi:type="dcterms:W3CDTF">2024-10-14T15:25:43Z</dcterms:modified>
</cp:coreProperties>
</file>