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8"/>
  </p:notesMasterIdLst>
  <p:sldIdLst>
    <p:sldId id="256" r:id="rId2"/>
    <p:sldId id="304" r:id="rId3"/>
    <p:sldId id="258" r:id="rId4"/>
    <p:sldId id="307" r:id="rId5"/>
    <p:sldId id="306" r:id="rId6"/>
    <p:sldId id="308" r:id="rId7"/>
    <p:sldId id="310" r:id="rId8"/>
    <p:sldId id="309" r:id="rId9"/>
    <p:sldId id="312" r:id="rId10"/>
    <p:sldId id="311" r:id="rId11"/>
    <p:sldId id="315" r:id="rId12"/>
    <p:sldId id="314" r:id="rId13"/>
    <p:sldId id="313" r:id="rId14"/>
    <p:sldId id="316" r:id="rId15"/>
    <p:sldId id="317" r:id="rId16"/>
    <p:sldId id="281" r:id="rId17"/>
  </p:sldIdLst>
  <p:sldSz cx="9144000" cy="5143500" type="screen16x9"/>
  <p:notesSz cx="6858000" cy="9144000"/>
  <p:embeddedFontLst>
    <p:embeddedFont>
      <p:font typeface="Quicksand" charset="-18"/>
      <p:regular r:id="rId19"/>
      <p:bold r:id="rId20"/>
    </p:embeddedFont>
    <p:embeddedFont>
      <p:font typeface="Mulish" charset="-18"/>
      <p:regular r:id="rId21"/>
      <p:bold r:id="rId22"/>
      <p:italic r:id="rId23"/>
      <p:boldItalic r:id="rId24"/>
    </p:embeddedFont>
    <p:embeddedFont>
      <p:font typeface="Bebas Neue" charset="-18"/>
      <p:regular r:id="rId25"/>
    </p:embeddedFont>
    <p:embeddedFont>
      <p:font typeface="DM Serif Text" charset="0"/>
      <p:regular r:id="rId26"/>
      <p:italic r:id="rId27"/>
    </p:embeddedFont>
    <p:embeddedFont>
      <p:font typeface="Cambay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DEE9557-B7AA-4D83-8A5F-59A48492BEBD}">
  <a:tblStyle styleId="{2DEE9557-B7AA-4D83-8A5F-59A48492BE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08" autoAdjust="0"/>
  </p:normalViewPr>
  <p:slideViewPr>
    <p:cSldViewPr>
      <p:cViewPr varScale="1">
        <p:scale>
          <a:sx n="110" d="100"/>
          <a:sy n="110" d="100"/>
        </p:scale>
        <p:origin x="-662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roundedCorners val="1"/>
  <c:style val="11"/>
  <c:chart>
    <c:autoTitleDeleted val="1"/>
    <c:plotArea>
      <c:layout/>
      <c:lineChart>
        <c:grouping val="standard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marker>
            <c:symbol val="none"/>
          </c:marker>
          <c:dPt>
            <c:idx val="15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FCB-4035-B92F-1E644389AD99}"/>
              </c:ext>
            </c:extLst>
          </c:dPt>
          <c:dPt>
            <c:idx val="16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DFCB-4035-B92F-1E644389AD99}"/>
              </c:ext>
            </c:extLst>
          </c:dPt>
          <c:dPt>
            <c:idx val="17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FCB-4035-B92F-1E644389AD99}"/>
              </c:ext>
            </c:extLst>
          </c:dPt>
          <c:dPt>
            <c:idx val="18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DFCB-4035-B92F-1E644389AD99}"/>
              </c:ext>
            </c:extLst>
          </c:dPt>
          <c:dPt>
            <c:idx val="19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FCB-4035-B92F-1E644389AD99}"/>
              </c:ext>
            </c:extLst>
          </c:dPt>
          <c:dPt>
            <c:idx val="20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FCB-4035-B92F-1E644389AD99}"/>
              </c:ext>
            </c:extLst>
          </c:dPt>
          <c:dPt>
            <c:idx val="21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FCB-4035-B92F-1E644389AD99}"/>
              </c:ext>
            </c:extLst>
          </c:dPt>
          <c:dPt>
            <c:idx val="22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DFCB-4035-B92F-1E644389AD99}"/>
              </c:ext>
            </c:extLst>
          </c:dPt>
          <c:dPt>
            <c:idx val="23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FCB-4035-B92F-1E644389AD99}"/>
              </c:ext>
            </c:extLst>
          </c:dPt>
          <c:dPt>
            <c:idx val="24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DFCB-4035-B92F-1E644389AD99}"/>
              </c:ext>
            </c:extLst>
          </c:dPt>
          <c:dPt>
            <c:idx val="25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FCB-4035-B92F-1E644389AD99}"/>
              </c:ext>
            </c:extLst>
          </c:dPt>
          <c:dPt>
            <c:idx val="26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FCB-4035-B92F-1E644389AD99}"/>
              </c:ext>
            </c:extLst>
          </c:dPt>
          <c:dPt>
            <c:idx val="27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FCB-4035-B92F-1E644389AD99}"/>
              </c:ext>
            </c:extLst>
          </c:dPt>
          <c:dPt>
            <c:idx val="28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CB-4035-B92F-1E644389AD99}"/>
              </c:ext>
            </c:extLst>
          </c:dPt>
          <c:dPt>
            <c:idx val="29"/>
            <c:spPr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CB-4035-B92F-1E644389AD99}"/>
              </c:ext>
            </c:extLst>
          </c:dPt>
          <c:cat>
            <c:numRef>
              <c:f>List1!$A$2:$A$31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List1!$B$2:$B$31</c:f>
              <c:numCache>
                <c:formatCode>General</c:formatCode>
                <c:ptCount val="30"/>
                <c:pt idx="0">
                  <c:v>2</c:v>
                </c:pt>
                <c:pt idx="1">
                  <c:v>1.7500000000000002</c:v>
                </c:pt>
                <c:pt idx="2">
                  <c:v>2.5</c:v>
                </c:pt>
                <c:pt idx="3">
                  <c:v>2.5</c:v>
                </c:pt>
                <c:pt idx="4">
                  <c:v>2</c:v>
                </c:pt>
                <c:pt idx="5">
                  <c:v>2</c:v>
                </c:pt>
                <c:pt idx="6">
                  <c:v>0.25</c:v>
                </c:pt>
                <c:pt idx="7">
                  <c:v>0.15000000000000024</c:v>
                </c:pt>
                <c:pt idx="8">
                  <c:v>0.1</c:v>
                </c:pt>
                <c:pt idx="9">
                  <c:v>0.1</c:v>
                </c:pt>
                <c:pt idx="10">
                  <c:v>0.15000000000000024</c:v>
                </c:pt>
                <c:pt idx="11">
                  <c:v>0.75000000000000122</c:v>
                </c:pt>
                <c:pt idx="12">
                  <c:v>1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2.5</c:v>
                </c:pt>
                <c:pt idx="17">
                  <c:v>2.5</c:v>
                </c:pt>
                <c:pt idx="18">
                  <c:v>2.75</c:v>
                </c:pt>
                <c:pt idx="19">
                  <c:v>3</c:v>
                </c:pt>
                <c:pt idx="20">
                  <c:v>4</c:v>
                </c:pt>
                <c:pt idx="21">
                  <c:v>2</c:v>
                </c:pt>
                <c:pt idx="22">
                  <c:v>1.5</c:v>
                </c:pt>
                <c:pt idx="23">
                  <c:v>2</c:v>
                </c:pt>
                <c:pt idx="24">
                  <c:v>4</c:v>
                </c:pt>
                <c:pt idx="25">
                  <c:v>4</c:v>
                </c:pt>
                <c:pt idx="26">
                  <c:v>5</c:v>
                </c:pt>
                <c:pt idx="27">
                  <c:v>6</c:v>
                </c:pt>
                <c:pt idx="28">
                  <c:v>7</c:v>
                </c:pt>
                <c:pt idx="29">
                  <c:v>8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FCB-4035-B92F-1E644389AD99}"/>
            </c:ext>
          </c:extLst>
        </c:ser>
        <c:marker val="1"/>
        <c:axId val="323265280"/>
        <c:axId val="323267968"/>
      </c:lineChart>
      <c:catAx>
        <c:axId val="32326528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2000">
                    <a:solidFill>
                      <a:schemeClr val="tx2">
                        <a:lumMod val="50000"/>
                      </a:schemeClr>
                    </a:solidFill>
                    <a:latin typeface="DM Serif Text" charset="0"/>
                  </a:defRPr>
                </a:pPr>
                <a:r>
                  <a:rPr lang="hr-HR" sz="1400" dirty="0">
                    <a:solidFill>
                      <a:schemeClr val="tx2">
                        <a:lumMod val="50000"/>
                      </a:schemeClr>
                    </a:solidFill>
                    <a:latin typeface="DM Serif Text" charset="0"/>
                  </a:rPr>
                  <a:t>Vrijeme</a:t>
                </a:r>
              </a:p>
            </c:rich>
          </c:tx>
          <c:layout>
            <c:manualLayout>
              <c:xMode val="edge"/>
              <c:yMode val="edge"/>
              <c:x val="0.45115914791015477"/>
              <c:y val="0.88843749999999899"/>
            </c:manualLayout>
          </c:layout>
          <c:overlay val="1"/>
        </c:title>
        <c:numFmt formatCode="General" sourceLinked="1"/>
        <c:majorTickMark val="none"/>
        <c:minorTickMark val="cross"/>
        <c:tickLblPos val="none"/>
        <c:crossAx val="323267968"/>
        <c:crosses val="autoZero"/>
        <c:auto val="1"/>
        <c:lblAlgn val="ctr"/>
        <c:lblOffset val="100"/>
        <c:noMultiLvlLbl val="1"/>
      </c:catAx>
      <c:valAx>
        <c:axId val="323267968"/>
        <c:scaling>
          <c:orientation val="minMax"/>
        </c:scaling>
        <c:delete val="1"/>
        <c:axPos val="l"/>
        <c:title>
          <c:tx>
            <c:rich>
              <a:bodyPr rot="-5400000" vert="horz"/>
              <a:lstStyle/>
              <a:p>
                <a:pPr>
                  <a:defRPr sz="2000">
                    <a:solidFill>
                      <a:schemeClr val="tx2">
                        <a:lumMod val="50000"/>
                      </a:schemeClr>
                    </a:solidFill>
                    <a:latin typeface="DM Serif Text" charset="0"/>
                  </a:defRPr>
                </a:pPr>
                <a:r>
                  <a:rPr lang="hr-HR" sz="1400" dirty="0">
                    <a:solidFill>
                      <a:schemeClr val="tx2">
                        <a:lumMod val="50000"/>
                      </a:schemeClr>
                    </a:solidFill>
                    <a:latin typeface="DM Serif Text" charset="0"/>
                  </a:rPr>
                  <a:t>Napredak</a:t>
                </a:r>
              </a:p>
            </c:rich>
          </c:tx>
          <c:layout>
            <c:manualLayout>
              <c:xMode val="edge"/>
              <c:yMode val="edge"/>
              <c:x val="6.2500000000000099E-3"/>
              <c:y val="0.32630191929133917"/>
            </c:manualLayout>
          </c:layout>
          <c:overlay val="1"/>
        </c:title>
        <c:numFmt formatCode="General" sourceLinked="1"/>
        <c:majorTickMark val="cross"/>
        <c:minorTickMark val="cross"/>
        <c:tickLblPos val="none"/>
        <c:crossAx val="323265280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plotVisOnly val="1"/>
    <c:dispBlanksAs val="zero"/>
    <c:showDLblsOverMax val="1"/>
  </c:chart>
  <c:txPr>
    <a:bodyPr/>
    <a:lstStyle/>
    <a:p>
      <a:pPr>
        <a:defRPr sz="1800"/>
      </a:pPr>
      <a:endParaRPr lang="sr-Latn-C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" name="Google Shape;773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" name="Google Shape;773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161ca7da69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161ca7da69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9200" y="1424875"/>
            <a:ext cx="5925600" cy="2079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1609200" y="3573775"/>
            <a:ext cx="59427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579950" y="1854500"/>
            <a:ext cx="3604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1959250" y="1854500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959250" y="2939075"/>
            <a:ext cx="5225400" cy="446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18" name="Google Shape;18;p3"/>
          <p:cNvCxnSpPr/>
          <p:nvPr/>
        </p:nvCxnSpPr>
        <p:spPr>
          <a:xfrm rot="10800000">
            <a:off x="8761325" y="2079300"/>
            <a:ext cx="0" cy="9849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19" name="Google Shape;19;p3"/>
          <p:cNvCxnSpPr/>
          <p:nvPr/>
        </p:nvCxnSpPr>
        <p:spPr>
          <a:xfrm>
            <a:off x="3826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0" name="Google Shape;20;p3"/>
          <p:cNvSpPr/>
          <p:nvPr/>
        </p:nvSpPr>
        <p:spPr>
          <a:xfrm>
            <a:off x="4452300" y="219875"/>
            <a:ext cx="239400" cy="239400"/>
          </a:xfrm>
          <a:prstGeom prst="star4">
            <a:avLst>
              <a:gd name="adj" fmla="val 15727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1" name="Google Shape;21;p3"/>
          <p:cNvCxnSpPr/>
          <p:nvPr/>
        </p:nvCxnSpPr>
        <p:spPr>
          <a:xfrm>
            <a:off x="49579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2" name="Google Shape;22;p3"/>
          <p:cNvCxnSpPr/>
          <p:nvPr/>
        </p:nvCxnSpPr>
        <p:spPr>
          <a:xfrm>
            <a:off x="3826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solidFill>
                  <a:schemeClr val="dk2"/>
                </a:solidFill>
              </a:defRPr>
            </a:lvl1pPr>
            <a:lvl2pPr lvl="1" algn="ctr" rtl="0">
              <a:buNone/>
              <a:defRPr>
                <a:solidFill>
                  <a:schemeClr val="dk2"/>
                </a:solidFill>
              </a:defRPr>
            </a:lvl2pPr>
            <a:lvl3pPr lvl="2" algn="ctr" rtl="0">
              <a:buNone/>
              <a:defRPr>
                <a:solidFill>
                  <a:schemeClr val="dk2"/>
                </a:solidFill>
              </a:defRPr>
            </a:lvl3pPr>
            <a:lvl4pPr lvl="3" algn="ctr" rtl="0">
              <a:buNone/>
              <a:defRPr>
                <a:solidFill>
                  <a:schemeClr val="dk2"/>
                </a:solidFill>
              </a:defRPr>
            </a:lvl4pPr>
            <a:lvl5pPr lvl="4" algn="ctr" rtl="0">
              <a:buNone/>
              <a:defRPr>
                <a:solidFill>
                  <a:schemeClr val="dk2"/>
                </a:solidFill>
              </a:defRPr>
            </a:lvl5pPr>
            <a:lvl6pPr lvl="5" algn="ctr" rtl="0">
              <a:buNone/>
              <a:defRPr>
                <a:solidFill>
                  <a:schemeClr val="dk2"/>
                </a:solidFill>
              </a:defRPr>
            </a:lvl6pPr>
            <a:lvl7pPr lvl="6" algn="ctr" rtl="0">
              <a:buNone/>
              <a:defRPr>
                <a:solidFill>
                  <a:schemeClr val="dk2"/>
                </a:solidFill>
              </a:defRPr>
            </a:lvl7pPr>
            <a:lvl8pPr lvl="7" algn="ctr" rtl="0">
              <a:buNone/>
              <a:defRPr>
                <a:solidFill>
                  <a:schemeClr val="dk2"/>
                </a:solidFill>
              </a:defRPr>
            </a:lvl8pPr>
            <a:lvl9pPr lvl="8" algn="ctr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4" name="Google Shape;24;p3"/>
          <p:cNvCxnSpPr/>
          <p:nvPr/>
        </p:nvCxnSpPr>
        <p:spPr>
          <a:xfrm>
            <a:off x="49579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5" name="Google Shape;25;p3"/>
          <p:cNvCxnSpPr/>
          <p:nvPr/>
        </p:nvCxnSpPr>
        <p:spPr>
          <a:xfrm rot="10800000">
            <a:off x="394350" y="2079300"/>
            <a:ext cx="0" cy="9849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oval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0" name="Google Shape;60;p7"/>
          <p:cNvCxnSpPr/>
          <p:nvPr/>
        </p:nvCxnSpPr>
        <p:spPr>
          <a:xfrm>
            <a:off x="3826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1" name="Google Shape;61;p7"/>
          <p:cNvSpPr/>
          <p:nvPr/>
        </p:nvSpPr>
        <p:spPr>
          <a:xfrm>
            <a:off x="4452300" y="219875"/>
            <a:ext cx="239400" cy="239400"/>
          </a:xfrm>
          <a:prstGeom prst="star4">
            <a:avLst>
              <a:gd name="adj" fmla="val 15727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2" name="Google Shape;62;p7"/>
          <p:cNvCxnSpPr/>
          <p:nvPr/>
        </p:nvCxnSpPr>
        <p:spPr>
          <a:xfrm>
            <a:off x="49579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63" name="Google Shape;63;p7"/>
          <p:cNvCxnSpPr/>
          <p:nvPr/>
        </p:nvCxnSpPr>
        <p:spPr>
          <a:xfrm>
            <a:off x="3826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4" name="Google Shape;64;p7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solidFill>
                  <a:schemeClr val="dk2"/>
                </a:solidFill>
              </a:defRPr>
            </a:lvl1pPr>
            <a:lvl2pPr lvl="1" algn="ctr" rtl="0">
              <a:buNone/>
              <a:defRPr>
                <a:solidFill>
                  <a:schemeClr val="dk2"/>
                </a:solidFill>
              </a:defRPr>
            </a:lvl2pPr>
            <a:lvl3pPr lvl="2" algn="ctr" rtl="0">
              <a:buNone/>
              <a:defRPr>
                <a:solidFill>
                  <a:schemeClr val="dk2"/>
                </a:solidFill>
              </a:defRPr>
            </a:lvl3pPr>
            <a:lvl4pPr lvl="3" algn="ctr" rtl="0">
              <a:buNone/>
              <a:defRPr>
                <a:solidFill>
                  <a:schemeClr val="dk2"/>
                </a:solidFill>
              </a:defRPr>
            </a:lvl4pPr>
            <a:lvl5pPr lvl="4" algn="ctr" rtl="0">
              <a:buNone/>
              <a:defRPr>
                <a:solidFill>
                  <a:schemeClr val="dk2"/>
                </a:solidFill>
              </a:defRPr>
            </a:lvl5pPr>
            <a:lvl6pPr lvl="5" algn="ctr" rtl="0">
              <a:buNone/>
              <a:defRPr>
                <a:solidFill>
                  <a:schemeClr val="dk2"/>
                </a:solidFill>
              </a:defRPr>
            </a:lvl6pPr>
            <a:lvl7pPr lvl="6" algn="ctr" rtl="0">
              <a:buNone/>
              <a:defRPr>
                <a:solidFill>
                  <a:schemeClr val="dk2"/>
                </a:solidFill>
              </a:defRPr>
            </a:lvl7pPr>
            <a:lvl8pPr lvl="7" algn="ctr" rtl="0">
              <a:buNone/>
              <a:defRPr>
                <a:solidFill>
                  <a:schemeClr val="dk2"/>
                </a:solidFill>
              </a:defRPr>
            </a:lvl8pPr>
            <a:lvl9pPr lvl="8" algn="ctr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65" name="Google Shape;65;p7"/>
          <p:cNvCxnSpPr/>
          <p:nvPr/>
        </p:nvCxnSpPr>
        <p:spPr>
          <a:xfrm>
            <a:off x="49579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626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subTitle" idx="1"/>
          </p:nvPr>
        </p:nvSpPr>
        <p:spPr>
          <a:xfrm>
            <a:off x="720000" y="1347250"/>
            <a:ext cx="7324500" cy="317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 txBox="1">
            <a:spLocks noGrp="1"/>
          </p:cNvSpPr>
          <p:nvPr>
            <p:ph type="title"/>
          </p:nvPr>
        </p:nvSpPr>
        <p:spPr>
          <a:xfrm>
            <a:off x="720000" y="1413525"/>
            <a:ext cx="4294800" cy="20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subTitle" idx="1"/>
          </p:nvPr>
        </p:nvSpPr>
        <p:spPr>
          <a:xfrm>
            <a:off x="720000" y="3508800"/>
            <a:ext cx="4294800" cy="10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1"/>
          </p:nvPr>
        </p:nvSpPr>
        <p:spPr>
          <a:xfrm>
            <a:off x="713225" y="2018125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2"/>
          </p:nvPr>
        </p:nvSpPr>
        <p:spPr>
          <a:xfrm>
            <a:off x="713225" y="3870728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3"/>
          </p:nvPr>
        </p:nvSpPr>
        <p:spPr>
          <a:xfrm>
            <a:off x="3359125" y="3870725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4"/>
          </p:nvPr>
        </p:nvSpPr>
        <p:spPr>
          <a:xfrm>
            <a:off x="3359125" y="2018025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1141288"/>
            <a:ext cx="656100" cy="43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6" hasCustomPrompt="1"/>
          </p:nvPr>
        </p:nvSpPr>
        <p:spPr>
          <a:xfrm>
            <a:off x="3359125" y="2994063"/>
            <a:ext cx="656100" cy="43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7" hasCustomPrompt="1"/>
          </p:nvPr>
        </p:nvSpPr>
        <p:spPr>
          <a:xfrm>
            <a:off x="713225" y="2994063"/>
            <a:ext cx="656100" cy="43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8" hasCustomPrompt="1"/>
          </p:nvPr>
        </p:nvSpPr>
        <p:spPr>
          <a:xfrm>
            <a:off x="3359125" y="1142055"/>
            <a:ext cx="656100" cy="43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subTitle" idx="9"/>
          </p:nvPr>
        </p:nvSpPr>
        <p:spPr>
          <a:xfrm>
            <a:off x="5997638" y="3870725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13"/>
          </p:nvPr>
        </p:nvSpPr>
        <p:spPr>
          <a:xfrm>
            <a:off x="5997638" y="2018025"/>
            <a:ext cx="2426100" cy="538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14" hasCustomPrompt="1"/>
          </p:nvPr>
        </p:nvSpPr>
        <p:spPr>
          <a:xfrm>
            <a:off x="5997638" y="2994063"/>
            <a:ext cx="656100" cy="43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15" hasCustomPrompt="1"/>
          </p:nvPr>
        </p:nvSpPr>
        <p:spPr>
          <a:xfrm>
            <a:off x="5997638" y="1142055"/>
            <a:ext cx="656100" cy="43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6"/>
          </p:nvPr>
        </p:nvSpPr>
        <p:spPr>
          <a:xfrm>
            <a:off x="713225" y="1594575"/>
            <a:ext cx="2423100" cy="4389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7"/>
          </p:nvPr>
        </p:nvSpPr>
        <p:spPr>
          <a:xfrm>
            <a:off x="713225" y="3447136"/>
            <a:ext cx="2423100" cy="4284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8"/>
          </p:nvPr>
        </p:nvSpPr>
        <p:spPr>
          <a:xfrm>
            <a:off x="3359125" y="3447125"/>
            <a:ext cx="2423100" cy="4284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9"/>
          </p:nvPr>
        </p:nvSpPr>
        <p:spPr>
          <a:xfrm>
            <a:off x="3359125" y="1594575"/>
            <a:ext cx="2423100" cy="4389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ubTitle" idx="20"/>
          </p:nvPr>
        </p:nvSpPr>
        <p:spPr>
          <a:xfrm>
            <a:off x="5997638" y="3447125"/>
            <a:ext cx="2423100" cy="4284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21"/>
          </p:nvPr>
        </p:nvSpPr>
        <p:spPr>
          <a:xfrm>
            <a:off x="5997638" y="1594575"/>
            <a:ext cx="2423100" cy="438900"/>
          </a:xfrm>
          <a:prstGeom prst="rect">
            <a:avLst/>
          </a:prstGeom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cxnSp>
        <p:nvCxnSpPr>
          <p:cNvPr id="116" name="Google Shape;116;p13"/>
          <p:cNvCxnSpPr/>
          <p:nvPr/>
        </p:nvCxnSpPr>
        <p:spPr>
          <a:xfrm>
            <a:off x="3826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17" name="Google Shape;117;p13"/>
          <p:cNvSpPr/>
          <p:nvPr/>
        </p:nvSpPr>
        <p:spPr>
          <a:xfrm>
            <a:off x="4452300" y="219875"/>
            <a:ext cx="239400" cy="239400"/>
          </a:xfrm>
          <a:prstGeom prst="star4">
            <a:avLst>
              <a:gd name="adj" fmla="val 15727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8" name="Google Shape;118;p13"/>
          <p:cNvCxnSpPr/>
          <p:nvPr/>
        </p:nvCxnSpPr>
        <p:spPr>
          <a:xfrm>
            <a:off x="49579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3826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20" name="Google Shape;120;p13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solidFill>
                  <a:schemeClr val="dk2"/>
                </a:solidFill>
              </a:defRPr>
            </a:lvl1pPr>
            <a:lvl2pPr lvl="1" algn="ctr" rtl="0">
              <a:buNone/>
              <a:defRPr>
                <a:solidFill>
                  <a:schemeClr val="dk2"/>
                </a:solidFill>
              </a:defRPr>
            </a:lvl2pPr>
            <a:lvl3pPr lvl="2" algn="ctr" rtl="0">
              <a:buNone/>
              <a:defRPr>
                <a:solidFill>
                  <a:schemeClr val="dk2"/>
                </a:solidFill>
              </a:defRPr>
            </a:lvl3pPr>
            <a:lvl4pPr lvl="3" algn="ctr" rtl="0">
              <a:buNone/>
              <a:defRPr>
                <a:solidFill>
                  <a:schemeClr val="dk2"/>
                </a:solidFill>
              </a:defRPr>
            </a:lvl4pPr>
            <a:lvl5pPr lvl="4" algn="ctr" rtl="0">
              <a:buNone/>
              <a:defRPr>
                <a:solidFill>
                  <a:schemeClr val="dk2"/>
                </a:solidFill>
              </a:defRPr>
            </a:lvl5pPr>
            <a:lvl6pPr lvl="5" algn="ctr" rtl="0">
              <a:buNone/>
              <a:defRPr>
                <a:solidFill>
                  <a:schemeClr val="dk2"/>
                </a:solidFill>
              </a:defRPr>
            </a:lvl6pPr>
            <a:lvl7pPr lvl="6" algn="ctr" rtl="0">
              <a:buNone/>
              <a:defRPr>
                <a:solidFill>
                  <a:schemeClr val="dk2"/>
                </a:solidFill>
              </a:defRPr>
            </a:lvl7pPr>
            <a:lvl8pPr lvl="7" algn="ctr" rtl="0">
              <a:buNone/>
              <a:defRPr>
                <a:solidFill>
                  <a:schemeClr val="dk2"/>
                </a:solidFill>
              </a:defRPr>
            </a:lvl8pPr>
            <a:lvl9pPr lvl="8" algn="ctr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121" name="Google Shape;121;p13"/>
          <p:cNvCxnSpPr/>
          <p:nvPr/>
        </p:nvCxnSpPr>
        <p:spPr>
          <a:xfrm>
            <a:off x="49579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2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62" name="Google Shape;262;p24"/>
          <p:cNvCxnSpPr/>
          <p:nvPr/>
        </p:nvCxnSpPr>
        <p:spPr>
          <a:xfrm>
            <a:off x="3826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63" name="Google Shape;263;p24"/>
          <p:cNvSpPr/>
          <p:nvPr/>
        </p:nvSpPr>
        <p:spPr>
          <a:xfrm>
            <a:off x="4452300" y="219875"/>
            <a:ext cx="239400" cy="239400"/>
          </a:xfrm>
          <a:prstGeom prst="star4">
            <a:avLst>
              <a:gd name="adj" fmla="val 15727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4" name="Google Shape;264;p24"/>
          <p:cNvCxnSpPr/>
          <p:nvPr/>
        </p:nvCxnSpPr>
        <p:spPr>
          <a:xfrm>
            <a:off x="49579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65" name="Google Shape;265;p24"/>
          <p:cNvCxnSpPr/>
          <p:nvPr/>
        </p:nvCxnSpPr>
        <p:spPr>
          <a:xfrm>
            <a:off x="3826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66" name="Google Shape;266;p24"/>
          <p:cNvSpPr txBox="1">
            <a:spLocks noGrp="1"/>
          </p:cNvSpPr>
          <p:nvPr>
            <p:ph type="sldNum" idx="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solidFill>
                  <a:schemeClr val="lt1"/>
                </a:solidFill>
              </a:defRPr>
            </a:lvl1pPr>
            <a:lvl2pPr lvl="1" algn="ctr" rtl="0">
              <a:buNone/>
              <a:defRPr>
                <a:solidFill>
                  <a:schemeClr val="lt1"/>
                </a:solidFill>
              </a:defRPr>
            </a:lvl2pPr>
            <a:lvl3pPr lvl="2" algn="ctr" rtl="0">
              <a:buNone/>
              <a:defRPr>
                <a:solidFill>
                  <a:schemeClr val="lt1"/>
                </a:solidFill>
              </a:defRPr>
            </a:lvl3pPr>
            <a:lvl4pPr lvl="3" algn="ctr" rtl="0">
              <a:buNone/>
              <a:defRPr>
                <a:solidFill>
                  <a:schemeClr val="lt1"/>
                </a:solidFill>
              </a:defRPr>
            </a:lvl4pPr>
            <a:lvl5pPr lvl="4" algn="ctr" rtl="0">
              <a:buNone/>
              <a:defRPr>
                <a:solidFill>
                  <a:schemeClr val="lt1"/>
                </a:solidFill>
              </a:defRPr>
            </a:lvl5pPr>
            <a:lvl6pPr lvl="5" algn="ctr" rtl="0">
              <a:buNone/>
              <a:defRPr>
                <a:solidFill>
                  <a:schemeClr val="lt1"/>
                </a:solidFill>
              </a:defRPr>
            </a:lvl6pPr>
            <a:lvl7pPr lvl="6" algn="ctr" rtl="0">
              <a:buNone/>
              <a:defRPr>
                <a:solidFill>
                  <a:schemeClr val="lt1"/>
                </a:solidFill>
              </a:defRPr>
            </a:lvl7pPr>
            <a:lvl8pPr lvl="7" algn="ctr" rtl="0">
              <a:buNone/>
              <a:defRPr>
                <a:solidFill>
                  <a:schemeClr val="lt1"/>
                </a:solidFill>
              </a:defRPr>
            </a:lvl8pPr>
            <a:lvl9pPr lvl="8" algn="ctr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67" name="Google Shape;267;p24"/>
          <p:cNvCxnSpPr/>
          <p:nvPr/>
        </p:nvCxnSpPr>
        <p:spPr>
          <a:xfrm>
            <a:off x="4957950" y="4798838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270" name="Google Shape;270;p25"/>
          <p:cNvSpPr/>
          <p:nvPr/>
        </p:nvSpPr>
        <p:spPr>
          <a:xfrm>
            <a:off x="145950" y="149100"/>
            <a:ext cx="8852100" cy="484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71" name="Google Shape;271;p25"/>
          <p:cNvCxnSpPr/>
          <p:nvPr/>
        </p:nvCxnSpPr>
        <p:spPr>
          <a:xfrm>
            <a:off x="3826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72" name="Google Shape;272;p25"/>
          <p:cNvSpPr/>
          <p:nvPr/>
        </p:nvSpPr>
        <p:spPr>
          <a:xfrm>
            <a:off x="4452300" y="219875"/>
            <a:ext cx="239400" cy="239400"/>
          </a:xfrm>
          <a:prstGeom prst="star4">
            <a:avLst>
              <a:gd name="adj" fmla="val 15727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73" name="Google Shape;273;p25"/>
          <p:cNvCxnSpPr/>
          <p:nvPr/>
        </p:nvCxnSpPr>
        <p:spPr>
          <a:xfrm>
            <a:off x="4957925" y="339563"/>
            <a:ext cx="3803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74" name="Google Shape;274;p25"/>
          <p:cNvCxnSpPr/>
          <p:nvPr/>
        </p:nvCxnSpPr>
        <p:spPr>
          <a:xfrm rot="10800000" flipH="1">
            <a:off x="347659" y="4749851"/>
            <a:ext cx="8448600" cy="33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oval" w="med" len="med"/>
            <a:tailEnd type="oval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icksand"/>
              <a:buNone/>
              <a:defRPr sz="3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40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●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○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■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●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○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■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●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sh"/>
              <a:buChar char="○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ulish"/>
              <a:buChar char="■"/>
              <a:defRPr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lvl="1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lvl="2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lvl="3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lvl="4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lvl="5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lvl="6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lvl="7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lvl="8" algn="r">
              <a:buNone/>
              <a:defRPr sz="13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5" r:id="rId4"/>
    <p:sldLayoutId id="2147483658" r:id="rId5"/>
    <p:sldLayoutId id="2147483659" r:id="rId6"/>
    <p:sldLayoutId id="2147483670" r:id="rId7"/>
    <p:sldLayoutId id="2147483671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9"/>
          <p:cNvSpPr txBox="1">
            <a:spLocks noGrp="1"/>
          </p:cNvSpPr>
          <p:nvPr>
            <p:ph type="ctrTitle"/>
          </p:nvPr>
        </p:nvSpPr>
        <p:spPr>
          <a:xfrm>
            <a:off x="683568" y="1203598"/>
            <a:ext cx="7416824" cy="28083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4000" dirty="0" smtClean="0"/>
              <a:t>Završavanje terapije </a:t>
            </a:r>
            <a:br>
              <a:rPr lang="hr-HR" sz="4000" dirty="0" smtClean="0"/>
            </a:br>
            <a:r>
              <a:rPr lang="hr-HR" sz="4000" dirty="0" smtClean="0">
                <a:solidFill>
                  <a:schemeClr val="dk2"/>
                </a:solidFill>
              </a:rPr>
              <a:t>i prevencija povrata simptoma</a:t>
            </a:r>
            <a:endParaRPr sz="4000" dirty="0">
              <a:solidFill>
                <a:schemeClr val="dk2"/>
              </a:solidFill>
            </a:endParaRPr>
          </a:p>
        </p:txBody>
      </p:sp>
      <p:sp>
        <p:nvSpPr>
          <p:cNvPr id="286" name="Google Shape;286;p29"/>
          <p:cNvSpPr txBox="1">
            <a:spLocks noGrp="1"/>
          </p:cNvSpPr>
          <p:nvPr>
            <p:ph type="subTitle" idx="1"/>
          </p:nvPr>
        </p:nvSpPr>
        <p:spPr>
          <a:xfrm>
            <a:off x="1403648" y="3579862"/>
            <a:ext cx="6768752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 smtClean="0"/>
              <a:t>Anamaria Živković, mag.psych</a:t>
            </a:r>
            <a:r>
              <a:rPr lang="hr-HR" sz="2000" dirty="0" smtClean="0"/>
              <a:t>.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 smtClean="0">
                <a:solidFill>
                  <a:schemeClr val="bg1">
                    <a:lumMod val="75000"/>
                  </a:schemeClr>
                </a:solidFill>
              </a:rPr>
              <a:t>Split, 19. listopada 2024.</a:t>
            </a:r>
            <a:endParaRPr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neposredno pred kraj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indent="-400050" algn="l">
              <a:spcAft>
                <a:spcPts val="1600"/>
              </a:spcAft>
            </a:pPr>
            <a:r>
              <a:rPr lang="hr-HR" sz="1800" b="1" u="sng" dirty="0" smtClean="0"/>
              <a:t>Pregled naučenog u tijeku terapije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terapeut potiče klijenta na čitanje i uređivanje svojih terapijskih zabilješki kako bi mu bilo lakše osloniti se na njih u budućnosti</a:t>
            </a:r>
          </a:p>
          <a:p>
            <a:pPr marL="400050" indent="-400050" algn="l">
              <a:spcAft>
                <a:spcPts val="1600"/>
              </a:spcAft>
            </a:pPr>
            <a:r>
              <a:rPr lang="hr-HR" sz="1800" b="1" u="sng" dirty="0" smtClean="0"/>
              <a:t>Priprema za moguća pogoršanja nakon završetka terapije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kako se terapija približava kraju, terapeut potiče klijenta na sastavljanje kartice za suočavanje koja određuje što raditi u slučaju pojave pogoršanja nakon završetka terapije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poželjno je da klijent pokuša svoje teškoće samostalno riješiti prije nego što zove terapeuta</a:t>
            </a:r>
          </a:p>
          <a:p>
            <a:pPr marL="400050" indent="-400050" algn="l">
              <a:spcAft>
                <a:spcPts val="1600"/>
              </a:spcAft>
            </a:pPr>
            <a:endParaRPr lang="hr-HR" sz="1800" b="1" u="sng" dirty="0" smtClean="0"/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</a:pPr>
            <a:endParaRPr lang="hr-HR" dirty="0" smtClean="0"/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3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10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neposredno pred kraj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4680520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Samoterapijska seansa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ako klijenti isprobaju samoterapiju prije završetka tretmana, veća je vjerojatnost da će ju primjenjivati nakon tretmana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preporučeno da klijent isproba samoterapiju u razdoblju prorjeđivanja terapijskih seansi – može se konzultirati s terapeutom oko mogućih problema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3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11</a:t>
            </a:r>
            <a:endParaRPr dirty="0"/>
          </a:p>
        </p:txBody>
      </p:sp>
      <p:pic>
        <p:nvPicPr>
          <p:cNvPr id="4100" name="Picture 4" descr="3,400+ Self Improvement Illustrations, Royalty-Free Vector - Clip Art  Libra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2120" y="1851670"/>
            <a:ext cx="2916324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neposredno pred kraj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347614"/>
            <a:ext cx="7416824" cy="31683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000"/>
              </a:spcAft>
            </a:pPr>
            <a:r>
              <a:rPr lang="hr-HR" sz="1800" b="1" u="sng" dirty="0" smtClean="0"/>
              <a:t>Vodič za samoterapijsku seansu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b="1" dirty="0" smtClean="0"/>
              <a:t>Razmišljanje o proteklom tjednu: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dirty="0" smtClean="0"/>
              <a:t>	Koje su se pozitivne stvari dogodile? Što to znači za mene? 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dirty="0" smtClean="0"/>
              <a:t>	Koji su se problemi pojavili? Ako nisu riješeni, što trebam poduzeti?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dirty="0" smtClean="0"/>
              <a:t>	Jesam li napravio domaću zadaću? Ako ne, zbog čega? Što bi me moglo omesti da ju ne napravim idući tjedan?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b="1" dirty="0" smtClean="0"/>
              <a:t>Razmišljanje o budućnosti: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dirty="0" smtClean="0"/>
              <a:t>	Kako se želim osjećati u ovo vrijeme idući tjedan? Što trebam napraviti da bi to postigao?</a:t>
            </a:r>
          </a:p>
          <a:p>
            <a:pPr marL="400050" lvl="0" indent="-400050" algn="l">
              <a:spcAft>
                <a:spcPts val="1000"/>
              </a:spcAft>
            </a:pPr>
            <a:r>
              <a:rPr lang="hr-HR" sz="1300" dirty="0" smtClean="0"/>
              <a:t>	Koje se prepreke mogu dogoditi? Trebam razmotriti - radne listove, čitanje terapijskih bilješki, mindfulness...</a:t>
            </a:r>
          </a:p>
          <a:p>
            <a:pPr marL="400050" lvl="0" indent="-400050" algn="l">
              <a:spcAft>
                <a:spcPts val="1000"/>
              </a:spcAft>
            </a:pPr>
            <a:endParaRPr lang="hr-HR" dirty="0" smtClean="0"/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3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12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Dodatne seanse </a:t>
            </a:r>
            <a:r>
              <a:rPr lang="hr-HR" sz="2800" i="1" dirty="0" smtClean="0"/>
              <a:t>(booster)</a:t>
            </a:r>
            <a:endParaRPr lang="hr-HR" sz="2800" i="1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terapeut potiče klijenta na planiranje booster seansi, obično za 3, 6 i 12 mjeseci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unaprijed dogovoriti kako će izgledati booster seansa  → to će motivirati klijenta da radi na akcijskom planu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klijentu se može dati “vodič za booster seansu”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4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13</a:t>
            </a:r>
            <a:endParaRPr dirty="0"/>
          </a:p>
        </p:txBody>
      </p:sp>
      <p:pic>
        <p:nvPicPr>
          <p:cNvPr id="8196" name="Picture 4" descr="Premium Vector | Psychotherapy help individual and therapy consultation  session Vector of therapy and psychotherapy with health problem session of  psychology illustr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0032" y="2859782"/>
            <a:ext cx="3643577" cy="1810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Vodič za booster seansu</a:t>
            </a:r>
            <a:endParaRPr lang="hr-HR" sz="2800" i="1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275606"/>
            <a:ext cx="7416824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 algn="l">
              <a:spcAft>
                <a:spcPts val="300"/>
              </a:spcAft>
              <a:buFont typeface="+mj-lt"/>
              <a:buAutoNum type="arabicPeriod"/>
            </a:pPr>
            <a:r>
              <a:rPr lang="hr-HR" dirty="0" smtClean="0"/>
              <a:t>Planirati unaprijed – dogovoriti točan </a:t>
            </a:r>
            <a:r>
              <a:rPr lang="hr-HR" dirty="0" smtClean="0"/>
              <a:t>termin i nazvati </a:t>
            </a:r>
            <a:r>
              <a:rPr lang="hr-HR" dirty="0" smtClean="0"/>
              <a:t>za potvrdu</a:t>
            </a:r>
          </a:p>
          <a:p>
            <a:pPr marL="514350" indent="-514350" algn="l">
              <a:spcAft>
                <a:spcPts val="300"/>
              </a:spcAft>
              <a:buFont typeface="+mj-lt"/>
              <a:buAutoNum type="arabicPeriod"/>
            </a:pPr>
            <a:r>
              <a:rPr lang="hr-HR" dirty="0" smtClean="0"/>
              <a:t>Razmisliti o dolasku kao </a:t>
            </a:r>
            <a:r>
              <a:rPr lang="hr-HR" i="1" dirty="0" smtClean="0"/>
              <a:t>preventivnoj mjeri</a:t>
            </a:r>
            <a:r>
              <a:rPr lang="hr-HR" dirty="0" smtClean="0"/>
              <a:t>, čak i ako se održava napredak</a:t>
            </a:r>
          </a:p>
          <a:p>
            <a:pPr marL="514350" indent="-514350" algn="l">
              <a:spcAft>
                <a:spcPts val="300"/>
              </a:spcAft>
              <a:buFont typeface="+mj-lt"/>
              <a:buAutoNum type="arabicPeriod"/>
            </a:pPr>
            <a:r>
              <a:rPr lang="hr-HR" dirty="0" smtClean="0"/>
              <a:t>Pripremiti se prije dolaska. Odabrati o čemu bi bilo korisno razgovarati, uključujući:</a:t>
            </a:r>
          </a:p>
          <a:p>
            <a:pPr marL="971550" lvl="1" indent="-514350" algn="l">
              <a:spcBef>
                <a:spcPts val="5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hr-HR" dirty="0" smtClean="0"/>
              <a:t>Što je prošlo dobro? Što ta iskustva govore o </a:t>
            </a:r>
            <a:r>
              <a:rPr lang="hr-HR" dirty="0" smtClean="0"/>
              <a:t>meni, </a:t>
            </a:r>
            <a:r>
              <a:rPr lang="hr-HR" dirty="0" smtClean="0"/>
              <a:t>o tome kako me drugi </a:t>
            </a:r>
            <a:r>
              <a:rPr lang="hr-HR" dirty="0" smtClean="0"/>
              <a:t>vide, </a:t>
            </a:r>
            <a:r>
              <a:rPr lang="hr-HR" dirty="0" smtClean="0"/>
              <a:t>o budućnosti?</a:t>
            </a:r>
          </a:p>
          <a:p>
            <a:pPr marL="971550" lvl="1" indent="-514350" algn="l">
              <a:spcBef>
                <a:spcPts val="5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hr-HR" dirty="0" smtClean="0"/>
              <a:t>Koliko vjerujem u svoja nova bazična vjerovanja – na kognitivnoj i emocionalnoj razini? Kako ih mogu nastaviti ojačavati?</a:t>
            </a:r>
          </a:p>
          <a:p>
            <a:pPr marL="971550" lvl="1" indent="-514350" algn="l">
              <a:spcBef>
                <a:spcPts val="5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hr-HR" dirty="0" smtClean="0"/>
              <a:t>U kojoj mjeri živim u skladu sa svojim vrijednostima? Koje ciljeve sada imam? Koje bi se prepreke mogle pojaviti? Kako se mogu nositi s njima?</a:t>
            </a:r>
          </a:p>
          <a:p>
            <a:pPr marL="971550" lvl="1" indent="-514350" algn="l">
              <a:spcBef>
                <a:spcPts val="5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hr-HR" dirty="0" smtClean="0"/>
              <a:t>Koje KBT tehnike koristim? Jesam li imao/la tretmane samo-terapije? Hoće li biti korisno da ih imam i u budućnosti?</a:t>
            </a:r>
            <a:endParaRPr lang="en-US"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14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Zaključak</a:t>
            </a:r>
            <a:endParaRPr lang="hr-HR" sz="2800" i="1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275606"/>
            <a:ext cx="7416824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 algn="l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hr-HR" dirty="0" smtClean="0"/>
              <a:t>prevencija povrata simptoma se radi tijekom cijele terapije</a:t>
            </a:r>
          </a:p>
          <a:p>
            <a:pPr marL="514350" indent="-514350" algn="l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hr-HR" dirty="0" smtClean="0"/>
              <a:t>važno je pripremati klijente na prorjeđivanje seansi i završetak tretmana</a:t>
            </a:r>
          </a:p>
          <a:p>
            <a:pPr marL="514350" indent="-514350" algn="l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hr-HR" dirty="0" smtClean="0"/>
              <a:t>pred kraj tretmana poticati klijenta na samoterapiju i da nauči prepoznati znakove relapsa te da ima plan što učiniti u tim situacijama</a:t>
            </a:r>
          </a:p>
          <a:p>
            <a:pPr marL="514350" indent="-514350" algn="l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hr-HR" dirty="0" smtClean="0"/>
              <a:t>problemi koji se javljaju sa završetkom terapije tretiraju se kao i svi drugi – kombinacijom rješavanja problema i odgovaranja na disfunkcionalne misli i vjerovanja</a:t>
            </a:r>
            <a:endParaRPr lang="en-US" dirty="0" smtClean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15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5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626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Literatura</a:t>
            </a:r>
            <a:endParaRPr dirty="0"/>
          </a:p>
        </p:txBody>
      </p:sp>
      <p:sp>
        <p:nvSpPr>
          <p:cNvPr id="776" name="Google Shape;776;p54"/>
          <p:cNvSpPr txBox="1">
            <a:spLocks noGrp="1"/>
          </p:cNvSpPr>
          <p:nvPr>
            <p:ph type="subTitle" idx="1"/>
          </p:nvPr>
        </p:nvSpPr>
        <p:spPr>
          <a:xfrm>
            <a:off x="720000" y="1347250"/>
            <a:ext cx="7324500" cy="317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 smtClean="0"/>
              <a:t>Beck, J.S. (2021). </a:t>
            </a:r>
            <a:r>
              <a:rPr lang="hr-HR" i="1" dirty="0" smtClean="0"/>
              <a:t>Cognitive Behavior Therapy: Basics and Beyond. </a:t>
            </a:r>
            <a:r>
              <a:rPr lang="hr-HR" dirty="0" smtClean="0"/>
              <a:t>The Guilford Press. (Poglavlje 21)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7" name="Google Shape;777;p54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dirty="0"/>
          </a:p>
        </p:txBody>
      </p:sp>
      <p:pic>
        <p:nvPicPr>
          <p:cNvPr id="5" name="Picture 2" descr="Is Therapy Helping Me? Here's How to Tell | Banner Healt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9792" y="2211710"/>
            <a:ext cx="3475398" cy="23169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5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626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Tijek terapije i njezini ciljevi</a:t>
            </a:r>
            <a:endParaRPr dirty="0"/>
          </a:p>
        </p:txBody>
      </p:sp>
      <p:sp>
        <p:nvSpPr>
          <p:cNvPr id="776" name="Google Shape;776;p54"/>
          <p:cNvSpPr txBox="1">
            <a:spLocks noGrp="1"/>
          </p:cNvSpPr>
          <p:nvPr>
            <p:ph type="subTitle" idx="1"/>
          </p:nvPr>
        </p:nvSpPr>
        <p:spPr>
          <a:xfrm>
            <a:off x="720000" y="1347250"/>
            <a:ext cx="7324500" cy="317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hr-HR" dirty="0" smtClean="0"/>
              <a:t>aktivnosti usmjerene na prevenciju povrata simptoma pomažu u odgodi relapsa, pogotovo kod klijenata s depresivnim smetnjama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hr-HR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hr-HR" dirty="0" smtClean="0"/>
              <a:t>jedan od tradicionalnih ciljeva </a:t>
            </a:r>
            <a:r>
              <a:rPr lang="hr-HR" dirty="0" smtClean="0"/>
              <a:t>KBT-a – naučiti klijente vještinama koje mogu koristiti kako bi spriječili ili umanjili relaps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hr-HR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hr-HR" dirty="0" smtClean="0"/>
              <a:t>dodatni naglasak na pojačanje pozitivnog raspoloženja, jačanju otpornosti i unaprjeđenju zadovoljstva osobe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7" name="Google Shape;777;p54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2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Priprema za završetak terapije:</a:t>
            </a:r>
            <a:endParaRPr dirty="0"/>
          </a:p>
        </p:txBody>
      </p:sp>
      <p:sp>
        <p:nvSpPr>
          <p:cNvPr id="310" name="Google Shape;310;p31"/>
          <p:cNvSpPr txBox="1">
            <a:spLocks noGrp="1"/>
          </p:cNvSpPr>
          <p:nvPr>
            <p:ph type="title" idx="5"/>
          </p:nvPr>
        </p:nvSpPr>
        <p:spPr>
          <a:xfrm>
            <a:off x="713225" y="1141288"/>
            <a:ext cx="6561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311" name="Google Shape;311;p31"/>
          <p:cNvSpPr txBox="1">
            <a:spLocks noGrp="1"/>
          </p:cNvSpPr>
          <p:nvPr>
            <p:ph type="title" idx="6"/>
          </p:nvPr>
        </p:nvSpPr>
        <p:spPr>
          <a:xfrm>
            <a:off x="4644008" y="3003798"/>
            <a:ext cx="6561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4</a:t>
            </a:r>
            <a:endParaRPr dirty="0"/>
          </a:p>
        </p:txBody>
      </p:sp>
      <p:sp>
        <p:nvSpPr>
          <p:cNvPr id="312" name="Google Shape;312;p31"/>
          <p:cNvSpPr txBox="1">
            <a:spLocks noGrp="1"/>
          </p:cNvSpPr>
          <p:nvPr>
            <p:ph type="title" idx="7"/>
          </p:nvPr>
        </p:nvSpPr>
        <p:spPr>
          <a:xfrm>
            <a:off x="713225" y="2994063"/>
            <a:ext cx="656100" cy="43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3</a:t>
            </a:r>
            <a:endParaRPr dirty="0"/>
          </a:p>
        </p:txBody>
      </p:sp>
      <p:sp>
        <p:nvSpPr>
          <p:cNvPr id="313" name="Google Shape;313;p31"/>
          <p:cNvSpPr txBox="1">
            <a:spLocks noGrp="1"/>
          </p:cNvSpPr>
          <p:nvPr>
            <p:ph type="title" idx="8"/>
          </p:nvPr>
        </p:nvSpPr>
        <p:spPr>
          <a:xfrm>
            <a:off x="4499992" y="1131590"/>
            <a:ext cx="6561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318" name="Google Shape;318;p31"/>
          <p:cNvSpPr txBox="1">
            <a:spLocks noGrp="1"/>
          </p:cNvSpPr>
          <p:nvPr>
            <p:ph type="subTitle" idx="16"/>
          </p:nvPr>
        </p:nvSpPr>
        <p:spPr>
          <a:xfrm>
            <a:off x="713224" y="1594574"/>
            <a:ext cx="2562632" cy="7611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dirty="0" smtClean="0"/>
              <a:t>Aktivnosti na početku terapije</a:t>
            </a:r>
            <a:endParaRPr dirty="0"/>
          </a:p>
        </p:txBody>
      </p:sp>
      <p:sp>
        <p:nvSpPr>
          <p:cNvPr id="319" name="Google Shape;319;p31"/>
          <p:cNvSpPr txBox="1">
            <a:spLocks noGrp="1"/>
          </p:cNvSpPr>
          <p:nvPr>
            <p:ph type="subTitle" idx="17"/>
          </p:nvPr>
        </p:nvSpPr>
        <p:spPr>
          <a:xfrm>
            <a:off x="713224" y="3447136"/>
            <a:ext cx="2634640" cy="7087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Aktivnosti pred završetak terapije</a:t>
            </a:r>
            <a:endParaRPr dirty="0"/>
          </a:p>
        </p:txBody>
      </p:sp>
      <p:sp>
        <p:nvSpPr>
          <p:cNvPr id="320" name="Google Shape;320;p31"/>
          <p:cNvSpPr txBox="1">
            <a:spLocks noGrp="1"/>
          </p:cNvSpPr>
          <p:nvPr>
            <p:ph type="subTitle" idx="18"/>
          </p:nvPr>
        </p:nvSpPr>
        <p:spPr>
          <a:xfrm>
            <a:off x="4572000" y="3435846"/>
            <a:ext cx="2664296" cy="7200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Dodatne seanse</a:t>
            </a:r>
            <a:endParaRPr dirty="0"/>
          </a:p>
        </p:txBody>
      </p:sp>
      <p:sp>
        <p:nvSpPr>
          <p:cNvPr id="321" name="Google Shape;321;p31"/>
          <p:cNvSpPr txBox="1">
            <a:spLocks noGrp="1"/>
          </p:cNvSpPr>
          <p:nvPr>
            <p:ph type="subTitle" idx="19"/>
          </p:nvPr>
        </p:nvSpPr>
        <p:spPr>
          <a:xfrm>
            <a:off x="4572000" y="1563638"/>
            <a:ext cx="2653035" cy="7920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Aktivnosti u tijeku terapije</a:t>
            </a:r>
            <a:endParaRPr dirty="0"/>
          </a:p>
        </p:txBody>
      </p:sp>
      <p:sp>
        <p:nvSpPr>
          <p:cNvPr id="324" name="Google Shape;324;p31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na početku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17281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sz="1600" dirty="0" smtClean="0"/>
              <a:t> od prve seanse pripremati klijente na završetak terapije i moguće povrate simptoma – manja vjerojatnost katastrofiziranja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sz="1600" dirty="0" smtClean="0"/>
              <a:t> identificiranje klijentovih očekivanja od terapije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sz="1600" dirty="0" smtClean="0"/>
              <a:t> koristan je i vizualni prikaz </a:t>
            </a:r>
            <a:r>
              <a:rPr lang="hr-HR" sz="1600" dirty="0" smtClean="0"/>
              <a:t>linije napretka</a:t>
            </a:r>
            <a:endParaRPr sz="1600" dirty="0"/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graphicFrame>
        <p:nvGraphicFramePr>
          <p:cNvPr id="10" name="Grafikon 8"/>
          <p:cNvGraphicFramePr/>
          <p:nvPr>
            <p:extLst>
              <p:ext uri="{D42A27DB-BD31-4B8C-83A1-F6EECF244321}">
                <p14:modId xmlns:p14="http://schemas.microsoft.com/office/powerpoint/2010/main" xmlns="" val="4131826753"/>
              </p:ext>
            </p:extLst>
          </p:nvPr>
        </p:nvGraphicFramePr>
        <p:xfrm>
          <a:off x="5076056" y="2571750"/>
          <a:ext cx="3408040" cy="210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u tijeku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21602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</a:pPr>
            <a:r>
              <a:rPr lang="hr-HR" sz="1800" b="1" u="sng" dirty="0" smtClean="0"/>
              <a:t>Pridavanje zasluga za napredak klijentu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kada se klijentovo raspoloženje popravi – terapeut naglasi klijentovu zaslugu i njegov trud koji je uzrokovao promjene u mišljenju, raspoloženju i/ili ponašanju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podupiranje stava da je klijent odgovoran za pozitivne promjene može pojačati njegovu samoefikasnost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2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5</a:t>
            </a:r>
            <a:endParaRPr dirty="0"/>
          </a:p>
        </p:txBody>
      </p:sp>
      <p:pic>
        <p:nvPicPr>
          <p:cNvPr id="30722" name="Picture 2" descr="https://media.licdn.com/dms/image/D4D12AQFqoOBDXxLGrA/article-cover_image-shrink_600_2000/0/1681385072137?e=2147483647&amp;v=beta&amp;t=Xm31yIFDQ2b_Jcghp759qqZ13-pg-OgyaPpvacW8M_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872" y="3003798"/>
            <a:ext cx="2932868" cy="17026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u tijeku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10801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Učenje i korištenje vještina/tehnika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za vrijeme podučavanja klijenta novim tehnikama, terapeut naglašava da je to dugoročna pomoć koju klijent može koristiti u različitim situacijama u budućnosti: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2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6</a:t>
            </a:r>
            <a:endParaRPr dirty="0"/>
          </a:p>
        </p:txBody>
      </p:sp>
      <p:sp>
        <p:nvSpPr>
          <p:cNvPr id="9" name="Google Shape;330;p32"/>
          <p:cNvSpPr txBox="1">
            <a:spLocks/>
          </p:cNvSpPr>
          <p:nvPr/>
        </p:nvSpPr>
        <p:spPr>
          <a:xfrm>
            <a:off x="755576" y="2643758"/>
            <a:ext cx="3240360" cy="1656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 pitchFamily="34" charset="0"/>
              <a:buChar char="•"/>
              <a:tabLst/>
              <a:defRPr/>
            </a:pPr>
            <a:endParaRPr kumimoji="0" lang="hr-HR" sz="14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0" name="Google Shape;330;p32"/>
          <p:cNvSpPr txBox="1">
            <a:spLocks/>
          </p:cNvSpPr>
          <p:nvPr/>
        </p:nvSpPr>
        <p:spPr>
          <a:xfrm>
            <a:off x="755576" y="2571750"/>
            <a:ext cx="3816424" cy="2211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marR="0" lvl="0" indent="-4000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400"/>
              <a:tabLst/>
              <a:defRPr/>
            </a:pPr>
            <a:endParaRPr kumimoji="0" lang="hr-HR" sz="14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1" name="Google Shape;330;p32"/>
          <p:cNvSpPr txBox="1">
            <a:spLocks/>
          </p:cNvSpPr>
          <p:nvPr/>
        </p:nvSpPr>
        <p:spPr>
          <a:xfrm>
            <a:off x="683568" y="2643758"/>
            <a:ext cx="3528392" cy="208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buAutoNum type="arabicPeriod"/>
            </a:pPr>
            <a:r>
              <a:rPr lang="hr-HR" sz="1300" dirty="0" smtClean="0">
                <a:latin typeface="Mulish" charset="-18"/>
                <a:cs typeface="Cambay" charset="-18"/>
              </a:rPr>
              <a:t>Rastavljanje većeg problema na jednostavnije komponente.</a:t>
            </a:r>
          </a:p>
          <a:p>
            <a:pPr marL="342900" indent="-342900">
              <a:buAutoNum type="arabicPeriod"/>
            </a:pPr>
            <a:r>
              <a:rPr lang="hr-HR" sz="1300" dirty="0" smtClean="0">
                <a:latin typeface="Mulish" charset="-18"/>
                <a:cs typeface="Cambay" charset="-18"/>
              </a:rPr>
              <a:t>Stvaranje alternativnih odgovora na problem. </a:t>
            </a:r>
          </a:p>
          <a:p>
            <a:pPr marL="342900" indent="-342900">
              <a:buAutoNum type="arabicPeriod"/>
            </a:pPr>
            <a:r>
              <a:rPr lang="hr-HR" sz="1300" dirty="0" smtClean="0">
                <a:latin typeface="Mulish" charset="-18"/>
                <a:cs typeface="Cambay" charset="-18"/>
              </a:rPr>
              <a:t>Identificiranje, testiranje i odgovaranje na automatske misli i vjerovanja. </a:t>
            </a:r>
          </a:p>
          <a:p>
            <a:pPr marL="342900" indent="-342900">
              <a:buAutoNum type="arabicPeriod"/>
            </a:pPr>
            <a:r>
              <a:rPr lang="hr-HR" sz="1300" dirty="0" smtClean="0">
                <a:latin typeface="Mulish" charset="-18"/>
                <a:cs typeface="Cambay" charset="-18"/>
              </a:rPr>
              <a:t>Korištenje zapisa disfunkcionalnih misli.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ulish"/>
              <a:buNone/>
              <a:tabLst/>
              <a:defRPr/>
            </a:pPr>
            <a:endParaRPr kumimoji="0" lang="hr-HR" sz="1200" i="0" u="sng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ulish" charset="-18"/>
              <a:ea typeface="Mulish"/>
              <a:cs typeface="Mulish"/>
              <a:sym typeface="Mulish"/>
            </a:endParaRPr>
          </a:p>
        </p:txBody>
      </p:sp>
      <p:sp>
        <p:nvSpPr>
          <p:cNvPr id="12" name="Google Shape;330;p32"/>
          <p:cNvSpPr txBox="1">
            <a:spLocks/>
          </p:cNvSpPr>
          <p:nvPr/>
        </p:nvSpPr>
        <p:spPr>
          <a:xfrm>
            <a:off x="4788024" y="2643758"/>
            <a:ext cx="3672408" cy="208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hr-HR" sz="1300" dirty="0" smtClean="0">
                <a:latin typeface="Mulish" charset="-18"/>
                <a:cs typeface="Cambay" charset="-18"/>
              </a:rPr>
              <a:t>Praćenje, bilježenje i planiranje aktivnosti.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hr-HR" sz="1300" dirty="0" smtClean="0">
                <a:latin typeface="Mulish" charset="-18"/>
                <a:cs typeface="Cambay" charset="-18"/>
              </a:rPr>
              <a:t>Izvođenje vježbi relaksacije. 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hr-HR" sz="1300" dirty="0" smtClean="0">
                <a:latin typeface="Mulish" charset="-18"/>
                <a:cs typeface="Cambay" charset="-18"/>
              </a:rPr>
              <a:t>Korištenje tehnika skretanja pažnje i refokusiranja.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hr-HR" sz="1300" dirty="0" smtClean="0">
                <a:latin typeface="Mulish" charset="-18"/>
                <a:cs typeface="Cambay" charset="-18"/>
              </a:rPr>
              <a:t>Pisanje pozitivnih izjava o sebi.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hr-HR" sz="1300" dirty="0" smtClean="0">
                <a:latin typeface="Mulish" charset="-18"/>
                <a:cs typeface="Cambay" charset="-18"/>
              </a:rPr>
              <a:t>Identificiranje prednosti i nedostataka (misli, vjerovanja, ponašanja ili izbora koje imamo u donošenju odluka).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u tijeku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5472608" cy="25922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Jačanje psihološke otpornosti i briga za dobrobit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terapeut pomaže klijentu u jačanju osjećaja otpornosti:</a:t>
            </a:r>
          </a:p>
          <a:p>
            <a:pPr marL="857250" lvl="1" indent="-400050" algn="l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radi na povezivanju s drugima, modificiranju katastrofiziranja, očuvanju optimizma prema budućnosti, prihvaćanju situacija i uvjeta koji se ne mogu promijeniti, radu prema ciljevima, smanjenju izbjegavajućih ponašanja…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2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7</a:t>
            </a:r>
            <a:endParaRPr dirty="0"/>
          </a:p>
        </p:txBody>
      </p:sp>
      <p:pic>
        <p:nvPicPr>
          <p:cNvPr id="14338" name="Picture 2" descr="62,900+ Mental Wellbeing Stock Illustrations, Royalty-Free Vector Graphics  &amp; Clip Art - iStock | Mental wellbeing at work, Mental wellbeing icon,  Physical and mental wellbe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192" y="1995686"/>
            <a:ext cx="2492341" cy="1779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u tijeku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4067944" y="1491630"/>
            <a:ext cx="4104456" cy="25922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Priprema za moguća pogoršanja tijekom terapije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kada dođe do napretka, terapeut pita klijenta što će mu prolaziti kroz glavu ako se počne osjećati gore (“Ovo znači da mi ipak nije bolje”, “Bespomoćan sam”...)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terapeut pomaže klijentu odgovoriti na te misli i napisati kartice za suočavanje</a:t>
            </a:r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2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8</a:t>
            </a:r>
            <a:endParaRPr dirty="0"/>
          </a:p>
        </p:txBody>
      </p:sp>
      <p:pic>
        <p:nvPicPr>
          <p:cNvPr id="26626" name="Picture 2" descr="Mental Disorder Vectors &amp; Illustrations for Free Download | Freepi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1707654"/>
            <a:ext cx="3368290" cy="2243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2"/>
          <p:cNvSpPr txBox="1">
            <a:spLocks noGrp="1"/>
          </p:cNvSpPr>
          <p:nvPr>
            <p:ph type="title"/>
          </p:nvPr>
        </p:nvSpPr>
        <p:spPr>
          <a:xfrm>
            <a:off x="1691680" y="555526"/>
            <a:ext cx="626469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hr-HR" sz="2800" dirty="0" smtClean="0"/>
              <a:t>Aktivnosti neposredno pred kraj terapije</a:t>
            </a:r>
            <a:endParaRPr lang="hr-HR" sz="2800" dirty="0"/>
          </a:p>
        </p:txBody>
      </p:sp>
      <p:sp>
        <p:nvSpPr>
          <p:cNvPr id="330" name="Google Shape;330;p32"/>
          <p:cNvSpPr txBox="1">
            <a:spLocks noGrp="1"/>
          </p:cNvSpPr>
          <p:nvPr>
            <p:ph type="subTitle" idx="1"/>
          </p:nvPr>
        </p:nvSpPr>
        <p:spPr>
          <a:xfrm>
            <a:off x="755576" y="1491630"/>
            <a:ext cx="7416824" cy="25922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Odgovaranje na zabrinutost glede smanjivanja seansi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nekoliko tjedana prije završetka terapije, terapeut s klijentom razgovara o prorjeđivanju seansi (npr. jednom svaka dva tjedna) – nekima izaziva anksioznost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korisno je verbalno izlistavanje ili zapisivanje benefita rjeđih seansi</a:t>
            </a:r>
          </a:p>
          <a:p>
            <a:pPr marL="400050" lvl="0" indent="-400050" algn="l">
              <a:spcAft>
                <a:spcPts val="1600"/>
              </a:spcAft>
            </a:pPr>
            <a:r>
              <a:rPr lang="hr-HR" sz="1800" b="1" u="sng" dirty="0" smtClean="0"/>
              <a:t>Odgovaranje na zabrinutost glede završetka terapije</a:t>
            </a:r>
          </a:p>
          <a:p>
            <a:pPr marL="400050" lvl="0" indent="-400050" algn="l">
              <a:spcAft>
                <a:spcPts val="1600"/>
              </a:spcAft>
              <a:buFont typeface="Arial" pitchFamily="34" charset="0"/>
              <a:buChar char="•"/>
            </a:pPr>
            <a:r>
              <a:rPr lang="hr-HR" dirty="0" smtClean="0"/>
              <a:t>važno je otkriti klijentove automatske misli vezano uz završetak terapije i pomoći mu u odgovaranju na bilo kakve distorzije</a:t>
            </a:r>
          </a:p>
          <a:p>
            <a:pPr marL="400050" lvl="0" indent="-400050" algn="l" rtl="0">
              <a:spcBef>
                <a:spcPts val="0"/>
              </a:spcBef>
              <a:spcAft>
                <a:spcPts val="1600"/>
              </a:spcAft>
            </a:pPr>
            <a:endParaRPr lang="hr-HR" dirty="0" smtClean="0"/>
          </a:p>
        </p:txBody>
      </p:sp>
      <p:sp>
        <p:nvSpPr>
          <p:cNvPr id="331" name="Google Shape;331;p32"/>
          <p:cNvSpPr txBox="1">
            <a:spLocks noGrp="1"/>
          </p:cNvSpPr>
          <p:nvPr>
            <p:ph type="title" idx="2"/>
          </p:nvPr>
        </p:nvSpPr>
        <p:spPr>
          <a:xfrm>
            <a:off x="539552" y="555526"/>
            <a:ext cx="118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hr-HR" dirty="0" smtClean="0"/>
              <a:t>3</a:t>
            </a:r>
            <a:endParaRPr dirty="0"/>
          </a:p>
        </p:txBody>
      </p:sp>
      <p:sp>
        <p:nvSpPr>
          <p:cNvPr id="332" name="Google Shape;332;p32"/>
          <p:cNvSpPr txBox="1">
            <a:spLocks noGrp="1"/>
          </p:cNvSpPr>
          <p:nvPr>
            <p:ph type="sldNum" idx="12"/>
          </p:nvPr>
        </p:nvSpPr>
        <p:spPr>
          <a:xfrm>
            <a:off x="4297650" y="4602875"/>
            <a:ext cx="548700" cy="3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 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legant Bachelor Thesis by Slidesgo">
  <a:themeElements>
    <a:clrScheme name="Simple Light">
      <a:dk1>
        <a:srgbClr val="5C5C5F"/>
      </a:dk1>
      <a:lt1>
        <a:srgbClr val="D0C9DD"/>
      </a:lt1>
      <a:dk2>
        <a:srgbClr val="85789C"/>
      </a:dk2>
      <a:lt2>
        <a:srgbClr val="FAFAFA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903</Words>
  <Application>Microsoft Office PowerPoint</Application>
  <PresentationFormat>On-screen Show (16:9)</PresentationFormat>
  <Paragraphs>117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Quicksand</vt:lpstr>
      <vt:lpstr>Mulish</vt:lpstr>
      <vt:lpstr>Nunito Light</vt:lpstr>
      <vt:lpstr>Bebas Neue</vt:lpstr>
      <vt:lpstr>DM Serif Text</vt:lpstr>
      <vt:lpstr>Cambay</vt:lpstr>
      <vt:lpstr>Elegant Bachelor Thesis by Slidesgo</vt:lpstr>
      <vt:lpstr>Završavanje terapije  i prevencija povrata simptoma</vt:lpstr>
      <vt:lpstr> Tijek terapije i njezini ciljevi</vt:lpstr>
      <vt:lpstr>Priprema za završetak terapije:</vt:lpstr>
      <vt:lpstr>Aktivnosti na početku terapije</vt:lpstr>
      <vt:lpstr>Aktivnosti u tijeku terapije</vt:lpstr>
      <vt:lpstr>Aktivnosti u tijeku terapije</vt:lpstr>
      <vt:lpstr>Aktivnosti u tijeku terapije</vt:lpstr>
      <vt:lpstr>Aktivnosti u tijeku terapije</vt:lpstr>
      <vt:lpstr>Aktivnosti neposredno pred kraj terapije</vt:lpstr>
      <vt:lpstr>Aktivnosti neposredno pred kraj terapije</vt:lpstr>
      <vt:lpstr>Aktivnosti neposredno pred kraj terapije</vt:lpstr>
      <vt:lpstr>Aktivnosti neposredno pred kraj terapije</vt:lpstr>
      <vt:lpstr>Dodatne seanse (booster)</vt:lpstr>
      <vt:lpstr>Vodič za booster seansu</vt:lpstr>
      <vt:lpstr>Zaključak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Završavanje terapije i prevencija povrata simptoma</dc:title>
  <cp:lastModifiedBy>Anamaria Živković</cp:lastModifiedBy>
  <cp:revision>17</cp:revision>
  <dcterms:modified xsi:type="dcterms:W3CDTF">2024-10-03T18:19:14Z</dcterms:modified>
</cp:coreProperties>
</file>