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1998-5F4B-4D66-BE84-2C9419C84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D09C-7885-4A6B-8977-6CA41A44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4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1998-5F4B-4D66-BE84-2C9419C84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D09C-7885-4A6B-8977-6CA41A44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7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1998-5F4B-4D66-BE84-2C9419C84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D09C-7885-4A6B-8977-6CA41A44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48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1998-5F4B-4D66-BE84-2C9419C84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D09C-7885-4A6B-8977-6CA41A44CB2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642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1998-5F4B-4D66-BE84-2C9419C84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D09C-7885-4A6B-8977-6CA41A44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61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1998-5F4B-4D66-BE84-2C9419C84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D09C-7885-4A6B-8977-6CA41A44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6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1998-5F4B-4D66-BE84-2C9419C84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D09C-7885-4A6B-8977-6CA41A44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44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1998-5F4B-4D66-BE84-2C9419C84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D09C-7885-4A6B-8977-6CA41A44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21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1998-5F4B-4D66-BE84-2C9419C84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D09C-7885-4A6B-8977-6CA41A44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0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1998-5F4B-4D66-BE84-2C9419C84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D09C-7885-4A6B-8977-6CA41A44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5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1998-5F4B-4D66-BE84-2C9419C84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D09C-7885-4A6B-8977-6CA41A44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5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1998-5F4B-4D66-BE84-2C9419C84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D09C-7885-4A6B-8977-6CA41A44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1998-5F4B-4D66-BE84-2C9419C84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D09C-7885-4A6B-8977-6CA41A44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5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1998-5F4B-4D66-BE84-2C9419C84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D09C-7885-4A6B-8977-6CA41A44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3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1998-5F4B-4D66-BE84-2C9419C84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D09C-7885-4A6B-8977-6CA41A44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6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1998-5F4B-4D66-BE84-2C9419C84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D09C-7885-4A6B-8977-6CA41A44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8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1998-5F4B-4D66-BE84-2C9419C84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D09C-7885-4A6B-8977-6CA41A44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8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2091998-5F4B-4D66-BE84-2C9419C84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D09C-7885-4A6B-8977-6CA41A44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43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0428-0B91-3249-FEF3-85A593F6D9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Imaginacija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B3D-A799-287B-3554-F7384898B0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Kati Kezić</a:t>
            </a:r>
          </a:p>
          <a:p>
            <a:r>
              <a:rPr lang="hr-HR" dirty="0"/>
              <a:t>Praktikum II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613DD4-46A0-9E50-66DA-EB550440BA93}"/>
              </a:ext>
            </a:extLst>
          </p:cNvPr>
          <p:cNvSpPr/>
          <p:nvPr/>
        </p:nvSpPr>
        <p:spPr>
          <a:xfrm>
            <a:off x="7961898" y="3451500"/>
            <a:ext cx="3334045" cy="265879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8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0089-7B4A-70C1-56AF-D75808B6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Modificiranje negativnih slika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A7853-3D55-6129-3082-A6ABE9C86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Mijenjanje „filma” – Možemo promijeniti naše slike. Što želite da se dogodi u određenoj situaciji? (Abe: poziv od kćeri umjesto da sjedi sam za vikend)</a:t>
            </a:r>
          </a:p>
          <a:p>
            <a:r>
              <a:rPr lang="hr-HR" dirty="0"/>
              <a:t>3 tehnike za kognitivno restrukturiranje kroz slike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D729B4-4CF1-DCC8-D390-462899F7BC73}"/>
              </a:ext>
            </a:extLst>
          </p:cNvPr>
          <p:cNvSpPr/>
          <p:nvPr/>
        </p:nvSpPr>
        <p:spPr>
          <a:xfrm>
            <a:off x="7585834" y="3429000"/>
            <a:ext cx="2897944" cy="277133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4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1CDA5-7B73-42A0-9DB3-C7E50794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Nošenje s teškim iskustvima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60096-069B-C565-6A63-D8711C1DF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Zamišljanje teške situacije, ali nastavljanje scenarija do rješenja</a:t>
            </a:r>
          </a:p>
          <a:p>
            <a:r>
              <a:rPr lang="hr-HR" dirty="0"/>
              <a:t>Primjer Abea: blokada na intervjuu za posao</a:t>
            </a:r>
          </a:p>
          <a:p>
            <a:r>
              <a:rPr lang="hr-HR" dirty="0"/>
              <a:t>Normaliziranje blokade</a:t>
            </a:r>
          </a:p>
          <a:p>
            <a:r>
              <a:rPr lang="hr-HR" dirty="0"/>
              <a:t>Blokirate li kompletno do kraja intervjua?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0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DEA9-E635-AFBB-A47D-6BD58E38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Skok u blisku budućnost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4745A-B34C-999C-B1A9-C3367DEB9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Prethodna tehnika može biti neefikasna ako klijenti nastavljaju zamišljati sve gore i gore prepreke</a:t>
            </a:r>
          </a:p>
          <a:p>
            <a:r>
              <a:rPr lang="hr-HR" dirty="0"/>
              <a:t>Zamišljanje sebe u bliskoj budućnosti pri čemu se osjećaju bolje</a:t>
            </a:r>
          </a:p>
          <a:p>
            <a:r>
              <a:rPr lang="hr-HR" dirty="0"/>
              <a:t>Primjer Abea: rješavanje poreza</a:t>
            </a:r>
          </a:p>
          <a:p>
            <a:r>
              <a:rPr lang="hr-HR" dirty="0"/>
              <a:t>Koliko bi to realistično trebalo trajati?</a:t>
            </a:r>
          </a:p>
          <a:p>
            <a:r>
              <a:rPr lang="hr-HR" dirty="0"/>
              <a:t>Kako izgleda život nakon završavanja zadatka? Kakav je osjećaj?</a:t>
            </a:r>
          </a:p>
          <a:p>
            <a:r>
              <a:rPr lang="hr-HR" dirty="0"/>
              <a:t>Nekad je potrebno klijente usporiti i usmjeriti na detalje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1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0356-97A9-1E77-7B42-CC43CC53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Skok u daleku budućnost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FD10E-DA66-FF4E-7695-5D7C13F40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Ponekad je teško nastavljati slike ili gledati preblizu u budućnost jer događaji klijentu predstavljaju katastrofu</a:t>
            </a:r>
          </a:p>
          <a:p>
            <a:r>
              <a:rPr lang="hr-HR" dirty="0"/>
              <a:t>Primjer Marie: najbolja prijateljica u bolnici, umire od raka, tugovanje</a:t>
            </a:r>
          </a:p>
          <a:p>
            <a:r>
              <a:rPr lang="hr-HR" dirty="0"/>
              <a:t>Zamišljanje sprovoda, vlastitog života</a:t>
            </a:r>
          </a:p>
          <a:p>
            <a:r>
              <a:rPr lang="hr-HR" dirty="0"/>
              <a:t> Nakon 1, 5 i 10 godina</a:t>
            </a:r>
          </a:p>
          <a:p>
            <a:r>
              <a:rPr lang="hr-HR" dirty="0"/>
              <a:t>Drugi bliski ljudi, širenje perspektive</a:t>
            </a:r>
          </a:p>
          <a:p>
            <a:r>
              <a:rPr lang="hr-HR" dirty="0"/>
              <a:t>Smanjenje očaja iako je uvijek prisutna tuga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A5E9A2-FA07-907B-AA8B-1963638590E4}"/>
              </a:ext>
            </a:extLst>
          </p:cNvPr>
          <p:cNvSpPr/>
          <p:nvPr/>
        </p:nvSpPr>
        <p:spPr>
          <a:xfrm>
            <a:off x="7737231" y="3857064"/>
            <a:ext cx="3629465" cy="229537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2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AE52-EA5A-050E-6A0E-59402D64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Testiranje slika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B574A-14B1-2098-B883-39530E641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Tretiranje slika kao da su NAM</a:t>
            </a:r>
          </a:p>
          <a:p>
            <a:r>
              <a:rPr lang="hr-HR" dirty="0"/>
              <a:t>Sokratsko propitkivanje</a:t>
            </a:r>
          </a:p>
          <a:p>
            <a:r>
              <a:rPr lang="hr-HR" dirty="0"/>
              <a:t>Primjer Marie: pozlilo joj je na parkingu, nema ljudi da joj pomognu</a:t>
            </a:r>
          </a:p>
          <a:p>
            <a:r>
              <a:rPr lang="hr-HR" dirty="0"/>
              <a:t>Je li parking zaista bio u potpunosti pust?</a:t>
            </a:r>
          </a:p>
          <a:p>
            <a:r>
              <a:rPr lang="hr-HR" dirty="0"/>
              <a:t>Osjećam li se uistinu bolesno?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41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67D1A-DEA4-57DF-C668-0243A455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 o slikama i imaginaciji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7C56-8AE3-C785-52EA-14FBACEFC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Intenziviranje pozitivnih emocija</a:t>
            </a:r>
          </a:p>
          <a:p>
            <a:r>
              <a:rPr lang="hr-HR" dirty="0"/>
              <a:t>Povećanje samopouzdanja</a:t>
            </a:r>
          </a:p>
          <a:p>
            <a:r>
              <a:rPr lang="hr-HR" dirty="0"/>
              <a:t>Uvježbavanje strategija suočavanja</a:t>
            </a:r>
          </a:p>
          <a:p>
            <a:r>
              <a:rPr lang="hr-HR" dirty="0"/>
              <a:t>Predviđanje prepreka</a:t>
            </a:r>
          </a:p>
          <a:p>
            <a:r>
              <a:rPr lang="hr-HR" dirty="0"/>
              <a:t>Promjena u misaonom procesu</a:t>
            </a:r>
          </a:p>
          <a:p>
            <a:endParaRPr lang="hr-HR" dirty="0"/>
          </a:p>
          <a:p>
            <a:r>
              <a:rPr lang="hr-HR" dirty="0"/>
              <a:t>Nježno, ali neintruzivno propitkivanje i identifikacija slika</a:t>
            </a:r>
          </a:p>
          <a:p>
            <a:r>
              <a:rPr lang="hr-HR" dirty="0"/>
              <a:t>Moćan alat za restrukturiranje negativnih BV</a:t>
            </a:r>
          </a:p>
          <a:p>
            <a:r>
              <a:rPr lang="hr-HR" dirty="0"/>
              <a:t>Mindfulness za intruzivne misli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35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0955-6B7B-FE02-5ADE-7B83F256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097D9-23A6-4A84-3805-29618A1BB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Beck, J.S. (2021). Cognitive Behavior Therapy: Basics and Beyond. The Guilford Press. (</a:t>
            </a:r>
            <a:r>
              <a:rPr lang="en-US" dirty="0" err="1"/>
              <a:t>Poglavlje</a:t>
            </a:r>
            <a:r>
              <a:rPr lang="en-US" dirty="0"/>
              <a:t> 20)</a:t>
            </a:r>
          </a:p>
        </p:txBody>
      </p:sp>
    </p:spTree>
    <p:extLst>
      <p:ext uri="{BB962C8B-B14F-4D97-AF65-F5344CB8AC3E}">
        <p14:creationId xmlns:p14="http://schemas.microsoft.com/office/powerpoint/2010/main" val="111560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F245E-BE2A-5B77-D452-8F736F321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265"/>
            <a:ext cx="10515600" cy="529069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Mentalne slike kao česti oblik negativnih automatskih misli</a:t>
            </a:r>
          </a:p>
          <a:p>
            <a:r>
              <a:rPr lang="hr-HR" dirty="0"/>
              <a:t>Sadržavaju i više senzornih doživljaja (npr. Zvukove, ton glasa)</a:t>
            </a:r>
          </a:p>
          <a:p>
            <a:r>
              <a:rPr lang="hr-HR" dirty="0"/>
              <a:t>Somatske slike</a:t>
            </a:r>
          </a:p>
          <a:p>
            <a:r>
              <a:rPr lang="hr-HR" dirty="0"/>
              <a:t>Slike više utječu na naše osjećaje od verbalnog iskaza</a:t>
            </a:r>
          </a:p>
          <a:p>
            <a:r>
              <a:rPr lang="hr-HR" dirty="0"/>
              <a:t>Često zanemaren dio </a:t>
            </a:r>
          </a:p>
          <a:p>
            <a:endParaRPr lang="hr-HR" dirty="0"/>
          </a:p>
          <a:p>
            <a:r>
              <a:rPr lang="hr-HR" dirty="0"/>
              <a:t>Kako klijentu pomoći kreirati pozitivne slike?</a:t>
            </a:r>
          </a:p>
          <a:p>
            <a:r>
              <a:rPr lang="hr-HR" dirty="0"/>
              <a:t>Kako pomoći klijentima prepoznati negativne slike i educirati ih o tome?</a:t>
            </a:r>
          </a:p>
          <a:p>
            <a:r>
              <a:rPr lang="hr-HR" dirty="0"/>
              <a:t>Kako možemo intervenirati kao terapeuti kod negativnih slika?</a:t>
            </a:r>
          </a:p>
          <a:p>
            <a:endParaRPr lang="hr-HR" dirty="0"/>
          </a:p>
          <a:p>
            <a:r>
              <a:rPr lang="hr-HR" dirty="0"/>
              <a:t>Vizualizacija pozitivnih sadržaja (npr. Izvršavanje zadaće) – porast samopouzdanja</a:t>
            </a:r>
          </a:p>
          <a:p>
            <a:r>
              <a:rPr lang="hr-HR" dirty="0"/>
              <a:t>5 intervencija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3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40C8-AC18-4152-1108-21AEE436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Fokusiranje na pozitivne slike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1865A-EF09-CB62-1707-66F81B133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Prisjećanje na događaje u prošlosti pri kojima je klijent bio uspješan</a:t>
            </a:r>
          </a:p>
          <a:p>
            <a:r>
              <a:rPr lang="hr-HR" dirty="0"/>
              <a:t>Slike suočavanja s teškim situacijama</a:t>
            </a:r>
          </a:p>
          <a:p>
            <a:r>
              <a:rPr lang="hr-HR" dirty="0"/>
              <a:t>Primjer Abea: prisjećanje na ljeto kad je obavljao težak posao, ali se polako privikao i na kraju bio uspješan</a:t>
            </a:r>
          </a:p>
          <a:p>
            <a:r>
              <a:rPr lang="hr-HR" dirty="0"/>
              <a:t>Detaljno opisivanje situacija, različiti senzorni doživljaji (vrućina, što se radilo, itd.)</a:t>
            </a:r>
          </a:p>
          <a:p>
            <a:r>
              <a:rPr lang="hr-HR" dirty="0"/>
              <a:t>Provjeravanje uspješnosti tako da pitamo kako se osjećaju nakon</a:t>
            </a:r>
          </a:p>
          <a:p>
            <a:r>
              <a:rPr lang="hr-HR" dirty="0"/>
              <a:t>Afirmiranje da su ista osoba</a:t>
            </a:r>
          </a:p>
        </p:txBody>
      </p:sp>
    </p:spTree>
    <p:extLst>
      <p:ext uri="{BB962C8B-B14F-4D97-AF65-F5344CB8AC3E}">
        <p14:creationId xmlns:p14="http://schemas.microsoft.com/office/powerpoint/2010/main" val="34249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7D8C0-2F2F-8C54-F543-8160B474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Uvježbavanje adaptivnih tehnika suočavanja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48D11-BEFA-E25C-9540-9E6B8C0FD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Pri učenju novih strategija suočavanja</a:t>
            </a:r>
          </a:p>
          <a:p>
            <a:r>
              <a:rPr lang="hr-HR" dirty="0"/>
              <a:t>Veće samopouzdanje, motivacija i raspoloženje</a:t>
            </a:r>
          </a:p>
          <a:p>
            <a:r>
              <a:rPr lang="hr-HR" dirty="0"/>
              <a:t>Primjer Abea: zamišljanje prvog dana posla</a:t>
            </a:r>
          </a:p>
          <a:p>
            <a:r>
              <a:rPr lang="hr-HR" dirty="0"/>
              <a:t>Opisivanje dana, vježbanje prepoznavanja znakova anksioznosti (npr. Kada su počeli simptomi taj dan?)</a:t>
            </a:r>
          </a:p>
          <a:p>
            <a:r>
              <a:rPr lang="hr-HR" dirty="0"/>
              <a:t>Samostalno nabrajanje tehnika </a:t>
            </a:r>
          </a:p>
          <a:p>
            <a:r>
              <a:rPr lang="hr-HR" dirty="0"/>
              <a:t>npr. Mindfulness, pozitivne kartice</a:t>
            </a:r>
          </a:p>
          <a:p>
            <a:endParaRPr lang="hr-HR" dirty="0"/>
          </a:p>
          <a:p>
            <a:r>
              <a:rPr lang="hr-HR" dirty="0"/>
              <a:t>Detaljno i realistično!</a:t>
            </a:r>
          </a:p>
          <a:p>
            <a:r>
              <a:rPr lang="hr-HR" dirty="0"/>
              <a:t>Zapisivanje specifičnih tehnika koje su nabrojene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E54996-8782-429E-202E-A500DA296793}"/>
              </a:ext>
            </a:extLst>
          </p:cNvPr>
          <p:cNvSpPr/>
          <p:nvPr/>
        </p:nvSpPr>
        <p:spPr>
          <a:xfrm>
            <a:off x="8629015" y="4361674"/>
            <a:ext cx="1921753" cy="172132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3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1C75-66D1-A027-6875-AE8AC1E6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Distanciranje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83A92-8B23-6A0D-AEAE-9AA90F4EF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Pomoć kad klijenti trebaju „zoom out” i širu perspektivu u odnosu na specifičan problem</a:t>
            </a:r>
          </a:p>
          <a:p>
            <a:r>
              <a:rPr lang="hr-HR" dirty="0"/>
              <a:t>Zamišljanje sebe u budućnosti, nakon godinu dana, kad se klijent osjeća bolje i riješi trenutne probleme</a:t>
            </a:r>
          </a:p>
          <a:p>
            <a:r>
              <a:rPr lang="hr-HR" dirty="0"/>
              <a:t>Detaljno: hoće li živjeti u istom stanu, hoće li raditi isti posao, kada se budi ujutro</a:t>
            </a:r>
          </a:p>
          <a:p>
            <a:r>
              <a:rPr lang="hr-HR" dirty="0"/>
              <a:t>Stvaranje nade i motivacije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6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BD11E-663F-F5BE-4A91-A4442AB6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Zamjena pozitivnim slikama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F577F-4532-3CC9-E2E6-AD8FEE656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Efikasna tehnika za klijente koji se suočavanju s negativnim slikama</a:t>
            </a:r>
          </a:p>
          <a:p>
            <a:r>
              <a:rPr lang="hr-HR" dirty="0"/>
              <a:t>Mindfulness ako su slike dio disfunkcionalnog misaonog procesa</a:t>
            </a:r>
          </a:p>
          <a:p>
            <a:r>
              <a:rPr lang="hr-HR" dirty="0"/>
              <a:t>Primjer Abea: Slike koji doživljava kao na televiziji, mijenjanje programa </a:t>
            </a:r>
          </a:p>
          <a:p>
            <a:r>
              <a:rPr lang="hr-HR" dirty="0"/>
              <a:t>Ležanje na plaži, šetnja šumom</a:t>
            </a:r>
          </a:p>
          <a:p>
            <a:r>
              <a:rPr lang="hr-HR" dirty="0"/>
              <a:t>Lijepa uspomena</a:t>
            </a:r>
          </a:p>
          <a:p>
            <a:r>
              <a:rPr lang="hr-HR" dirty="0"/>
              <a:t>Važnost detaljnosti</a:t>
            </a:r>
          </a:p>
          <a:p>
            <a:r>
              <a:rPr lang="hr-HR" dirty="0"/>
              <a:t>Redovito vježbanje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03A8CE-E208-3109-0536-BA42C8A3E6DD}"/>
              </a:ext>
            </a:extLst>
          </p:cNvPr>
          <p:cNvSpPr/>
          <p:nvPr/>
        </p:nvSpPr>
        <p:spPr>
          <a:xfrm>
            <a:off x="6558891" y="3885027"/>
            <a:ext cx="4164037" cy="236337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7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9153-9831-EAFE-59AD-FD6CD012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Fokusiranje na pozitivne aspekte situacije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A7610-77BD-173C-A3F9-6AF6BFB72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Primjer: uznemirenost zbog carskog reza</a:t>
            </a:r>
          </a:p>
          <a:p>
            <a:r>
              <a:rPr lang="hr-HR" dirty="0"/>
              <a:t>Lice partnera, lice i podrška liječnika i medicinskog osoblja, držanje novorođenčeta u naručju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2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8403F-5FBD-B2DA-FE81-6098FCEF8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Identificiranje negativnih slika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C4652-910D-F347-B653-F661D1EBE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Iako su slike česte, malo klijenata je svjesno</a:t>
            </a:r>
          </a:p>
          <a:p>
            <a:r>
              <a:rPr lang="hr-HR" dirty="0"/>
              <a:t>Slike vrlo kratkog trajanja</a:t>
            </a:r>
          </a:p>
          <a:p>
            <a:r>
              <a:rPr lang="hr-HR" dirty="0"/>
              <a:t>Samo propitkivanje često nedovoljno</a:t>
            </a:r>
          </a:p>
          <a:p>
            <a:r>
              <a:rPr lang="hr-HR" dirty="0"/>
              <a:t>Ako se ne radi na njima, često se negativne emocije nastavljaju</a:t>
            </a:r>
          </a:p>
          <a:p>
            <a:endParaRPr lang="hr-HR" dirty="0"/>
          </a:p>
          <a:p>
            <a:r>
              <a:rPr lang="hr-HR" dirty="0"/>
              <a:t>Primjer Abea: Što ako me rodica kritizira na obiteljskoj večeri?</a:t>
            </a:r>
          </a:p>
          <a:p>
            <a:r>
              <a:rPr lang="hr-HR" dirty="0"/>
              <a:t>Detaljno zamišljanje: prostorija, hrana, stol, što kaže, kojim tonom, kako joj lice izgleda...</a:t>
            </a:r>
          </a:p>
          <a:p>
            <a:endParaRPr lang="hr-HR" dirty="0"/>
          </a:p>
          <a:p>
            <a:r>
              <a:rPr lang="hr-HR" dirty="0"/>
              <a:t>Često distresirajuće za klijente, važnost normaliziranja slika kao samo jedna od formi 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41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CB00-79DA-39F7-6C14-0A08A414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Educiranje o negativnim slikama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5318-D772-939B-02C6-32BBACB03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Klijenti možda ne shvate što su slike ako koristimo jedan termin</a:t>
            </a:r>
          </a:p>
          <a:p>
            <a:r>
              <a:rPr lang="hr-HR" dirty="0"/>
              <a:t>Korisno koristiti više pojmova: mentalna slika, film, uspomena, mašta, fantazija, itd. (pogotovo ako kažu da ne doživljavaju slike)</a:t>
            </a:r>
          </a:p>
          <a:p>
            <a:r>
              <a:rPr lang="hr-HR" dirty="0"/>
              <a:t>Većina klijenata nesvijesna, a terapeuti odustanu nakon nekoliko pokušaja</a:t>
            </a:r>
          </a:p>
          <a:p>
            <a:r>
              <a:rPr lang="hr-HR" dirty="0"/>
              <a:t>U slučaju da mi, kao terapeuti, doživimo sliku – koristimo je za daljnje istraživanje i postavljanje pitanje</a:t>
            </a:r>
          </a:p>
          <a:p>
            <a:r>
              <a:rPr lang="hr-HR" dirty="0"/>
              <a:t>Neki klijenti se boje priznati – važnost normalizacije iskustva slika!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07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10004</TotalTime>
  <Words>808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Ion</vt:lpstr>
      <vt:lpstr>Imaginacija</vt:lpstr>
      <vt:lpstr>PowerPoint Presentation</vt:lpstr>
      <vt:lpstr>1. Fokusiranje na pozitivne slike</vt:lpstr>
      <vt:lpstr>2. Uvježbavanje adaptivnih tehnika suočavanja</vt:lpstr>
      <vt:lpstr>3. Distanciranje</vt:lpstr>
      <vt:lpstr>4. Zamjena pozitivnim slikama</vt:lpstr>
      <vt:lpstr>5. Fokusiranje na pozitivne aspekte situacije</vt:lpstr>
      <vt:lpstr>Identificiranje negativnih slika</vt:lpstr>
      <vt:lpstr>Educiranje o negativnim slikama</vt:lpstr>
      <vt:lpstr>Modificiranje negativnih slika</vt:lpstr>
      <vt:lpstr>1. Nošenje s teškim iskustvima</vt:lpstr>
      <vt:lpstr>2. Skok u blisku budućnost</vt:lpstr>
      <vt:lpstr>3. Skok u daleku budućnost</vt:lpstr>
      <vt:lpstr>Testiranje slika</vt:lpstr>
      <vt:lpstr>Zaključak o slikama i imaginaciji</vt:lpstr>
      <vt:lpstr>Izvori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 Kezic</dc:creator>
  <cp:lastModifiedBy>Kati Kezic</cp:lastModifiedBy>
  <cp:revision>21</cp:revision>
  <dcterms:created xsi:type="dcterms:W3CDTF">2024-09-03T13:03:28Z</dcterms:created>
  <dcterms:modified xsi:type="dcterms:W3CDTF">2024-09-10T11:48:17Z</dcterms:modified>
</cp:coreProperties>
</file>