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rednji stil 3 - Isticanj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Tamni stil 2 - Isticanje 3/Isticanj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05585F-D0A9-4CEE-0526-ABA4F87E11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95CB33E-7236-F25E-F074-B08336E0D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D1B2E4E-3A7F-D8C4-555A-38179FE6F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8334B1D-09F3-B0F1-FF49-7140AFFB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3781A48-01FC-4950-6532-99BE1B251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6760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FC4374-647C-7D58-BB46-4F893046B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4325572-C8BA-E446-5BD0-E394B3393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8B1852A-11FA-79F7-593C-66C0132EE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B2F8D40-85DF-C335-434F-D2618A04D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3F019FA-F9A5-712A-22FD-C12694B7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692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AC8F9ECA-BBFF-049D-2330-4813FD3B3D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1A9E7AB-1489-C06A-DC25-08D00B7CC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E489D65-1796-ED63-57A8-B32435951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B10CB65-A459-107F-2247-D565E3F33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548E554-EA0D-399F-217C-57FBEEC39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75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7AB843-306E-7423-BC8C-66CC1C61C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D9DE02B-5164-B41A-BC50-AAD4BEB1B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70742D0-E25B-9A6B-5B80-0C5999BD7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FF3FB1B-9FEE-5868-9D1E-F09F0FE4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FF4267D-2992-C3CF-AC9A-F29D791AA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2486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10320-65B9-FC70-486A-B8BFF2F10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C36C45C-E95D-F791-BAE8-2034DEF8A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23D8467-9839-D5CC-FA88-090933D6F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52BC460-703C-C62F-617F-A7B270F48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D8AB61F-870A-E2E8-7716-5903CFD65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32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688B32-B751-B72D-4ABE-D59441EE5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D7A534D-8035-B498-E243-C659F8A6F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6E10E07-968C-F2DD-6CBB-6F0338DAE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9286A44-C574-60C3-2656-DC9EFE4F3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E862BB8-772B-97FE-DAD9-15EFA216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8FA6CE0-4003-314D-A439-ACD888898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8215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8B5F85-EDD9-7DEE-A2CE-CDE15674E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4382F2F-784F-908D-505E-6707296B8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2F0BBA0-7C9A-1720-9EF3-32328F347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5AD4D38-B626-8F0E-C5CD-81EDA932D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91081BF1-721C-C5DE-67F4-9B641608F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916731A6-03B1-FA6A-B188-D0548E427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E503504C-2986-0290-934C-80036A57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48B23DAD-68E5-86E1-1ADE-DF5C3163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9094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9ACE60-ECDA-09E0-7DB0-513837217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F0495A59-1457-A02B-B350-1C5838DFC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7140BA61-E753-B56E-1BA7-15403A84E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06F3B23-F6A9-FF02-66F7-49CF0E2C6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28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9CC32658-97BC-CADA-D849-6430A5026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12E49B49-F810-73E7-7113-0E90239D9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70E6CCB2-4375-5087-EBA6-12A338ECD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6756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362F08-262B-498A-625D-A35B8E3C1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CB10A29-CC83-C8EE-7379-F3855185A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83A24F69-4E86-24A5-8E67-7B3DF7977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30F218A-23E1-9E7B-F338-19FBC0D73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145C7D6-1C64-C0B5-F4FF-FFF0DDCEC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4017DD8-DD14-A7B5-F2FD-EB34F7F3D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089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FB3EEF-68C1-AC71-8E58-AB4E573E0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0D6270B3-FC50-797A-1CC1-3AF4440447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DD7F4F4-B8C2-F078-D0DA-47AE91632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1F8BDB9-5018-E791-4CE0-2811C2FFB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FAAA3BA-DDD4-4E40-D0AF-70E169AF0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7674157-4867-8410-084D-DC3EF6B87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541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7458CB27-64E3-F9B2-203D-5048CEB31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4AE22CA-71E7-6775-4F47-C3F3FCE61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1AA5A72-E06C-E107-541B-6D226933DF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DDE40-C634-488A-BB84-D8C7CB9DFABA}" type="datetimeFigureOut">
              <a:rPr lang="hr-HR" smtClean="0"/>
              <a:t>19.10.2024.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6B45E9A-F79F-7734-87DB-29D07D4A9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C04CDF1-D36F-9372-8B9F-C6642F9790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1313-49AD-4AD4-992F-B000A489DA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3349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46F211-B7D6-7AC4-80ED-F38EC9494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84788"/>
          </a:xfrm>
        </p:spPr>
        <p:txBody>
          <a:bodyPr/>
          <a:lstStyle/>
          <a:p>
            <a:r>
              <a:rPr lang="en-US" dirty="0"/>
              <a:t>MIJENJANJE VJEROVANJA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F03F2FC-A768-6B7F-71EF-B7340FBA4A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Nada </a:t>
            </a:r>
            <a:r>
              <a:rPr lang="en-US" dirty="0" err="1"/>
              <a:t>Luetić</a:t>
            </a:r>
            <a:r>
              <a:rPr lang="en-US" dirty="0"/>
              <a:t>, </a:t>
            </a:r>
            <a:r>
              <a:rPr lang="en-US" dirty="0" err="1"/>
              <a:t>mag.psych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Praktikum</a:t>
            </a:r>
            <a:r>
              <a:rPr lang="en-US" dirty="0"/>
              <a:t> II, </a:t>
            </a:r>
            <a:r>
              <a:rPr lang="en-US" dirty="0" err="1"/>
              <a:t>Zg</a:t>
            </a:r>
            <a:r>
              <a:rPr lang="en-US" dirty="0"/>
              <a:t>, </a:t>
            </a:r>
            <a:r>
              <a:rPr lang="en-US" dirty="0" err="1"/>
              <a:t>Grupa</a:t>
            </a:r>
            <a:r>
              <a:rPr lang="en-US" dirty="0"/>
              <a:t> B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7127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24" y="204870"/>
            <a:ext cx="10515600" cy="813226"/>
          </a:xfrm>
        </p:spPr>
        <p:txBody>
          <a:bodyPr>
            <a:normAutofit/>
          </a:bodyPr>
          <a:lstStyle/>
          <a:p>
            <a:r>
              <a:rPr lang="en-US" sz="3600" dirty="0" err="1"/>
              <a:t>Ponašanje</a:t>
            </a:r>
            <a:r>
              <a:rPr lang="en-US" sz="3600" dirty="0"/>
              <a:t> ,,</a:t>
            </a:r>
            <a:r>
              <a:rPr lang="en-US" sz="3600" dirty="0" err="1"/>
              <a:t>kao</a:t>
            </a:r>
            <a:r>
              <a:rPr lang="en-US" sz="3600" dirty="0"/>
              <a:t> da’’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951" y="1018096"/>
            <a:ext cx="11670383" cy="5505252"/>
          </a:xfrm>
        </p:spPr>
        <p:txBody>
          <a:bodyPr>
            <a:normAutofit/>
          </a:bodyPr>
          <a:lstStyle/>
          <a:p>
            <a:r>
              <a:rPr lang="en-US" sz="2400" dirty="0" err="1"/>
              <a:t>ponašanje</a:t>
            </a:r>
            <a:r>
              <a:rPr lang="en-US" sz="2400" dirty="0"/>
              <a:t> </a:t>
            </a:r>
            <a:r>
              <a:rPr lang="en-US" sz="2400" dirty="0" err="1"/>
              <a:t>klijenta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da </a:t>
            </a:r>
            <a:r>
              <a:rPr lang="en-US" sz="2400" dirty="0" err="1"/>
              <a:t>vjeruje</a:t>
            </a:r>
            <a:r>
              <a:rPr lang="en-US" sz="2400" dirty="0"/>
              <a:t> u </a:t>
            </a:r>
            <a:r>
              <a:rPr lang="en-US" sz="2400" dirty="0" err="1"/>
              <a:t>adaptivna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  <a:r>
              <a:rPr lang="en-US" sz="2400" dirty="0" err="1"/>
              <a:t>jača</a:t>
            </a:r>
            <a:r>
              <a:rPr lang="en-US" sz="2400" dirty="0"/>
              <a:t> to </a:t>
            </a:r>
            <a:r>
              <a:rPr lang="en-US" sz="2400" dirty="0" err="1"/>
              <a:t>isto</a:t>
            </a:r>
            <a:r>
              <a:rPr lang="en-US" sz="2400" dirty="0"/>
              <a:t> </a:t>
            </a:r>
            <a:r>
              <a:rPr lang="en-US" sz="2400" dirty="0" err="1"/>
              <a:t>vjerovanje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vizualizira</a:t>
            </a:r>
            <a:r>
              <a:rPr lang="en-US" sz="2400" dirty="0"/>
              <a:t> </a:t>
            </a:r>
            <a:r>
              <a:rPr lang="en-US" sz="2400" dirty="0" err="1"/>
              <a:t>situaciju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u </a:t>
            </a:r>
            <a:r>
              <a:rPr lang="en-US" sz="2400" dirty="0" err="1"/>
              <a:t>imaginaciji</a:t>
            </a:r>
            <a:r>
              <a:rPr lang="en-US" sz="2400" dirty="0"/>
              <a:t> se </a:t>
            </a:r>
            <a:r>
              <a:rPr lang="en-US" sz="2400" dirty="0" err="1"/>
              <a:t>ponaša</a:t>
            </a:r>
            <a:r>
              <a:rPr lang="en-US" sz="2400" dirty="0"/>
              <a:t> u </a:t>
            </a:r>
            <a:r>
              <a:rPr lang="en-US" sz="2400" dirty="0" err="1"/>
              <a:t>skladu</a:t>
            </a:r>
            <a:r>
              <a:rPr lang="en-US" sz="2400" dirty="0"/>
              <a:t> s </a:t>
            </a:r>
            <a:r>
              <a:rPr lang="en-US" sz="2400" dirty="0" err="1"/>
              <a:t>pozitivnim</a:t>
            </a:r>
            <a:r>
              <a:rPr lang="en-US" sz="2400" dirty="0"/>
              <a:t> </a:t>
            </a:r>
            <a:r>
              <a:rPr lang="en-US" sz="2400" dirty="0" err="1"/>
              <a:t>vjerovanjem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,,</a:t>
            </a:r>
            <a:r>
              <a:rPr lang="en-US" sz="2400" i="1" dirty="0" err="1"/>
              <a:t>Možete</a:t>
            </a:r>
            <a:r>
              <a:rPr lang="en-US" sz="2400" i="1" dirty="0"/>
              <a:t> li </a:t>
            </a:r>
            <a:r>
              <a:rPr lang="en-US" sz="2400" i="1" dirty="0" err="1"/>
              <a:t>zamisliti</a:t>
            </a:r>
            <a:r>
              <a:rPr lang="en-US" sz="2400" i="1" dirty="0"/>
              <a:t> da se </a:t>
            </a:r>
            <a:r>
              <a:rPr lang="en-US" sz="2400" i="1" dirty="0" err="1"/>
              <a:t>osjećate</a:t>
            </a:r>
            <a:r>
              <a:rPr lang="en-US" sz="2400" i="1" dirty="0"/>
              <a:t> </a:t>
            </a:r>
            <a:r>
              <a:rPr lang="en-US" sz="2400" i="1" dirty="0" err="1"/>
              <a:t>potpuno</a:t>
            </a:r>
            <a:r>
              <a:rPr lang="en-US" sz="2400" i="1" dirty="0"/>
              <a:t> </a:t>
            </a:r>
            <a:r>
              <a:rPr lang="en-US" sz="2400" i="1" dirty="0" err="1"/>
              <a:t>kompetentnim</a:t>
            </a:r>
            <a:r>
              <a:rPr lang="en-US" sz="2400" i="1" dirty="0"/>
              <a:t> u </a:t>
            </a:r>
            <a:r>
              <a:rPr lang="en-US" sz="2400" i="1" dirty="0" err="1"/>
              <a:t>intervjuu</a:t>
            </a:r>
            <a:r>
              <a:rPr lang="en-US" sz="2400" i="1" dirty="0"/>
              <a:t> za </a:t>
            </a:r>
            <a:r>
              <a:rPr lang="en-US" sz="2400" i="1" dirty="0" err="1"/>
              <a:t>posao</a:t>
            </a:r>
            <a:r>
              <a:rPr lang="en-US" sz="2400" i="1" dirty="0"/>
              <a:t>? </a:t>
            </a:r>
            <a:r>
              <a:rPr lang="en-US" sz="2400" i="1" dirty="0" err="1"/>
              <a:t>Kako</a:t>
            </a:r>
            <a:r>
              <a:rPr lang="en-US" sz="2400" i="1" dirty="0"/>
              <a:t> se </a:t>
            </a:r>
            <a:r>
              <a:rPr lang="en-US" sz="2400" i="1" dirty="0" err="1"/>
              <a:t>osjećate</a:t>
            </a:r>
            <a:r>
              <a:rPr lang="en-US" sz="2400" i="1" dirty="0"/>
              <a:t> </a:t>
            </a:r>
            <a:r>
              <a:rPr lang="en-US" sz="2400" i="1" dirty="0" err="1"/>
              <a:t>kada</a:t>
            </a:r>
            <a:r>
              <a:rPr lang="en-US" sz="2400" i="1" dirty="0"/>
              <a:t> </a:t>
            </a:r>
            <a:r>
              <a:rPr lang="en-US" sz="2400" i="1" dirty="0" err="1"/>
              <a:t>uđete</a:t>
            </a:r>
            <a:r>
              <a:rPr lang="en-US" sz="2400" i="1" dirty="0"/>
              <a:t> </a:t>
            </a:r>
            <a:r>
              <a:rPr lang="en-US" sz="2400" i="1" dirty="0" err="1"/>
              <a:t>na</a:t>
            </a:r>
            <a:r>
              <a:rPr lang="en-US" sz="2400" i="1" dirty="0"/>
              <a:t> </a:t>
            </a:r>
            <a:r>
              <a:rPr lang="en-US" sz="2400" i="1" dirty="0" err="1"/>
              <a:t>recepciju</a:t>
            </a:r>
            <a:r>
              <a:rPr lang="en-US" sz="2400" i="1" dirty="0"/>
              <a:t>? O </a:t>
            </a:r>
            <a:r>
              <a:rPr lang="en-US" sz="2400" i="1" dirty="0" err="1"/>
              <a:t>čemu</a:t>
            </a:r>
            <a:r>
              <a:rPr lang="en-US" sz="2400" i="1" dirty="0"/>
              <a:t> </a:t>
            </a:r>
            <a:r>
              <a:rPr lang="en-US" sz="2400" i="1" dirty="0" err="1"/>
              <a:t>razmišljate</a:t>
            </a:r>
            <a:r>
              <a:rPr lang="en-US" sz="2400" i="1" dirty="0"/>
              <a:t>? </a:t>
            </a:r>
            <a:r>
              <a:rPr lang="en-US" sz="2400" i="1" dirty="0" err="1"/>
              <a:t>Podsjećam</a:t>
            </a:r>
            <a:r>
              <a:rPr lang="en-US" sz="2400" i="1" dirty="0"/>
              <a:t>, </a:t>
            </a:r>
            <a:r>
              <a:rPr lang="en-US" sz="2400" i="1" dirty="0" err="1"/>
              <a:t>potpuno</a:t>
            </a:r>
            <a:r>
              <a:rPr lang="en-US" sz="2400" i="1" dirty="0"/>
              <a:t> </a:t>
            </a:r>
            <a:r>
              <a:rPr lang="en-US" sz="2400" i="1" dirty="0" err="1"/>
              <a:t>ste</a:t>
            </a:r>
            <a:r>
              <a:rPr lang="en-US" sz="2400" i="1" dirty="0"/>
              <a:t> </a:t>
            </a:r>
            <a:r>
              <a:rPr lang="en-US" sz="2400" i="1" dirty="0" err="1"/>
              <a:t>uvjereni</a:t>
            </a:r>
            <a:r>
              <a:rPr lang="en-US" sz="2400" i="1" dirty="0"/>
              <a:t> u </a:t>
            </a:r>
            <a:r>
              <a:rPr lang="en-US" sz="2400" i="1" dirty="0" err="1"/>
              <a:t>svoju</a:t>
            </a:r>
            <a:r>
              <a:rPr lang="en-US" sz="2400" i="1" dirty="0"/>
              <a:t> </a:t>
            </a:r>
            <a:r>
              <a:rPr lang="en-US" sz="2400" i="1" dirty="0" err="1"/>
              <a:t>kompetentnost</a:t>
            </a:r>
            <a:r>
              <a:rPr lang="en-US" sz="2400" i="1" dirty="0"/>
              <a:t>.. </a:t>
            </a:r>
            <a:r>
              <a:rPr lang="en-US" sz="2400" i="1" dirty="0" err="1"/>
              <a:t>Što</a:t>
            </a:r>
            <a:r>
              <a:rPr lang="en-US" sz="2400" i="1" dirty="0"/>
              <a:t> </a:t>
            </a:r>
            <a:r>
              <a:rPr lang="en-US" sz="2400" i="1" dirty="0" err="1"/>
              <a:t>govorite</a:t>
            </a:r>
            <a:r>
              <a:rPr lang="en-US" sz="2400" i="1" dirty="0"/>
              <a:t> </a:t>
            </a:r>
            <a:r>
              <a:rPr lang="en-US" sz="2400" i="1" dirty="0" err="1"/>
              <a:t>recepcioneru</a:t>
            </a:r>
            <a:r>
              <a:rPr lang="en-US" sz="2400" i="1" dirty="0"/>
              <a:t>?...’’</a:t>
            </a:r>
          </a:p>
          <a:p>
            <a:endParaRPr lang="en-US" sz="2400" i="1" dirty="0"/>
          </a:p>
          <a:p>
            <a:r>
              <a:rPr lang="en-US" sz="2400" dirty="0" err="1"/>
              <a:t>ako</a:t>
            </a:r>
            <a:r>
              <a:rPr lang="en-US" sz="2400" dirty="0"/>
              <a:t> </a:t>
            </a:r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poteškoća</a:t>
            </a:r>
            <a:r>
              <a:rPr lang="en-US" sz="2400" dirty="0"/>
              <a:t> s </a:t>
            </a:r>
            <a:r>
              <a:rPr lang="en-US" sz="2400" dirty="0" err="1"/>
              <a:t>identificiranjem</a:t>
            </a:r>
            <a:r>
              <a:rPr lang="en-US" sz="2400" dirty="0"/>
              <a:t> </a:t>
            </a:r>
            <a:r>
              <a:rPr lang="en-US" sz="2400" dirty="0" err="1"/>
              <a:t>pozitivnih</a:t>
            </a:r>
            <a:r>
              <a:rPr lang="en-US" sz="2400" dirty="0"/>
              <a:t> </a:t>
            </a:r>
            <a:r>
              <a:rPr lang="en-US" sz="2400" dirty="0" err="1"/>
              <a:t>informacija</a:t>
            </a:r>
            <a:r>
              <a:rPr lang="en-US" sz="2400" dirty="0"/>
              <a:t>, </a:t>
            </a:r>
            <a:r>
              <a:rPr lang="en-US" sz="2400" dirty="0" err="1"/>
              <a:t>možemo</a:t>
            </a:r>
            <a:r>
              <a:rPr lang="en-US" sz="2400" dirty="0"/>
              <a:t> </a:t>
            </a:r>
            <a:r>
              <a:rPr lang="en-US" sz="2400" dirty="0" err="1"/>
              <a:t>koristiti</a:t>
            </a:r>
            <a:r>
              <a:rPr lang="en-US" sz="2400" dirty="0"/>
              <a:t> </a:t>
            </a:r>
            <a:r>
              <a:rPr lang="en-US" sz="2400" dirty="0" err="1"/>
              <a:t>metaforu</a:t>
            </a:r>
            <a:r>
              <a:rPr lang="en-US" sz="2400" dirty="0"/>
              <a:t> </a:t>
            </a:r>
            <a:r>
              <a:rPr lang="en-US" sz="2400" dirty="0" err="1"/>
              <a:t>ekrana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879994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125"/>
            <a:ext cx="10515600" cy="671823"/>
          </a:xfrm>
        </p:spPr>
        <p:txBody>
          <a:bodyPr>
            <a:normAutofit fontScale="90000"/>
          </a:bodyPr>
          <a:lstStyle/>
          <a:p>
            <a:r>
              <a:rPr lang="en-US" dirty="0"/>
              <a:t>MIJENJANJE MALADAPTIVNIH VJEROVANJA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792" y="1414021"/>
            <a:ext cx="11005008" cy="4762942"/>
          </a:xfrm>
        </p:spPr>
        <p:txBody>
          <a:bodyPr>
            <a:normAutofit/>
          </a:bodyPr>
          <a:lstStyle/>
          <a:p>
            <a:r>
              <a:rPr lang="en-US" sz="2400" dirty="0" err="1"/>
              <a:t>mogućnost</a:t>
            </a:r>
            <a:r>
              <a:rPr lang="en-US" sz="2400" dirty="0"/>
              <a:t> </a:t>
            </a:r>
            <a:r>
              <a:rPr lang="en-US" sz="2400" dirty="0" err="1"/>
              <a:t>mijenjanja</a:t>
            </a:r>
            <a:r>
              <a:rPr lang="en-US" sz="2400" dirty="0"/>
              <a:t> </a:t>
            </a:r>
            <a:r>
              <a:rPr lang="en-US" sz="2400" dirty="0" err="1"/>
              <a:t>negativnih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  <a:r>
              <a:rPr lang="en-US" sz="2400" dirty="0" err="1"/>
              <a:t>razlikuje</a:t>
            </a:r>
            <a:r>
              <a:rPr lang="en-US" sz="2400" dirty="0"/>
              <a:t> se od </a:t>
            </a:r>
            <a:r>
              <a:rPr lang="en-US" sz="2400" dirty="0" err="1"/>
              <a:t>klijenta</a:t>
            </a:r>
            <a:r>
              <a:rPr lang="en-US" sz="2400" dirty="0"/>
              <a:t> do </a:t>
            </a:r>
            <a:r>
              <a:rPr lang="en-US" sz="2400" dirty="0" err="1"/>
              <a:t>klijenta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maladaptivno</a:t>
            </a:r>
            <a:r>
              <a:rPr lang="en-US" sz="2400" dirty="0"/>
              <a:t> </a:t>
            </a:r>
            <a:r>
              <a:rPr lang="en-US" sz="2400" dirty="0" err="1"/>
              <a:t>vjerovanje</a:t>
            </a:r>
            <a:r>
              <a:rPr lang="en-US" sz="2400" dirty="0"/>
              <a:t> je </a:t>
            </a:r>
            <a:r>
              <a:rPr lang="en-US" sz="2400" dirty="0" err="1"/>
              <a:t>oslabljeno</a:t>
            </a:r>
            <a:r>
              <a:rPr lang="en-US" sz="2400" dirty="0"/>
              <a:t> </a:t>
            </a:r>
            <a:r>
              <a:rPr lang="en-US" sz="2400" dirty="0" err="1"/>
              <a:t>ako</a:t>
            </a:r>
            <a:r>
              <a:rPr lang="en-US" sz="2400" dirty="0"/>
              <a:t>  </a:t>
            </a:r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unatoč</a:t>
            </a:r>
            <a:r>
              <a:rPr lang="en-US" sz="2400" dirty="0"/>
              <a:t> </a:t>
            </a:r>
            <a:r>
              <a:rPr lang="en-US" sz="2400" dirty="0" err="1"/>
              <a:t>vjerovanju</a:t>
            </a:r>
            <a:r>
              <a:rPr lang="en-US" sz="2400" dirty="0"/>
              <a:t> </a:t>
            </a:r>
            <a:r>
              <a:rPr lang="en-US" sz="2400" dirty="0" err="1"/>
              <a:t>mijenja</a:t>
            </a:r>
            <a:r>
              <a:rPr lang="en-US" sz="2400" dirty="0"/>
              <a:t> </a:t>
            </a:r>
            <a:r>
              <a:rPr lang="en-US" sz="2400" dirty="0" err="1"/>
              <a:t>vlastita</a:t>
            </a:r>
            <a:r>
              <a:rPr lang="en-US" sz="2400" dirty="0"/>
              <a:t> </a:t>
            </a:r>
            <a:r>
              <a:rPr lang="en-US" sz="2400" dirty="0" err="1"/>
              <a:t>disfunkcionalna</a:t>
            </a:r>
            <a:r>
              <a:rPr lang="en-US" sz="2400" dirty="0"/>
              <a:t> </a:t>
            </a:r>
            <a:r>
              <a:rPr lang="en-US" sz="2400" dirty="0" err="1"/>
              <a:t>ponašanja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vjerovanja</a:t>
            </a:r>
            <a:r>
              <a:rPr lang="en-US" sz="2400" dirty="0"/>
              <a:t> se </a:t>
            </a:r>
            <a:r>
              <a:rPr lang="en-US" sz="2400" dirty="0" err="1"/>
              <a:t>većinom</a:t>
            </a:r>
            <a:r>
              <a:rPr lang="en-US" sz="2400" dirty="0"/>
              <a:t> </a:t>
            </a:r>
            <a:r>
              <a:rPr lang="en-US" sz="2400" dirty="0" err="1"/>
              <a:t>najprije</a:t>
            </a:r>
            <a:r>
              <a:rPr lang="en-US" sz="2400" dirty="0"/>
              <a:t> </a:t>
            </a:r>
            <a:r>
              <a:rPr lang="en-US" sz="2400" dirty="0" err="1"/>
              <a:t>mijenjaju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kognitivnoj</a:t>
            </a:r>
            <a:r>
              <a:rPr lang="en-US" sz="2400" dirty="0"/>
              <a:t>, a </a:t>
            </a:r>
            <a:r>
              <a:rPr lang="en-US" sz="2400" dirty="0" err="1"/>
              <a:t>onda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emocionalnoj</a:t>
            </a:r>
            <a:r>
              <a:rPr lang="en-US" sz="2400" dirty="0"/>
              <a:t> </a:t>
            </a:r>
            <a:r>
              <a:rPr lang="en-US" sz="2400" dirty="0" err="1"/>
              <a:t>razini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korištenje</a:t>
            </a:r>
            <a:r>
              <a:rPr lang="en-US" sz="2400" dirty="0"/>
              <a:t> </a:t>
            </a:r>
            <a:r>
              <a:rPr lang="en-US" sz="2400" dirty="0" err="1"/>
              <a:t>iskustvenih</a:t>
            </a:r>
            <a:r>
              <a:rPr lang="en-US" sz="2400" dirty="0"/>
              <a:t> </a:t>
            </a:r>
            <a:r>
              <a:rPr lang="en-US" sz="2400" dirty="0" err="1"/>
              <a:t>tehnika</a:t>
            </a:r>
            <a:r>
              <a:rPr lang="en-US" sz="2400" dirty="0"/>
              <a:t> za </a:t>
            </a:r>
            <a:r>
              <a:rPr lang="en-US" sz="2400" dirty="0" err="1"/>
              <a:t>promjenu</a:t>
            </a:r>
            <a:r>
              <a:rPr lang="en-US" sz="2400" dirty="0"/>
              <a:t> </a:t>
            </a:r>
            <a:r>
              <a:rPr lang="en-US" sz="2400" dirty="0" err="1"/>
              <a:t>uvjerenja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emocionalnoj</a:t>
            </a:r>
            <a:r>
              <a:rPr lang="en-US" sz="2400" dirty="0"/>
              <a:t> </a:t>
            </a:r>
            <a:r>
              <a:rPr lang="en-US" sz="2400" dirty="0" err="1"/>
              <a:t>razini</a:t>
            </a:r>
            <a:r>
              <a:rPr lang="en-US" sz="2400" dirty="0"/>
              <a:t> (</a:t>
            </a:r>
            <a:r>
              <a:rPr lang="en-US" sz="2400" dirty="0" err="1"/>
              <a:t>imaginacija</a:t>
            </a:r>
            <a:r>
              <a:rPr lang="en-US" sz="2400" dirty="0"/>
              <a:t>, </a:t>
            </a:r>
            <a:r>
              <a:rPr lang="en-US" sz="2400" dirty="0" err="1"/>
              <a:t>igranje</a:t>
            </a:r>
            <a:r>
              <a:rPr lang="en-US" sz="2400" dirty="0"/>
              <a:t> </a:t>
            </a:r>
            <a:r>
              <a:rPr lang="en-US" sz="2400" dirty="0" err="1"/>
              <a:t>uloga</a:t>
            </a:r>
            <a:r>
              <a:rPr lang="en-US" sz="2400" dirty="0"/>
              <a:t>, </a:t>
            </a:r>
            <a:r>
              <a:rPr lang="en-US" sz="2400" dirty="0" err="1"/>
              <a:t>korištenje</a:t>
            </a:r>
            <a:r>
              <a:rPr lang="en-US" sz="2400" dirty="0"/>
              <a:t> </a:t>
            </a:r>
            <a:r>
              <a:rPr lang="en-US" sz="2400" dirty="0" err="1"/>
              <a:t>priča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metafora</a:t>
            </a:r>
            <a:r>
              <a:rPr lang="en-US" sz="2400" dirty="0"/>
              <a:t>, </a:t>
            </a:r>
            <a:r>
              <a:rPr lang="en-US" sz="2400" dirty="0" err="1"/>
              <a:t>bihevioralni</a:t>
            </a:r>
            <a:r>
              <a:rPr lang="en-US" sz="2400" dirty="0"/>
              <a:t> </a:t>
            </a:r>
            <a:r>
              <a:rPr lang="en-US" sz="2400" dirty="0" err="1"/>
              <a:t>eksperiment</a:t>
            </a:r>
            <a:r>
              <a:rPr lang="en-US" sz="2400" dirty="0"/>
              <a:t>)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068583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677" y="138881"/>
            <a:ext cx="10515600" cy="935775"/>
          </a:xfrm>
        </p:spPr>
        <p:txBody>
          <a:bodyPr>
            <a:normAutofit/>
          </a:bodyPr>
          <a:lstStyle/>
          <a:p>
            <a:r>
              <a:rPr lang="en-US" dirty="0" err="1"/>
              <a:t>Tehnike</a:t>
            </a:r>
            <a:r>
              <a:rPr lang="en-US" dirty="0"/>
              <a:t> za </a:t>
            </a:r>
            <a:r>
              <a:rPr lang="en-US" dirty="0" err="1"/>
              <a:t>mijenjanje</a:t>
            </a:r>
            <a:r>
              <a:rPr lang="en-US" dirty="0"/>
              <a:t> </a:t>
            </a:r>
            <a:r>
              <a:rPr lang="en-US" dirty="0" err="1"/>
              <a:t>negativnih</a:t>
            </a:r>
            <a:r>
              <a:rPr lang="en-US" dirty="0"/>
              <a:t> </a:t>
            </a:r>
            <a:r>
              <a:rPr lang="en-US" dirty="0" err="1"/>
              <a:t>vjerovanja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206" y="1376314"/>
            <a:ext cx="10929594" cy="4911364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500"/>
              </a:spcAft>
            </a:pPr>
            <a:r>
              <a:rPr lang="en-US" dirty="0" err="1"/>
              <a:t>Sokratovski</a:t>
            </a:r>
            <a:r>
              <a:rPr lang="en-US" dirty="0"/>
              <a:t> </a:t>
            </a:r>
            <a:r>
              <a:rPr lang="en-US" dirty="0" err="1"/>
              <a:t>dijalog</a:t>
            </a:r>
            <a:endParaRPr lang="en-US" dirty="0"/>
          </a:p>
          <a:p>
            <a:pPr>
              <a:spcAft>
                <a:spcPts val="500"/>
              </a:spcAft>
            </a:pPr>
            <a:r>
              <a:rPr lang="en-US" dirty="0" err="1"/>
              <a:t>Preoblikovanje</a:t>
            </a:r>
            <a:endParaRPr lang="en-US" dirty="0"/>
          </a:p>
          <a:p>
            <a:pPr>
              <a:spcAft>
                <a:spcPts val="500"/>
              </a:spcAft>
            </a:pPr>
            <a:r>
              <a:rPr lang="en-US" dirty="0" err="1"/>
              <a:t>Bihevioralni</a:t>
            </a:r>
            <a:r>
              <a:rPr lang="en-US" dirty="0"/>
              <a:t> </a:t>
            </a:r>
            <a:r>
              <a:rPr lang="en-US" dirty="0" err="1"/>
              <a:t>eksperiment</a:t>
            </a:r>
            <a:endParaRPr lang="en-US" dirty="0"/>
          </a:p>
          <a:p>
            <a:pPr>
              <a:spcAft>
                <a:spcPts val="500"/>
              </a:spcAft>
            </a:pP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priča</a:t>
            </a:r>
            <a:r>
              <a:rPr lang="en-US" dirty="0"/>
              <a:t>, </a:t>
            </a:r>
            <a:r>
              <a:rPr lang="en-US" dirty="0" err="1"/>
              <a:t>filmova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metafora</a:t>
            </a:r>
            <a:endParaRPr lang="en-US" dirty="0"/>
          </a:p>
          <a:p>
            <a:pPr>
              <a:spcAft>
                <a:spcPts val="500"/>
              </a:spcAft>
            </a:pPr>
            <a:r>
              <a:rPr lang="en-US" dirty="0" err="1"/>
              <a:t>Kognitivni</a:t>
            </a:r>
            <a:r>
              <a:rPr lang="en-US" dirty="0"/>
              <a:t> </a:t>
            </a:r>
            <a:r>
              <a:rPr lang="en-US" dirty="0" err="1"/>
              <a:t>kontinuum</a:t>
            </a:r>
            <a:endParaRPr lang="en-US" dirty="0"/>
          </a:p>
          <a:p>
            <a:pPr>
              <a:spcAft>
                <a:spcPts val="500"/>
              </a:spcAft>
            </a:pP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referentne</a:t>
            </a:r>
            <a:r>
              <a:rPr lang="en-US" dirty="0"/>
              <a:t> </a:t>
            </a:r>
            <a:r>
              <a:rPr lang="en-US" dirty="0" err="1"/>
              <a:t>točke</a:t>
            </a:r>
            <a:endParaRPr lang="en-US" dirty="0"/>
          </a:p>
          <a:p>
            <a:pPr>
              <a:spcAft>
                <a:spcPts val="500"/>
              </a:spcAft>
            </a:pPr>
            <a:r>
              <a:rPr lang="en-US" dirty="0" err="1"/>
              <a:t>Samootkrivanje</a:t>
            </a:r>
            <a:endParaRPr lang="en-US" dirty="0"/>
          </a:p>
          <a:p>
            <a:pPr>
              <a:spcAft>
                <a:spcPts val="500"/>
              </a:spcAft>
            </a:pPr>
            <a:r>
              <a:rPr lang="en-US" dirty="0" err="1"/>
              <a:t>Racionalno</a:t>
            </a:r>
            <a:r>
              <a:rPr lang="en-US" dirty="0"/>
              <a:t>- </a:t>
            </a:r>
            <a:r>
              <a:rPr lang="en-US" dirty="0" err="1"/>
              <a:t>emocionalno</a:t>
            </a:r>
            <a:r>
              <a:rPr lang="en-US" dirty="0"/>
              <a:t> </a:t>
            </a:r>
            <a:r>
              <a:rPr lang="en-US" dirty="0" err="1"/>
              <a:t>igranje</a:t>
            </a:r>
            <a:r>
              <a:rPr lang="en-US" dirty="0"/>
              <a:t> </a:t>
            </a:r>
            <a:r>
              <a:rPr lang="en-US" dirty="0" err="1"/>
              <a:t>uloga</a:t>
            </a:r>
            <a:endParaRPr lang="en-US" dirty="0"/>
          </a:p>
          <a:p>
            <a:pPr>
              <a:spcAft>
                <a:spcPts val="500"/>
              </a:spcAft>
            </a:pPr>
            <a:r>
              <a:rPr lang="en-US" dirty="0" err="1"/>
              <a:t>Povijesni</a:t>
            </a:r>
            <a:r>
              <a:rPr lang="en-US" dirty="0"/>
              <a:t> test</a:t>
            </a:r>
          </a:p>
          <a:p>
            <a:pPr>
              <a:spcAft>
                <a:spcPts val="500"/>
              </a:spcAft>
            </a:pPr>
            <a:r>
              <a:rPr lang="en-US" dirty="0" err="1"/>
              <a:t>Restrukturacija</a:t>
            </a:r>
            <a:r>
              <a:rPr lang="en-US" dirty="0"/>
              <a:t> </a:t>
            </a:r>
            <a:r>
              <a:rPr lang="en-US" dirty="0" err="1"/>
              <a:t>značenja</a:t>
            </a:r>
            <a:r>
              <a:rPr lang="en-US" dirty="0"/>
              <a:t> </a:t>
            </a:r>
            <a:r>
              <a:rPr lang="en-US" dirty="0" err="1"/>
              <a:t>ranih</a:t>
            </a:r>
            <a:r>
              <a:rPr lang="en-US" dirty="0"/>
              <a:t> </a:t>
            </a:r>
            <a:r>
              <a:rPr lang="en-US" dirty="0" err="1"/>
              <a:t>uspomena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29835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53" y="354552"/>
            <a:ext cx="10515600" cy="503287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Sokratovski</a:t>
            </a:r>
            <a:r>
              <a:rPr lang="en-US" sz="3600" dirty="0"/>
              <a:t> </a:t>
            </a:r>
            <a:r>
              <a:rPr lang="en-US" sz="3600" dirty="0" err="1"/>
              <a:t>dijalog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53" y="1150070"/>
            <a:ext cx="11024647" cy="54864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400"/>
              </a:spcAft>
            </a:pP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/>
              <a:t>slična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u </a:t>
            </a:r>
            <a:r>
              <a:rPr lang="en-US" dirty="0" err="1"/>
              <a:t>evaluaciji</a:t>
            </a:r>
            <a:r>
              <a:rPr lang="en-US" dirty="0"/>
              <a:t> AM</a:t>
            </a:r>
          </a:p>
          <a:p>
            <a:pPr>
              <a:spcAft>
                <a:spcPts val="400"/>
              </a:spcAft>
            </a:pPr>
            <a:r>
              <a:rPr lang="en-US" dirty="0" err="1"/>
              <a:t>evaluacija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situacija</a:t>
            </a:r>
            <a:endParaRPr lang="en-US" dirty="0"/>
          </a:p>
          <a:p>
            <a:pPr marL="0" indent="0">
              <a:spcAft>
                <a:spcPts val="400"/>
              </a:spcAft>
              <a:buNone/>
            </a:pPr>
            <a:endParaRPr lang="en-US" dirty="0"/>
          </a:p>
          <a:p>
            <a:pPr>
              <a:spcAft>
                <a:spcPts val="100"/>
              </a:spcAft>
            </a:pPr>
            <a:r>
              <a:rPr lang="en-US" dirty="0"/>
              <a:t>T: </a:t>
            </a:r>
            <a:r>
              <a:rPr lang="en-US" dirty="0" err="1"/>
              <a:t>Vjerujete</a:t>
            </a:r>
            <a:r>
              <a:rPr lang="en-US" dirty="0"/>
              <a:t> 90 % da je </a:t>
            </a:r>
            <a:r>
              <a:rPr lang="en-US" dirty="0" err="1"/>
              <a:t>traženje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/>
              <a:t>znak</a:t>
            </a:r>
            <a:r>
              <a:rPr lang="en-US" dirty="0"/>
              <a:t> da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nesposobni</a:t>
            </a:r>
            <a:r>
              <a:rPr lang="en-US" dirty="0"/>
              <a:t>?</a:t>
            </a:r>
          </a:p>
          <a:p>
            <a:pPr>
              <a:spcAft>
                <a:spcPts val="100"/>
              </a:spcAft>
            </a:pPr>
            <a:r>
              <a:rPr lang="en-US" dirty="0"/>
              <a:t>K: Da.</a:t>
            </a:r>
          </a:p>
          <a:p>
            <a:pPr>
              <a:spcAft>
                <a:spcPts val="100"/>
              </a:spcAft>
            </a:pPr>
            <a:r>
              <a:rPr lang="en-US" dirty="0"/>
              <a:t>T: </a:t>
            </a:r>
            <a:r>
              <a:rPr lang="en-US" dirty="0" err="1"/>
              <a:t>Uzmimo</a:t>
            </a:r>
            <a:r>
              <a:rPr lang="en-US" dirty="0"/>
              <a:t> </a:t>
            </a:r>
            <a:r>
              <a:rPr lang="en-US" dirty="0" err="1"/>
              <a:t>terapiju</a:t>
            </a:r>
            <a:r>
              <a:rPr lang="en-US" dirty="0"/>
              <a:t> za </a:t>
            </a:r>
            <a:r>
              <a:rPr lang="en-US" dirty="0" err="1"/>
              <a:t>primjer</a:t>
            </a:r>
            <a:r>
              <a:rPr lang="en-US" dirty="0"/>
              <a:t>. </a:t>
            </a:r>
            <a:r>
              <a:rPr lang="en-US" dirty="0" err="1"/>
              <a:t>Jeste</a:t>
            </a:r>
            <a:r>
              <a:rPr lang="en-US" dirty="0"/>
              <a:t> li </a:t>
            </a:r>
            <a:r>
              <a:rPr lang="en-US" dirty="0" err="1"/>
              <a:t>nesposobni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došli</a:t>
            </a:r>
            <a:r>
              <a:rPr lang="en-US" dirty="0"/>
              <a:t> </a:t>
            </a:r>
            <a:r>
              <a:rPr lang="en-US" dirty="0" err="1"/>
              <a:t>ovdje</a:t>
            </a:r>
            <a:r>
              <a:rPr lang="en-US" dirty="0"/>
              <a:t> </a:t>
            </a:r>
            <a:r>
              <a:rPr lang="en-US" dirty="0" err="1"/>
              <a:t>potražiti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?</a:t>
            </a:r>
          </a:p>
          <a:p>
            <a:pPr>
              <a:spcAft>
                <a:spcPts val="100"/>
              </a:spcAft>
            </a:pPr>
            <a:r>
              <a:rPr lang="en-US" dirty="0"/>
              <a:t>K: Da, </a:t>
            </a:r>
            <a:r>
              <a:rPr lang="en-US" dirty="0" err="1"/>
              <a:t>malo</a:t>
            </a:r>
            <a:r>
              <a:rPr lang="en-US" dirty="0"/>
              <a:t>.</a:t>
            </a:r>
          </a:p>
          <a:p>
            <a:pPr>
              <a:spcAft>
                <a:spcPts val="100"/>
              </a:spcAft>
            </a:pPr>
            <a:r>
              <a:rPr lang="en-US" dirty="0"/>
              <a:t>T: Ja to </a:t>
            </a:r>
            <a:r>
              <a:rPr lang="en-US" dirty="0" err="1"/>
              <a:t>gledam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suprotan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. Da li je </a:t>
            </a:r>
            <a:r>
              <a:rPr lang="en-US" dirty="0" err="1"/>
              <a:t>moguće</a:t>
            </a:r>
            <a:r>
              <a:rPr lang="en-US" dirty="0"/>
              <a:t> da je to </a:t>
            </a:r>
            <a:r>
              <a:rPr lang="en-US" dirty="0" err="1"/>
              <a:t>znak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došli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terapiju</a:t>
            </a:r>
            <a:r>
              <a:rPr lang="en-US" dirty="0"/>
              <a:t>. </a:t>
            </a:r>
            <a:r>
              <a:rPr lang="en-US" dirty="0" err="1"/>
              <a:t>Što</a:t>
            </a:r>
            <a:r>
              <a:rPr lang="en-US" dirty="0"/>
              <a:t> bi se </a:t>
            </a:r>
            <a:r>
              <a:rPr lang="en-US" dirty="0" err="1"/>
              <a:t>dogodilo</a:t>
            </a:r>
            <a:r>
              <a:rPr lang="en-US" dirty="0"/>
              <a:t> da </a:t>
            </a:r>
            <a:r>
              <a:rPr lang="en-US" dirty="0" err="1"/>
              <a:t>niste</a:t>
            </a:r>
            <a:r>
              <a:rPr lang="en-US" dirty="0"/>
              <a:t>?</a:t>
            </a:r>
          </a:p>
          <a:p>
            <a:pPr>
              <a:spcAft>
                <a:spcPts val="100"/>
              </a:spcAft>
            </a:pPr>
            <a:r>
              <a:rPr lang="en-US" dirty="0"/>
              <a:t>K: </a:t>
            </a:r>
            <a:r>
              <a:rPr lang="en-US" dirty="0" err="1"/>
              <a:t>Vjerojatno</a:t>
            </a:r>
            <a:r>
              <a:rPr lang="en-US" dirty="0"/>
              <a:t> bi bio </a:t>
            </a:r>
            <a:r>
              <a:rPr lang="en-US" dirty="0" err="1"/>
              <a:t>puno</a:t>
            </a:r>
            <a:r>
              <a:rPr lang="en-US" dirty="0"/>
              <a:t> </a:t>
            </a:r>
            <a:r>
              <a:rPr lang="en-US" dirty="0" err="1"/>
              <a:t>lošije</a:t>
            </a:r>
            <a:r>
              <a:rPr lang="en-US" dirty="0"/>
              <a:t>.</a:t>
            </a:r>
          </a:p>
          <a:p>
            <a:pPr>
              <a:spcAft>
                <a:spcPts val="100"/>
              </a:spcAft>
            </a:pPr>
            <a:r>
              <a:rPr lang="en-US" dirty="0"/>
              <a:t>T: Vi </a:t>
            </a:r>
            <a:r>
              <a:rPr lang="en-US" dirty="0" err="1"/>
              <a:t>meni</a:t>
            </a:r>
            <a:r>
              <a:rPr lang="en-US" dirty="0"/>
              <a:t> recite. </a:t>
            </a:r>
            <a:r>
              <a:rPr lang="en-US" dirty="0" err="1"/>
              <a:t>Zamislimo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depresivne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.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potraži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, </a:t>
            </a:r>
            <a:r>
              <a:rPr lang="en-US" dirty="0" err="1"/>
              <a:t>trudi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preboli</a:t>
            </a:r>
            <a:r>
              <a:rPr lang="en-US" dirty="0"/>
              <a:t> </a:t>
            </a:r>
            <a:r>
              <a:rPr lang="en-US" dirty="0" err="1"/>
              <a:t>depresiju</a:t>
            </a:r>
            <a:r>
              <a:rPr lang="en-US" dirty="0"/>
              <a:t>. Druga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odbija</a:t>
            </a:r>
            <a:r>
              <a:rPr lang="en-US" dirty="0"/>
              <a:t> </a:t>
            </a:r>
            <a:r>
              <a:rPr lang="en-US" dirty="0" err="1"/>
              <a:t>terapiju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nastavlja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depresivne</a:t>
            </a:r>
            <a:r>
              <a:rPr lang="en-US" dirty="0"/>
              <a:t> </a:t>
            </a:r>
            <a:r>
              <a:rPr lang="en-US" dirty="0" err="1"/>
              <a:t>simptome</a:t>
            </a:r>
            <a:r>
              <a:rPr lang="en-US" dirty="0"/>
              <a:t>. Za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osobu</a:t>
            </a:r>
            <a:r>
              <a:rPr lang="en-US" dirty="0"/>
              <a:t> </a:t>
            </a:r>
            <a:r>
              <a:rPr lang="en-US" dirty="0" err="1"/>
              <a:t>mislite</a:t>
            </a:r>
            <a:r>
              <a:rPr lang="en-US" dirty="0"/>
              <a:t> da je </a:t>
            </a:r>
            <a:r>
              <a:rPr lang="en-US" dirty="0" err="1"/>
              <a:t>sposobnija</a:t>
            </a:r>
            <a:r>
              <a:rPr lang="en-US" dirty="0"/>
              <a:t>?</a:t>
            </a:r>
          </a:p>
          <a:p>
            <a:pPr>
              <a:spcAft>
                <a:spcPts val="100"/>
              </a:spcAft>
            </a:pPr>
            <a:r>
              <a:rPr lang="en-US" dirty="0"/>
              <a:t>K: Pa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potraži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4627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05" y="128309"/>
            <a:ext cx="10515600" cy="652970"/>
          </a:xfrm>
        </p:spPr>
        <p:txBody>
          <a:bodyPr>
            <a:normAutofit/>
          </a:bodyPr>
          <a:lstStyle/>
          <a:p>
            <a:r>
              <a:rPr lang="en-US" sz="3600" dirty="0" err="1"/>
              <a:t>Preoblikovanje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633" y="961534"/>
            <a:ext cx="10920167" cy="5768157"/>
          </a:xfrm>
        </p:spPr>
        <p:txBody>
          <a:bodyPr>
            <a:normAutofit/>
          </a:bodyPr>
          <a:lstStyle/>
          <a:p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preoblikuje</a:t>
            </a:r>
            <a:r>
              <a:rPr lang="en-US" sz="2400" dirty="0"/>
              <a:t> </a:t>
            </a:r>
            <a:r>
              <a:rPr lang="en-US" sz="2400" dirty="0" err="1"/>
              <a:t>dokaze</a:t>
            </a:r>
            <a:r>
              <a:rPr lang="en-US" sz="2400" dirty="0"/>
              <a:t> koji </a:t>
            </a:r>
            <a:r>
              <a:rPr lang="en-US" sz="2400" dirty="0" err="1"/>
              <a:t>podupiru</a:t>
            </a:r>
            <a:r>
              <a:rPr lang="en-US" sz="2400" dirty="0"/>
              <a:t> </a:t>
            </a:r>
            <a:r>
              <a:rPr lang="en-US" sz="2400" dirty="0" err="1"/>
              <a:t>njegova</a:t>
            </a:r>
            <a:r>
              <a:rPr lang="en-US" sz="2400" dirty="0"/>
              <a:t> </a:t>
            </a:r>
            <a:r>
              <a:rPr lang="en-US" sz="2400" dirty="0" err="1"/>
              <a:t>disfunkcionalna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sz="2400" dirty="0" err="1"/>
              <a:t>akcijski</a:t>
            </a:r>
            <a:r>
              <a:rPr lang="en-US" sz="2400" dirty="0"/>
              <a:t> plan za </a:t>
            </a:r>
            <a:r>
              <a:rPr lang="en-US" sz="2400" dirty="0" err="1"/>
              <a:t>jačanje</a:t>
            </a:r>
            <a:r>
              <a:rPr lang="en-US" sz="2400" dirty="0"/>
              <a:t> </a:t>
            </a:r>
            <a:r>
              <a:rPr lang="en-US" sz="2400" dirty="0" err="1"/>
              <a:t>novog</a:t>
            </a:r>
            <a:r>
              <a:rPr lang="en-US" sz="2400" dirty="0"/>
              <a:t> </a:t>
            </a:r>
            <a:r>
              <a:rPr lang="en-US" sz="2400" dirty="0" err="1"/>
              <a:t>adaptivnog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- </a:t>
            </a:r>
            <a:r>
              <a:rPr lang="en-US" sz="2400" dirty="0" err="1"/>
              <a:t>potičemo</a:t>
            </a:r>
            <a:r>
              <a:rPr lang="en-US" sz="2400" dirty="0"/>
              <a:t> </a:t>
            </a:r>
            <a:r>
              <a:rPr lang="en-US" sz="2400" dirty="0" err="1"/>
              <a:t>klijenta</a:t>
            </a:r>
            <a:r>
              <a:rPr lang="en-US" sz="2400" dirty="0"/>
              <a:t> da </a:t>
            </a:r>
            <a:r>
              <a:rPr lang="en-US" sz="2400" dirty="0" err="1"/>
              <a:t>mijenja</a:t>
            </a:r>
            <a:r>
              <a:rPr lang="en-US" sz="2400" dirty="0"/>
              <a:t> </a:t>
            </a:r>
            <a:r>
              <a:rPr lang="en-US" sz="2400" dirty="0" err="1"/>
              <a:t>ponašanje</a:t>
            </a:r>
            <a:r>
              <a:rPr lang="en-US" sz="2400" dirty="0"/>
              <a:t> (</a:t>
            </a:r>
            <a:r>
              <a:rPr lang="en-US" sz="2400" dirty="0" err="1"/>
              <a:t>npr</a:t>
            </a:r>
            <a:r>
              <a:rPr lang="en-US" sz="2400" dirty="0"/>
              <a:t>. da u </a:t>
            </a:r>
            <a:r>
              <a:rPr lang="en-US" sz="2400" dirty="0" err="1"/>
              <a:t>sljedećem</a:t>
            </a:r>
            <a:r>
              <a:rPr lang="en-US" sz="2400" dirty="0"/>
              <a:t> </a:t>
            </a:r>
            <a:r>
              <a:rPr lang="en-US" sz="2400" dirty="0" err="1"/>
              <a:t>tjednu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puta </a:t>
            </a:r>
            <a:r>
              <a:rPr lang="en-US" sz="2400" dirty="0" err="1"/>
              <a:t>potraži</a:t>
            </a:r>
            <a:r>
              <a:rPr lang="en-US" sz="2400" dirty="0"/>
              <a:t> </a:t>
            </a:r>
            <a:r>
              <a:rPr lang="en-US" sz="2400" dirty="0" err="1"/>
              <a:t>pomoć</a:t>
            </a:r>
            <a:r>
              <a:rPr lang="en-US" sz="2400" dirty="0"/>
              <a:t> od </a:t>
            </a:r>
            <a:r>
              <a:rPr lang="en-US" sz="2400" dirty="0" err="1"/>
              <a:t>drugih</a:t>
            </a:r>
            <a:r>
              <a:rPr lang="en-US" sz="2400" dirty="0"/>
              <a:t>)</a:t>
            </a:r>
            <a:endParaRPr lang="hr-HR" sz="2400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F0D465B0-EC2A-C2FA-DD36-02287C912A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04670"/>
              </p:ext>
            </p:extLst>
          </p:nvPr>
        </p:nvGraphicFramePr>
        <p:xfrm>
          <a:off x="1324991" y="2064470"/>
          <a:ext cx="8865384" cy="2394409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4432692">
                  <a:extLst>
                    <a:ext uri="{9D8B030D-6E8A-4147-A177-3AD203B41FA5}">
                      <a16:colId xmlns:a16="http://schemas.microsoft.com/office/drawing/2014/main" val="2153289833"/>
                    </a:ext>
                  </a:extLst>
                </a:gridCol>
                <a:gridCol w="4432692">
                  <a:extLst>
                    <a:ext uri="{9D8B030D-6E8A-4147-A177-3AD203B41FA5}">
                      <a16:colId xmlns:a16="http://schemas.microsoft.com/office/drawing/2014/main" val="804167965"/>
                    </a:ext>
                  </a:extLst>
                </a:gridCol>
              </a:tblGrid>
              <a:tr h="479739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DOGAĐAJ/ISKUSTVO</a:t>
                      </a:r>
                      <a:endParaRPr lang="hr-HR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PREOBLIKOVANJE</a:t>
                      </a:r>
                      <a:endParaRPr lang="hr-HR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55851"/>
                  </a:ext>
                </a:extLst>
              </a:tr>
              <a:tr h="957335">
                <a:tc>
                  <a:txBody>
                    <a:bodyPr/>
                    <a:lstStyle/>
                    <a:p>
                      <a:r>
                        <a:rPr lang="en-US" sz="2000" i="1" dirty="0" err="1"/>
                        <a:t>Pitati</a:t>
                      </a:r>
                      <a:r>
                        <a:rPr lang="en-US" sz="2000" i="1" dirty="0"/>
                        <a:t> za </a:t>
                      </a:r>
                      <a:r>
                        <a:rPr lang="en-US" sz="2000" i="1" dirty="0" err="1"/>
                        <a:t>pomoć</a:t>
                      </a:r>
                      <a:r>
                        <a:rPr lang="en-US" sz="2000" i="1" dirty="0"/>
                        <a:t> u </a:t>
                      </a:r>
                      <a:r>
                        <a:rPr lang="en-US" sz="2000" i="1" dirty="0" err="1"/>
                        <a:t>skloništu</a:t>
                      </a:r>
                      <a:r>
                        <a:rPr lang="en-US" sz="2000" i="1" dirty="0"/>
                        <a:t> za </a:t>
                      </a:r>
                      <a:r>
                        <a:rPr lang="en-US" sz="2000" i="1" dirty="0" err="1"/>
                        <a:t>beskućnike</a:t>
                      </a:r>
                      <a:r>
                        <a:rPr lang="en-US" sz="2000" i="1" dirty="0"/>
                        <a:t>.</a:t>
                      </a:r>
                      <a:endParaRPr lang="hr-HR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dirty="0" err="1"/>
                        <a:t>Sposobni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ljudi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traže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pomoć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kada</a:t>
                      </a:r>
                      <a:r>
                        <a:rPr lang="en-US" sz="2000" i="1" dirty="0"/>
                        <a:t> je </a:t>
                      </a:r>
                      <a:r>
                        <a:rPr lang="en-US" sz="2000" i="1" dirty="0" err="1"/>
                        <a:t>potrebno</a:t>
                      </a:r>
                      <a:r>
                        <a:rPr lang="en-US" sz="2000" i="1" dirty="0"/>
                        <a:t>.</a:t>
                      </a:r>
                      <a:endParaRPr lang="hr-HR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525351"/>
                  </a:ext>
                </a:extLst>
              </a:tr>
              <a:tr h="957335">
                <a:tc>
                  <a:txBody>
                    <a:bodyPr/>
                    <a:lstStyle/>
                    <a:p>
                      <a:r>
                        <a:rPr lang="en-US" sz="2000" i="1" dirty="0" err="1"/>
                        <a:t>Odlaženje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na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terapiju</a:t>
                      </a:r>
                      <a:r>
                        <a:rPr lang="en-US" sz="2000" i="1" dirty="0"/>
                        <a:t>.</a:t>
                      </a:r>
                      <a:endParaRPr lang="hr-HR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dirty="0" err="1"/>
                        <a:t>Znak</a:t>
                      </a:r>
                      <a:r>
                        <a:rPr lang="en-US" sz="2000" i="1" dirty="0"/>
                        <a:t> je </a:t>
                      </a:r>
                      <a:r>
                        <a:rPr lang="en-US" sz="2000" i="1" dirty="0" err="1"/>
                        <a:t>snage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i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sposobnosti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odlaziti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na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terapiju</a:t>
                      </a:r>
                      <a:r>
                        <a:rPr lang="en-US" sz="2000" i="1" dirty="0"/>
                        <a:t>.</a:t>
                      </a:r>
                      <a:endParaRPr lang="hr-HR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788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517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53" y="354552"/>
            <a:ext cx="10515600" cy="513739"/>
          </a:xfrm>
        </p:spPr>
        <p:txBody>
          <a:bodyPr>
            <a:noAutofit/>
          </a:bodyPr>
          <a:lstStyle/>
          <a:p>
            <a:r>
              <a:rPr lang="en-US" sz="3600" dirty="0" err="1"/>
              <a:t>Bihevioralni</a:t>
            </a:r>
            <a:r>
              <a:rPr lang="en-US" sz="3600" dirty="0"/>
              <a:t> </a:t>
            </a:r>
            <a:r>
              <a:rPr lang="en-US" sz="3600" dirty="0" err="1"/>
              <a:t>eksperiment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36" y="1146753"/>
            <a:ext cx="11444140" cy="2282247"/>
          </a:xfrm>
        </p:spPr>
        <p:txBody>
          <a:bodyPr>
            <a:normAutofit/>
          </a:bodyPr>
          <a:lstStyle/>
          <a:p>
            <a:r>
              <a:rPr lang="en-US" sz="2400" dirty="0" err="1"/>
              <a:t>modificira</a:t>
            </a:r>
            <a:r>
              <a:rPr lang="en-US" sz="2400" dirty="0"/>
              <a:t> </a:t>
            </a:r>
            <a:r>
              <a:rPr lang="en-US" sz="2400" dirty="0" err="1"/>
              <a:t>klijentova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  <a:r>
              <a:rPr lang="en-US" sz="2400" dirty="0" err="1"/>
              <a:t>snažnije</a:t>
            </a:r>
            <a:r>
              <a:rPr lang="en-US" sz="2400" dirty="0"/>
              <a:t> od </a:t>
            </a:r>
            <a:r>
              <a:rPr lang="en-US" sz="2400" dirty="0" err="1"/>
              <a:t>verbalnih</a:t>
            </a:r>
            <a:r>
              <a:rPr lang="en-US" sz="2400" dirty="0"/>
              <a:t> </a:t>
            </a:r>
            <a:r>
              <a:rPr lang="en-US" sz="2400" dirty="0" err="1"/>
              <a:t>tehnika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 err="1"/>
              <a:t>mijenja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kognitivnoj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emocionalnoj</a:t>
            </a:r>
            <a:r>
              <a:rPr lang="en-US" sz="2400" dirty="0"/>
              <a:t> </a:t>
            </a:r>
            <a:r>
              <a:rPr lang="en-US" sz="2400" dirty="0" err="1"/>
              <a:t>razini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klijenta</a:t>
            </a:r>
            <a:r>
              <a:rPr lang="en-US" sz="2400" dirty="0"/>
              <a:t> se </a:t>
            </a:r>
            <a:r>
              <a:rPr lang="en-US" sz="2400" dirty="0" err="1"/>
              <a:t>potiče</a:t>
            </a:r>
            <a:r>
              <a:rPr lang="en-US" sz="2400" dirty="0"/>
              <a:t> da </a:t>
            </a:r>
            <a:r>
              <a:rPr lang="en-US" sz="2400" dirty="0" err="1"/>
              <a:t>smanjuje</a:t>
            </a:r>
            <a:r>
              <a:rPr lang="en-US" sz="2400" dirty="0"/>
              <a:t> </a:t>
            </a:r>
            <a:r>
              <a:rPr lang="en-US" sz="2400" dirty="0" err="1"/>
              <a:t>izbjegavajuća</a:t>
            </a:r>
            <a:r>
              <a:rPr lang="en-US" sz="2400" dirty="0"/>
              <a:t> </a:t>
            </a:r>
            <a:r>
              <a:rPr lang="en-US" sz="2400" dirty="0" err="1"/>
              <a:t>ponašanja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0D048BE-8385-81F0-4CF8-AD5D99BAA131}"/>
              </a:ext>
            </a:extLst>
          </p:cNvPr>
          <p:cNvSpPr txBox="1">
            <a:spLocks/>
          </p:cNvSpPr>
          <p:nvPr/>
        </p:nvSpPr>
        <p:spPr>
          <a:xfrm>
            <a:off x="329153" y="3776350"/>
            <a:ext cx="10515600" cy="65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Korištenje</a:t>
            </a:r>
            <a:r>
              <a:rPr lang="en-US" sz="3600" dirty="0"/>
              <a:t> </a:t>
            </a:r>
            <a:r>
              <a:rPr lang="en-US" sz="3600" dirty="0" err="1"/>
              <a:t>priča</a:t>
            </a:r>
            <a:r>
              <a:rPr lang="en-US" sz="3600" dirty="0"/>
              <a:t>, </a:t>
            </a:r>
            <a:r>
              <a:rPr lang="en-US" sz="3600" dirty="0" err="1"/>
              <a:t>filmova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metafora</a:t>
            </a:r>
            <a:endParaRPr lang="hr-HR" sz="3600" dirty="0"/>
          </a:p>
        </p:txBody>
      </p:sp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4EF6DD23-1A39-983F-65EE-92D9ED30C3F8}"/>
              </a:ext>
            </a:extLst>
          </p:cNvPr>
          <p:cNvSpPr txBox="1">
            <a:spLocks/>
          </p:cNvSpPr>
          <p:nvPr/>
        </p:nvSpPr>
        <p:spPr>
          <a:xfrm>
            <a:off x="188537" y="4429320"/>
            <a:ext cx="11709732" cy="2226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/>
              <a:t>klijenta</a:t>
            </a:r>
            <a:r>
              <a:rPr lang="en-US" sz="2400" dirty="0"/>
              <a:t> se </a:t>
            </a:r>
            <a:r>
              <a:rPr lang="en-US" sz="2400" dirty="0" err="1"/>
              <a:t>potiče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reflektiranje</a:t>
            </a:r>
            <a:r>
              <a:rPr lang="en-US" sz="2400" dirty="0"/>
              <a:t> o </a:t>
            </a:r>
            <a:r>
              <a:rPr lang="en-US" sz="2400" dirty="0" err="1"/>
              <a:t>drugim</a:t>
            </a:r>
            <a:r>
              <a:rPr lang="en-US" sz="2400" dirty="0"/>
              <a:t> </a:t>
            </a:r>
            <a:r>
              <a:rPr lang="en-US" sz="2400" dirty="0" err="1"/>
              <a:t>osobama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imaju</a:t>
            </a:r>
            <a:r>
              <a:rPr lang="en-US" sz="2400" dirty="0"/>
              <a:t> </a:t>
            </a:r>
            <a:r>
              <a:rPr lang="en-US" sz="2400" dirty="0" err="1"/>
              <a:t>slična</a:t>
            </a:r>
            <a:r>
              <a:rPr lang="en-US" sz="2400" dirty="0"/>
              <a:t> </a:t>
            </a:r>
            <a:r>
              <a:rPr lang="en-US" sz="2400" dirty="0" err="1"/>
              <a:t>negativna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mijenja</a:t>
            </a:r>
            <a:r>
              <a:rPr lang="en-US" sz="2400" dirty="0"/>
              <a:t> </a:t>
            </a:r>
            <a:r>
              <a:rPr lang="en-US" sz="2400" dirty="0" err="1"/>
              <a:t>svoja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  <a:r>
              <a:rPr lang="en-US" sz="2400" dirty="0" err="1"/>
              <a:t>uviđanjem</a:t>
            </a:r>
            <a:r>
              <a:rPr lang="en-US" sz="2400" dirty="0"/>
              <a:t> da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tuđa</a:t>
            </a:r>
            <a:r>
              <a:rPr lang="en-US" sz="2400" dirty="0"/>
              <a:t> </a:t>
            </a:r>
            <a:r>
              <a:rPr lang="en-US" sz="2400" dirty="0" err="1"/>
              <a:t>negativna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  <a:r>
              <a:rPr lang="en-US" sz="2400" dirty="0" err="1"/>
              <a:t>uglavnom</a:t>
            </a:r>
            <a:r>
              <a:rPr lang="en-US" sz="2400" dirty="0"/>
              <a:t> </a:t>
            </a:r>
            <a:r>
              <a:rPr lang="en-US" sz="2400" dirty="0" err="1"/>
              <a:t>netočna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1348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85" y="223449"/>
            <a:ext cx="10515600" cy="652970"/>
          </a:xfrm>
        </p:spPr>
        <p:txBody>
          <a:bodyPr>
            <a:normAutofit/>
          </a:bodyPr>
          <a:lstStyle/>
          <a:p>
            <a:r>
              <a:rPr lang="en-US" sz="3600" dirty="0" err="1"/>
              <a:t>Kognitivni</a:t>
            </a:r>
            <a:r>
              <a:rPr lang="en-US" sz="3600" dirty="0"/>
              <a:t> </a:t>
            </a:r>
            <a:r>
              <a:rPr lang="en-US" sz="3600" dirty="0" err="1"/>
              <a:t>kontinuum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837" y="1146754"/>
            <a:ext cx="10515600" cy="751320"/>
          </a:xfrm>
        </p:spPr>
        <p:txBody>
          <a:bodyPr>
            <a:normAutofit/>
          </a:bodyPr>
          <a:lstStyle/>
          <a:p>
            <a:r>
              <a:rPr lang="en-US" dirty="0" err="1"/>
              <a:t>tehnika</a:t>
            </a:r>
            <a:r>
              <a:rPr lang="en-US" dirty="0"/>
              <a:t> se </a:t>
            </a:r>
            <a:r>
              <a:rPr lang="en-US" dirty="0" err="1"/>
              <a:t>koristi</a:t>
            </a:r>
            <a:r>
              <a:rPr lang="en-US" dirty="0"/>
              <a:t> za </a:t>
            </a:r>
            <a:r>
              <a:rPr lang="en-US" dirty="0" err="1"/>
              <a:t>mijenjanje</a:t>
            </a:r>
            <a:r>
              <a:rPr lang="en-US" dirty="0"/>
              <a:t> AM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 ,,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ništa</a:t>
            </a:r>
            <a:r>
              <a:rPr lang="en-US" dirty="0"/>
              <a:t>’’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0D048BE-8385-81F0-4CF8-AD5D99BAA131}"/>
              </a:ext>
            </a:extLst>
          </p:cNvPr>
          <p:cNvSpPr txBox="1">
            <a:spLocks/>
          </p:cNvSpPr>
          <p:nvPr/>
        </p:nvSpPr>
        <p:spPr>
          <a:xfrm>
            <a:off x="234885" y="3520082"/>
            <a:ext cx="10515600" cy="65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Korištenje</a:t>
            </a:r>
            <a:r>
              <a:rPr lang="en-US" sz="3600" dirty="0"/>
              <a:t> </a:t>
            </a:r>
            <a:r>
              <a:rPr lang="en-US" sz="3600" dirty="0" err="1"/>
              <a:t>drugih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referentne</a:t>
            </a:r>
            <a:r>
              <a:rPr lang="en-US" sz="3600" dirty="0"/>
              <a:t> </a:t>
            </a:r>
            <a:r>
              <a:rPr lang="en-US" sz="3600" dirty="0" err="1"/>
              <a:t>točke</a:t>
            </a:r>
            <a:endParaRPr lang="hr-HR" sz="3600" dirty="0"/>
          </a:p>
        </p:txBody>
      </p:sp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4EF6DD23-1A39-983F-65EE-92D9ED30C3F8}"/>
              </a:ext>
            </a:extLst>
          </p:cNvPr>
          <p:cNvSpPr txBox="1">
            <a:spLocks/>
          </p:cNvSpPr>
          <p:nvPr/>
        </p:nvSpPr>
        <p:spPr>
          <a:xfrm>
            <a:off x="234884" y="4541737"/>
            <a:ext cx="11416645" cy="2092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/>
              <a:t>razmatrajući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okolnosti</a:t>
            </a:r>
            <a:r>
              <a:rPr lang="en-US" sz="2400" dirty="0"/>
              <a:t> </a:t>
            </a:r>
            <a:r>
              <a:rPr lang="en-US" sz="2400" dirty="0" err="1"/>
              <a:t>drugih</a:t>
            </a:r>
            <a:r>
              <a:rPr lang="en-US" sz="2400" dirty="0"/>
              <a:t> </a:t>
            </a:r>
            <a:r>
              <a:rPr lang="en-US" sz="2400" dirty="0" err="1"/>
              <a:t>osoba</a:t>
            </a:r>
            <a:r>
              <a:rPr lang="en-US" sz="2400" dirty="0"/>
              <a:t>, </a:t>
            </a:r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stvara</a:t>
            </a:r>
            <a:r>
              <a:rPr lang="en-US" sz="2400" dirty="0"/>
              <a:t> </a:t>
            </a:r>
            <a:r>
              <a:rPr lang="en-US" sz="2400" dirty="0" err="1"/>
              <a:t>psihološku</a:t>
            </a:r>
            <a:r>
              <a:rPr lang="en-US" sz="2400" dirty="0"/>
              <a:t> </a:t>
            </a:r>
            <a:r>
              <a:rPr lang="en-US" sz="2400" dirty="0" err="1"/>
              <a:t>distancu</a:t>
            </a:r>
            <a:r>
              <a:rPr lang="en-US" sz="2400" dirty="0"/>
              <a:t> od </a:t>
            </a:r>
            <a:r>
              <a:rPr lang="en-US" sz="2400" dirty="0" err="1"/>
              <a:t>vlastitih</a:t>
            </a:r>
            <a:r>
              <a:rPr lang="en-US" sz="2400" dirty="0"/>
              <a:t> </a:t>
            </a:r>
            <a:r>
              <a:rPr lang="en-US" sz="2400" dirty="0" err="1"/>
              <a:t>disfunkcionalnih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endParaRPr lang="en-US" sz="2400" dirty="0"/>
          </a:p>
          <a:p>
            <a:r>
              <a:rPr lang="en-US" sz="2400" dirty="0" err="1"/>
              <a:t>korištenje</a:t>
            </a:r>
            <a:r>
              <a:rPr lang="en-US" sz="2400" dirty="0"/>
              <a:t> </a:t>
            </a:r>
            <a:r>
              <a:rPr lang="en-US" sz="2400" dirty="0" err="1"/>
              <a:t>osobe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</a:t>
            </a:r>
            <a:r>
              <a:rPr lang="en-US" sz="2400" dirty="0" err="1"/>
              <a:t>izaziva</a:t>
            </a:r>
            <a:r>
              <a:rPr lang="en-US" sz="2400" dirty="0"/>
              <a:t> </a:t>
            </a:r>
            <a:r>
              <a:rPr lang="en-US" sz="2400" dirty="0" err="1"/>
              <a:t>suosjećanje</a:t>
            </a:r>
            <a:r>
              <a:rPr lang="en-US" sz="2400" dirty="0"/>
              <a:t> (</a:t>
            </a:r>
            <a:r>
              <a:rPr lang="en-US" sz="2400" dirty="0" err="1"/>
              <a:t>npr.dijete</a:t>
            </a:r>
            <a:r>
              <a:rPr lang="en-US" sz="2400" dirty="0"/>
              <a:t>)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referentne</a:t>
            </a:r>
            <a:r>
              <a:rPr lang="en-US" sz="2400" dirty="0"/>
              <a:t> </a:t>
            </a:r>
            <a:r>
              <a:rPr lang="en-US" sz="2400" dirty="0" err="1"/>
              <a:t>točke</a:t>
            </a:r>
            <a:endParaRPr lang="en-US" sz="2400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48EF52E6-4645-E2EA-3679-A02D53B58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192" y="1961051"/>
            <a:ext cx="5505299" cy="916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518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53" y="354552"/>
            <a:ext cx="10515600" cy="513740"/>
          </a:xfrm>
        </p:spPr>
        <p:txBody>
          <a:bodyPr>
            <a:noAutofit/>
          </a:bodyPr>
          <a:lstStyle/>
          <a:p>
            <a:r>
              <a:rPr lang="en-US" sz="3600" dirty="0" err="1"/>
              <a:t>Samootkrivanje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836" y="1146754"/>
            <a:ext cx="11225681" cy="1554197"/>
          </a:xfrm>
        </p:spPr>
        <p:txBody>
          <a:bodyPr>
            <a:normAutofit/>
          </a:bodyPr>
          <a:lstStyle/>
          <a:p>
            <a:r>
              <a:rPr lang="en-US" sz="2400" dirty="0" err="1"/>
              <a:t>terapeut</a:t>
            </a:r>
            <a:r>
              <a:rPr lang="en-US" sz="2400" dirty="0"/>
              <a:t> </a:t>
            </a:r>
            <a:r>
              <a:rPr lang="en-US" sz="2400" dirty="0" err="1"/>
              <a:t>koristi</a:t>
            </a:r>
            <a:r>
              <a:rPr lang="en-US" sz="2400" dirty="0"/>
              <a:t> </a:t>
            </a:r>
            <a:r>
              <a:rPr lang="en-US" sz="2400" dirty="0" err="1"/>
              <a:t>samootkrivanje</a:t>
            </a:r>
            <a:r>
              <a:rPr lang="en-US" sz="2400" dirty="0"/>
              <a:t> </a:t>
            </a:r>
            <a:r>
              <a:rPr lang="en-US" sz="2400" dirty="0" err="1"/>
              <a:t>kako</a:t>
            </a:r>
            <a:r>
              <a:rPr lang="en-US" sz="2400" dirty="0"/>
              <a:t> bi </a:t>
            </a:r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svoja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probleme</a:t>
            </a:r>
            <a:r>
              <a:rPr lang="en-US" sz="2400" dirty="0"/>
              <a:t> </a:t>
            </a:r>
            <a:r>
              <a:rPr lang="en-US" sz="2400" dirty="0" err="1"/>
              <a:t>sagledao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druge</a:t>
            </a:r>
            <a:r>
              <a:rPr lang="en-US" sz="2400" dirty="0"/>
              <a:t> perspective</a:t>
            </a:r>
          </a:p>
          <a:p>
            <a:r>
              <a:rPr lang="en-US" sz="2400" dirty="0" err="1"/>
              <a:t>samootkrivanje</a:t>
            </a:r>
            <a:r>
              <a:rPr lang="en-US" sz="2400" dirty="0"/>
              <a:t> </a:t>
            </a:r>
            <a:r>
              <a:rPr lang="en-US" sz="2400" dirty="0" err="1"/>
              <a:t>treba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 </a:t>
            </a:r>
            <a:r>
              <a:rPr lang="en-US" sz="2400" dirty="0" err="1"/>
              <a:t>iskreno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relevantno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0D048BE-8385-81F0-4CF8-AD5D99BAA131}"/>
              </a:ext>
            </a:extLst>
          </p:cNvPr>
          <p:cNvSpPr txBox="1">
            <a:spLocks/>
          </p:cNvSpPr>
          <p:nvPr/>
        </p:nvSpPr>
        <p:spPr>
          <a:xfrm>
            <a:off x="150044" y="2700951"/>
            <a:ext cx="10515600" cy="65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Racionalno-emocionalno</a:t>
            </a:r>
            <a:r>
              <a:rPr lang="en-US" sz="3600" dirty="0"/>
              <a:t> </a:t>
            </a:r>
            <a:r>
              <a:rPr lang="en-US" sz="3600" dirty="0" err="1"/>
              <a:t>igranje</a:t>
            </a:r>
            <a:r>
              <a:rPr lang="en-US" sz="3600" dirty="0"/>
              <a:t> </a:t>
            </a:r>
            <a:r>
              <a:rPr lang="en-US" sz="3600" dirty="0" err="1"/>
              <a:t>uloga</a:t>
            </a:r>
            <a:endParaRPr lang="hr-HR" sz="3600" dirty="0"/>
          </a:p>
        </p:txBody>
      </p:sp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4EF6DD23-1A39-983F-65EE-92D9ED30C3F8}"/>
              </a:ext>
            </a:extLst>
          </p:cNvPr>
          <p:cNvSpPr txBox="1">
            <a:spLocks/>
          </p:cNvSpPr>
          <p:nvPr/>
        </p:nvSpPr>
        <p:spPr>
          <a:xfrm>
            <a:off x="150044" y="3610466"/>
            <a:ext cx="11878558" cy="29694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tehnika</a:t>
            </a:r>
            <a:r>
              <a:rPr lang="en-US" dirty="0"/>
              <a:t> ,,za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’’</a:t>
            </a:r>
          </a:p>
          <a:p>
            <a:r>
              <a:rPr lang="en-US" dirty="0" err="1"/>
              <a:t>koristi</a:t>
            </a:r>
            <a:r>
              <a:rPr lang="en-US" dirty="0"/>
              <a:t> se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mijenja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emocionalnoj</a:t>
            </a:r>
            <a:r>
              <a:rPr lang="en-US" dirty="0"/>
              <a:t> </a:t>
            </a:r>
            <a:r>
              <a:rPr lang="en-US" dirty="0" err="1"/>
              <a:t>razini</a:t>
            </a:r>
            <a:endParaRPr lang="en-US" dirty="0"/>
          </a:p>
          <a:p>
            <a:r>
              <a:rPr lang="en-US" dirty="0" err="1"/>
              <a:t>terapeut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,,</a:t>
            </a:r>
            <a:r>
              <a:rPr lang="en-US" dirty="0" err="1"/>
              <a:t>kognitivnog</a:t>
            </a:r>
            <a:r>
              <a:rPr lang="en-US" dirty="0"/>
              <a:t>’’, a </a:t>
            </a:r>
            <a:r>
              <a:rPr lang="en-US" dirty="0" err="1"/>
              <a:t>klijent</a:t>
            </a:r>
            <a:r>
              <a:rPr lang="en-US" dirty="0"/>
              <a:t> ,,</a:t>
            </a:r>
            <a:r>
              <a:rPr lang="en-US" dirty="0" err="1"/>
              <a:t>emocionalnog</a:t>
            </a:r>
            <a:r>
              <a:rPr lang="en-US" dirty="0"/>
              <a:t>’’ </a:t>
            </a:r>
            <a:r>
              <a:rPr lang="en-US" dirty="0" err="1"/>
              <a:t>dijela</a:t>
            </a:r>
            <a:r>
              <a:rPr lang="en-US" dirty="0"/>
              <a:t> (</a:t>
            </a:r>
            <a:r>
              <a:rPr lang="en-US" dirty="0" err="1"/>
              <a:t>oboje</a:t>
            </a:r>
            <a:r>
              <a:rPr lang="en-US" dirty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)</a:t>
            </a:r>
          </a:p>
          <a:p>
            <a:r>
              <a:rPr lang="en-US" sz="2400" dirty="0"/>
              <a:t>T: Ja </a:t>
            </a:r>
            <a:r>
              <a:rPr lang="en-US" sz="2400" dirty="0" err="1"/>
              <a:t>ću</a:t>
            </a:r>
            <a:r>
              <a:rPr lang="en-US" sz="2400" dirty="0"/>
              <a:t> </a:t>
            </a:r>
            <a:r>
              <a:rPr lang="en-US" sz="2400" dirty="0" err="1"/>
              <a:t>igrati</a:t>
            </a:r>
            <a:r>
              <a:rPr lang="en-US" sz="2400" dirty="0"/>
              <a:t> </a:t>
            </a:r>
            <a:r>
              <a:rPr lang="en-US" sz="2400" dirty="0" err="1"/>
              <a:t>ulogu</a:t>
            </a:r>
            <a:r>
              <a:rPr lang="en-US" sz="2400" dirty="0"/>
              <a:t> </a:t>
            </a:r>
            <a:r>
              <a:rPr lang="en-US" sz="2400" dirty="0" err="1"/>
              <a:t>kognitivnog</a:t>
            </a:r>
            <a:r>
              <a:rPr lang="en-US" sz="2400" dirty="0"/>
              <a:t> </a:t>
            </a:r>
            <a:r>
              <a:rPr lang="en-US" sz="2400" dirty="0" err="1"/>
              <a:t>dijela</a:t>
            </a:r>
            <a:r>
              <a:rPr lang="en-US" sz="2400" dirty="0"/>
              <a:t> </a:t>
            </a:r>
            <a:r>
              <a:rPr lang="en-US" sz="2400" dirty="0" err="1"/>
              <a:t>tvog</a:t>
            </a:r>
            <a:r>
              <a:rPr lang="en-US" sz="2400" dirty="0"/>
              <a:t> </a:t>
            </a:r>
            <a:r>
              <a:rPr lang="en-US" sz="2400" dirty="0" err="1"/>
              <a:t>uma</a:t>
            </a:r>
            <a:r>
              <a:rPr lang="en-US" sz="2400" dirty="0"/>
              <a:t> koji </a:t>
            </a:r>
            <a:r>
              <a:rPr lang="en-US" sz="2400" dirty="0" err="1"/>
              <a:t>zna</a:t>
            </a:r>
            <a:r>
              <a:rPr lang="en-US" sz="2400" dirty="0"/>
              <a:t> da nisi </a:t>
            </a:r>
            <a:r>
              <a:rPr lang="en-US" sz="2400" dirty="0" err="1"/>
              <a:t>nesposoban</a:t>
            </a:r>
            <a:r>
              <a:rPr lang="en-US" sz="2400" dirty="0"/>
              <a:t>. Vi </a:t>
            </a:r>
            <a:r>
              <a:rPr lang="en-US" sz="2400" dirty="0" err="1"/>
              <a:t>ćete</a:t>
            </a:r>
            <a:r>
              <a:rPr lang="en-US" sz="2400" dirty="0"/>
              <a:t> </a:t>
            </a:r>
            <a:r>
              <a:rPr lang="en-US" sz="2400" dirty="0" err="1"/>
              <a:t>igrati</a:t>
            </a:r>
            <a:r>
              <a:rPr lang="en-US" sz="2400" dirty="0"/>
              <a:t> </a:t>
            </a:r>
            <a:r>
              <a:rPr lang="en-US" sz="2400" dirty="0" err="1"/>
              <a:t>ulogu</a:t>
            </a:r>
            <a:r>
              <a:rPr lang="en-US" sz="2400" dirty="0"/>
              <a:t> </a:t>
            </a:r>
            <a:r>
              <a:rPr lang="en-US" sz="2400" dirty="0" err="1"/>
              <a:t>emocionalnog</a:t>
            </a:r>
            <a:r>
              <a:rPr lang="en-US" sz="2400" dirty="0"/>
              <a:t> </a:t>
            </a:r>
            <a:r>
              <a:rPr lang="en-US" sz="2400" dirty="0" err="1"/>
              <a:t>dijela</a:t>
            </a:r>
            <a:r>
              <a:rPr lang="en-US" sz="2400" dirty="0"/>
              <a:t> </a:t>
            </a:r>
            <a:r>
              <a:rPr lang="en-US" sz="2400" dirty="0" err="1"/>
              <a:t>uma</a:t>
            </a:r>
            <a:r>
              <a:rPr lang="en-US" sz="2400" dirty="0"/>
              <a:t>, </a:t>
            </a:r>
            <a:r>
              <a:rPr lang="en-US" sz="2400" dirty="0" err="1"/>
              <a:t>onog</a:t>
            </a:r>
            <a:r>
              <a:rPr lang="en-US" sz="2400" dirty="0"/>
              <a:t> </a:t>
            </a:r>
            <a:r>
              <a:rPr lang="en-US" sz="2400" dirty="0" err="1"/>
              <a:t>unutarnjeg</a:t>
            </a:r>
            <a:r>
              <a:rPr lang="en-US" sz="2400" dirty="0"/>
              <a:t> </a:t>
            </a:r>
            <a:r>
              <a:rPr lang="en-US" sz="2400" dirty="0" err="1"/>
              <a:t>glasa</a:t>
            </a:r>
            <a:r>
              <a:rPr lang="en-US" sz="2400" dirty="0"/>
              <a:t> koji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dalje</a:t>
            </a:r>
            <a:r>
              <a:rPr lang="en-US" sz="2400" dirty="0"/>
              <a:t> </a:t>
            </a:r>
            <a:r>
              <a:rPr lang="en-US" sz="2400" dirty="0" err="1"/>
              <a:t>vjeruje</a:t>
            </a:r>
            <a:r>
              <a:rPr lang="en-US" sz="2400" dirty="0"/>
              <a:t> da </a:t>
            </a:r>
            <a:r>
              <a:rPr lang="en-US" sz="2400" dirty="0" err="1"/>
              <a:t>ste</a:t>
            </a:r>
            <a:r>
              <a:rPr lang="en-US" sz="2400" dirty="0"/>
              <a:t> </a:t>
            </a:r>
            <a:r>
              <a:rPr lang="en-US" sz="2400" dirty="0" err="1"/>
              <a:t>nesposobni</a:t>
            </a:r>
            <a:r>
              <a:rPr lang="en-US" sz="2400" dirty="0"/>
              <a:t>. </a:t>
            </a:r>
            <a:r>
              <a:rPr lang="en-US" sz="2400" dirty="0" err="1"/>
              <a:t>Želim</a:t>
            </a:r>
            <a:r>
              <a:rPr lang="en-US" sz="2400" dirty="0"/>
              <a:t> da mi </a:t>
            </a:r>
            <a:r>
              <a:rPr lang="en-US" sz="2400" dirty="0" err="1"/>
              <a:t>kontrirate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snažnijim</a:t>
            </a:r>
            <a:r>
              <a:rPr lang="en-US" sz="2400" dirty="0"/>
              <a:t> </a:t>
            </a:r>
            <a:r>
              <a:rPr lang="en-US" sz="2400" dirty="0" err="1"/>
              <a:t>argumentima</a:t>
            </a:r>
            <a:r>
              <a:rPr lang="en-US" sz="2400" dirty="0"/>
              <a:t> da </a:t>
            </a:r>
            <a:r>
              <a:rPr lang="en-US" sz="2400" dirty="0" err="1"/>
              <a:t>vidimo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još</a:t>
            </a:r>
            <a:r>
              <a:rPr lang="en-US" sz="2400" dirty="0"/>
              <a:t> </a:t>
            </a:r>
            <a:r>
              <a:rPr lang="en-US" sz="2400" dirty="0" err="1"/>
              <a:t>održava</a:t>
            </a:r>
            <a:r>
              <a:rPr lang="en-US" sz="2400" dirty="0"/>
              <a:t> </a:t>
            </a:r>
            <a:r>
              <a:rPr lang="en-US" sz="2400" dirty="0" err="1"/>
              <a:t>Vaše</a:t>
            </a:r>
            <a:r>
              <a:rPr lang="en-US" sz="2400" dirty="0"/>
              <a:t> </a:t>
            </a:r>
            <a:r>
              <a:rPr lang="en-US" sz="2400" dirty="0" err="1"/>
              <a:t>vjerovanje</a:t>
            </a:r>
            <a:r>
              <a:rPr lang="en-US" sz="2400" dirty="0"/>
              <a:t>.</a:t>
            </a:r>
          </a:p>
          <a:p>
            <a:r>
              <a:rPr lang="en-US" dirty="0" err="1"/>
              <a:t>kasnije</a:t>
            </a:r>
            <a:r>
              <a:rPr lang="en-US" dirty="0"/>
              <a:t> se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zamijene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24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53" y="252862"/>
            <a:ext cx="10515600" cy="652970"/>
          </a:xfrm>
        </p:spPr>
        <p:txBody>
          <a:bodyPr>
            <a:normAutofit/>
          </a:bodyPr>
          <a:lstStyle/>
          <a:p>
            <a:r>
              <a:rPr lang="en-US" sz="3600" dirty="0" err="1"/>
              <a:t>Povijesni</a:t>
            </a:r>
            <a:r>
              <a:rPr lang="en-US" sz="3600" dirty="0"/>
              <a:t> test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836" y="1146754"/>
            <a:ext cx="11508485" cy="1643580"/>
          </a:xfrm>
        </p:spPr>
        <p:txBody>
          <a:bodyPr>
            <a:normAutofit/>
          </a:bodyPr>
          <a:lstStyle/>
          <a:p>
            <a:r>
              <a:rPr lang="en-US" sz="2400" dirty="0"/>
              <a:t>rad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otkrivanju</a:t>
            </a:r>
            <a:r>
              <a:rPr lang="en-US" sz="2400" dirty="0"/>
              <a:t> </a:t>
            </a:r>
            <a:r>
              <a:rPr lang="en-US" sz="2400" dirty="0" err="1"/>
              <a:t>nastanka</a:t>
            </a:r>
            <a:r>
              <a:rPr lang="en-US" sz="2400" dirty="0"/>
              <a:t> </a:t>
            </a:r>
            <a:r>
              <a:rPr lang="en-US" sz="2400" dirty="0" err="1"/>
              <a:t>negativnog</a:t>
            </a:r>
            <a:r>
              <a:rPr lang="en-US" sz="2400" dirty="0"/>
              <a:t> </a:t>
            </a:r>
            <a:r>
              <a:rPr lang="en-US" sz="2400" dirty="0" err="1"/>
              <a:t>bazičnog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iskustva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djetinjstva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adolescencije</a:t>
            </a:r>
            <a:endParaRPr lang="en-US" sz="2400" dirty="0"/>
          </a:p>
          <a:p>
            <a:r>
              <a:rPr lang="en-US" sz="2400" dirty="0" err="1"/>
              <a:t>korištenje</a:t>
            </a:r>
            <a:r>
              <a:rPr lang="en-US" sz="2400" dirty="0"/>
              <a:t> </a:t>
            </a:r>
            <a:r>
              <a:rPr lang="en-US" sz="2400" dirty="0" err="1"/>
              <a:t>Sokratovskog</a:t>
            </a:r>
            <a:r>
              <a:rPr lang="en-US" sz="2400" dirty="0"/>
              <a:t> </a:t>
            </a:r>
            <a:r>
              <a:rPr lang="en-US" sz="2400" dirty="0" err="1"/>
              <a:t>dijaloga</a:t>
            </a:r>
            <a:r>
              <a:rPr lang="en-US" sz="2400" dirty="0"/>
              <a:t> za </a:t>
            </a:r>
            <a:r>
              <a:rPr lang="en-US" sz="2400" dirty="0" err="1"/>
              <a:t>mijenjanje</a:t>
            </a:r>
            <a:r>
              <a:rPr lang="en-US" sz="2400" dirty="0"/>
              <a:t> </a:t>
            </a:r>
            <a:r>
              <a:rPr lang="en-US" sz="2400" dirty="0" err="1"/>
              <a:t>značenja</a:t>
            </a:r>
            <a:r>
              <a:rPr lang="en-US" sz="2400" dirty="0"/>
              <a:t> </a:t>
            </a:r>
            <a:r>
              <a:rPr lang="en-US" sz="2400" dirty="0" err="1"/>
              <a:t>ranog</a:t>
            </a:r>
            <a:r>
              <a:rPr lang="en-US" sz="2400" dirty="0"/>
              <a:t> </a:t>
            </a:r>
            <a:r>
              <a:rPr lang="en-US" sz="2400" dirty="0" err="1"/>
              <a:t>iskustva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0D048BE-8385-81F0-4CF8-AD5D99BAA131}"/>
              </a:ext>
            </a:extLst>
          </p:cNvPr>
          <p:cNvSpPr txBox="1">
            <a:spLocks/>
          </p:cNvSpPr>
          <p:nvPr/>
        </p:nvSpPr>
        <p:spPr>
          <a:xfrm>
            <a:off x="329153" y="2979413"/>
            <a:ext cx="10515600" cy="65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Restrukturacija</a:t>
            </a:r>
            <a:r>
              <a:rPr lang="en-US" sz="3600" dirty="0"/>
              <a:t> </a:t>
            </a:r>
            <a:r>
              <a:rPr lang="en-US" sz="3600" dirty="0" err="1"/>
              <a:t>značenja</a:t>
            </a:r>
            <a:r>
              <a:rPr lang="en-US" sz="3600" dirty="0"/>
              <a:t> </a:t>
            </a:r>
            <a:r>
              <a:rPr lang="en-US" sz="3600" dirty="0" err="1"/>
              <a:t>ranih</a:t>
            </a:r>
            <a:r>
              <a:rPr lang="en-US" sz="3600" dirty="0"/>
              <a:t> </a:t>
            </a:r>
            <a:r>
              <a:rPr lang="en-US" sz="3600" dirty="0" err="1"/>
              <a:t>uspomena</a:t>
            </a:r>
            <a:endParaRPr lang="hr-HR" sz="3600" dirty="0"/>
          </a:p>
        </p:txBody>
      </p:sp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4EF6DD23-1A39-983F-65EE-92D9ED30C3F8}"/>
              </a:ext>
            </a:extLst>
          </p:cNvPr>
          <p:cNvSpPr txBox="1">
            <a:spLocks/>
          </p:cNvSpPr>
          <p:nvPr/>
        </p:nvSpPr>
        <p:spPr>
          <a:xfrm>
            <a:off x="209032" y="4067667"/>
            <a:ext cx="11367083" cy="2669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/>
              <a:t>korištenje</a:t>
            </a:r>
            <a:r>
              <a:rPr lang="en-US" sz="2400" dirty="0"/>
              <a:t> </a:t>
            </a:r>
            <a:r>
              <a:rPr lang="en-US" sz="2400" dirty="0" err="1"/>
              <a:t>iskustvenih</a:t>
            </a:r>
            <a:r>
              <a:rPr lang="en-US" sz="2400" dirty="0"/>
              <a:t> </a:t>
            </a:r>
            <a:r>
              <a:rPr lang="en-US" sz="2400" dirty="0" err="1"/>
              <a:t>tehnika</a:t>
            </a:r>
            <a:r>
              <a:rPr lang="en-US" sz="2400" dirty="0"/>
              <a:t> za </a:t>
            </a:r>
            <a:r>
              <a:rPr lang="en-US" sz="2400" dirty="0" err="1"/>
              <a:t>mijenjanje</a:t>
            </a:r>
            <a:r>
              <a:rPr lang="en-US" sz="2400" dirty="0"/>
              <a:t> </a:t>
            </a:r>
            <a:r>
              <a:rPr lang="en-US" sz="2400" dirty="0" err="1"/>
              <a:t>značenja</a:t>
            </a:r>
            <a:r>
              <a:rPr lang="en-US" sz="2400" dirty="0"/>
              <a:t> </a:t>
            </a:r>
            <a:r>
              <a:rPr lang="en-US" sz="2400" dirty="0" err="1"/>
              <a:t>ranih</a:t>
            </a:r>
            <a:r>
              <a:rPr lang="en-US" sz="2400" dirty="0"/>
              <a:t> </a:t>
            </a:r>
            <a:r>
              <a:rPr lang="en-US" sz="2400" dirty="0" err="1"/>
              <a:t>negativnih</a:t>
            </a:r>
            <a:r>
              <a:rPr lang="en-US" sz="2400" dirty="0"/>
              <a:t> </a:t>
            </a:r>
            <a:r>
              <a:rPr lang="en-US" sz="2400" dirty="0" err="1"/>
              <a:t>događaja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emocionalnoj</a:t>
            </a:r>
            <a:r>
              <a:rPr lang="en-US" sz="2400" dirty="0"/>
              <a:t> </a:t>
            </a:r>
            <a:r>
              <a:rPr lang="en-US" sz="2400" dirty="0" err="1"/>
              <a:t>razini</a:t>
            </a:r>
            <a:endParaRPr lang="en-US" sz="2400" dirty="0"/>
          </a:p>
          <a:p>
            <a:r>
              <a:rPr lang="en-US" sz="2400" dirty="0" err="1"/>
              <a:t>ponovno</a:t>
            </a:r>
            <a:r>
              <a:rPr lang="en-US" sz="2400" dirty="0"/>
              <a:t> ,,</a:t>
            </a:r>
            <a:r>
              <a:rPr lang="en-US" sz="2400" dirty="0" err="1"/>
              <a:t>proživljavanje</a:t>
            </a:r>
            <a:r>
              <a:rPr lang="en-US" sz="2400" dirty="0"/>
              <a:t>’’ </a:t>
            </a:r>
            <a:r>
              <a:rPr lang="en-US" sz="2400" dirty="0" err="1"/>
              <a:t>značajnog</a:t>
            </a:r>
            <a:r>
              <a:rPr lang="en-US" sz="2400" dirty="0"/>
              <a:t> </a:t>
            </a:r>
            <a:r>
              <a:rPr lang="en-US" sz="2400" dirty="0" err="1"/>
              <a:t>iskustva</a:t>
            </a:r>
            <a:r>
              <a:rPr lang="en-US" sz="2400" dirty="0"/>
              <a:t> </a:t>
            </a:r>
            <a:r>
              <a:rPr lang="en-US" sz="2400" dirty="0" err="1"/>
              <a:t>tijekom</a:t>
            </a:r>
            <a:r>
              <a:rPr lang="en-US" sz="2400" dirty="0"/>
              <a:t> </a:t>
            </a:r>
            <a:r>
              <a:rPr lang="en-US" sz="2400" dirty="0" err="1"/>
              <a:t>seanse</a:t>
            </a:r>
            <a:endParaRPr lang="en-US" sz="2400" dirty="0"/>
          </a:p>
          <a:p>
            <a:r>
              <a:rPr lang="en-US" sz="2400" dirty="0" err="1"/>
              <a:t>korištenje</a:t>
            </a:r>
            <a:r>
              <a:rPr lang="en-US" sz="2400" dirty="0"/>
              <a:t> </a:t>
            </a:r>
            <a:r>
              <a:rPr lang="en-US" sz="2400" dirty="0" err="1"/>
              <a:t>tehnike</a:t>
            </a:r>
            <a:r>
              <a:rPr lang="en-US" sz="2400" dirty="0"/>
              <a:t> </a:t>
            </a:r>
            <a:r>
              <a:rPr lang="en-US" sz="2400" dirty="0" err="1"/>
              <a:t>igranja</a:t>
            </a:r>
            <a:r>
              <a:rPr lang="en-US" sz="2400" dirty="0"/>
              <a:t> </a:t>
            </a:r>
            <a:r>
              <a:rPr lang="en-US" sz="2400" dirty="0" err="1"/>
              <a:t>uloga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imaginacije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716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23" y="1212391"/>
            <a:ext cx="2957659" cy="652970"/>
          </a:xfrm>
        </p:spPr>
        <p:txBody>
          <a:bodyPr>
            <a:normAutofit fontScale="90000"/>
          </a:bodyPr>
          <a:lstStyle/>
          <a:p>
            <a:r>
              <a:rPr lang="en-US" dirty="0"/>
              <a:t>LITERATURA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51" y="2494788"/>
            <a:ext cx="11473207" cy="2282246"/>
          </a:xfrm>
        </p:spPr>
        <p:txBody>
          <a:bodyPr>
            <a:normAutofit/>
          </a:bodyPr>
          <a:lstStyle/>
          <a:p>
            <a:r>
              <a:rPr lang="en-US" dirty="0"/>
              <a:t>Beck, J. S. (2021). Cognitive Behavior Therapy: Basics and Beyond. The Guilford Press.</a:t>
            </a:r>
          </a:p>
        </p:txBody>
      </p:sp>
    </p:spTree>
    <p:extLst>
      <p:ext uri="{BB962C8B-B14F-4D97-AF65-F5344CB8AC3E}">
        <p14:creationId xmlns:p14="http://schemas.microsoft.com/office/powerpoint/2010/main" val="358623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035" y="593889"/>
            <a:ext cx="10778765" cy="558307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klijent</a:t>
            </a:r>
            <a:r>
              <a:rPr lang="en-US" dirty="0"/>
              <a:t> u </a:t>
            </a:r>
            <a:r>
              <a:rPr lang="en-US" dirty="0" err="1"/>
              <a:t>maladaptivnom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razmišljanja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depresija</a:t>
            </a:r>
            <a:r>
              <a:rPr lang="en-US" dirty="0"/>
              <a:t>), </a:t>
            </a:r>
            <a:r>
              <a:rPr lang="en-US" dirty="0" err="1"/>
              <a:t>važno</a:t>
            </a:r>
            <a:r>
              <a:rPr lang="en-US" dirty="0"/>
              <a:t> je: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razviti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ojačati</a:t>
            </a:r>
            <a:r>
              <a:rPr lang="en-US" dirty="0"/>
              <a:t> </a:t>
            </a:r>
            <a:r>
              <a:rPr lang="en-US" dirty="0" err="1"/>
              <a:t>pozitivna</a:t>
            </a:r>
            <a:r>
              <a:rPr lang="en-US" dirty="0"/>
              <a:t> </a:t>
            </a:r>
            <a:r>
              <a:rPr lang="en-US" dirty="0" err="1"/>
              <a:t>realistična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 (</a:t>
            </a:r>
            <a:r>
              <a:rPr lang="en-US" dirty="0" err="1"/>
              <a:t>aktivacija</a:t>
            </a:r>
            <a:r>
              <a:rPr lang="en-US" dirty="0"/>
              <a:t> </a:t>
            </a:r>
            <a:r>
              <a:rPr lang="en-US" dirty="0" err="1"/>
              <a:t>adaptivnog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razmišljanja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mijenjati</a:t>
            </a:r>
            <a:r>
              <a:rPr lang="en-US" dirty="0"/>
              <a:t> </a:t>
            </a:r>
            <a:r>
              <a:rPr lang="en-US" dirty="0" err="1"/>
              <a:t>negativna</a:t>
            </a:r>
            <a:r>
              <a:rPr lang="en-US" dirty="0"/>
              <a:t> </a:t>
            </a:r>
            <a:r>
              <a:rPr lang="en-US" dirty="0" err="1"/>
              <a:t>nerealistična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 (</a:t>
            </a:r>
            <a:r>
              <a:rPr lang="en-US" dirty="0" err="1"/>
              <a:t>deaktivacija</a:t>
            </a:r>
            <a:r>
              <a:rPr lang="en-US" dirty="0"/>
              <a:t> </a:t>
            </a:r>
            <a:r>
              <a:rPr lang="en-US" dirty="0" err="1"/>
              <a:t>depresivnog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razmišljanja</a:t>
            </a:r>
            <a:r>
              <a:rPr lang="en-US" dirty="0"/>
              <a:t>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2287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324" y="2447653"/>
            <a:ext cx="7362334" cy="80459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 err="1"/>
              <a:t>Hvala</a:t>
            </a:r>
            <a:r>
              <a:rPr lang="en-US" sz="6000" dirty="0"/>
              <a:t> </a:t>
            </a:r>
            <a:r>
              <a:rPr lang="en-US" sz="6000" dirty="0" err="1"/>
              <a:t>na</a:t>
            </a:r>
            <a:r>
              <a:rPr lang="en-US" sz="6000" dirty="0"/>
              <a:t> </a:t>
            </a:r>
            <a:r>
              <a:rPr lang="en-US" sz="6000" dirty="0" err="1"/>
              <a:t>pažnji</a:t>
            </a:r>
            <a:r>
              <a:rPr lang="en-US" sz="6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31824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668" y="365125"/>
            <a:ext cx="10345132" cy="671823"/>
          </a:xfrm>
        </p:spPr>
        <p:txBody>
          <a:bodyPr>
            <a:normAutofit fontScale="90000"/>
          </a:bodyPr>
          <a:lstStyle/>
          <a:p>
            <a:r>
              <a:rPr lang="en-US" dirty="0"/>
              <a:t>JAČANJE ADAPTIVNIH VJEROVANJA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69" y="1121790"/>
            <a:ext cx="11547835" cy="54864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adaptivna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realistična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deaktivirati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depresivna</a:t>
            </a:r>
            <a:endParaRPr lang="en-US" dirty="0"/>
          </a:p>
          <a:p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raditi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jačanju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-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/>
              <a:t>klijentu</a:t>
            </a:r>
            <a:r>
              <a:rPr lang="en-US" dirty="0"/>
              <a:t> da se </a:t>
            </a:r>
            <a:r>
              <a:rPr lang="en-US" dirty="0" err="1"/>
              <a:t>uključi</a:t>
            </a:r>
            <a:r>
              <a:rPr lang="en-US" dirty="0"/>
              <a:t> u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osjećaj</a:t>
            </a:r>
            <a:r>
              <a:rPr lang="en-US" dirty="0"/>
              <a:t> </a:t>
            </a:r>
            <a:r>
              <a:rPr lang="en-US" dirty="0" err="1"/>
              <a:t>zadovoljstva</a:t>
            </a:r>
            <a:r>
              <a:rPr lang="en-US" dirty="0"/>
              <a:t>, </a:t>
            </a:r>
            <a:r>
              <a:rPr lang="en-US" dirty="0" err="1"/>
              <a:t>uspjeha</a:t>
            </a:r>
            <a:r>
              <a:rPr lang="en-US" dirty="0"/>
              <a:t>, </a:t>
            </a:r>
            <a:r>
              <a:rPr lang="en-US" dirty="0" err="1"/>
              <a:t>povezanosti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osnaživanja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dozivanje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korisnih</a:t>
            </a:r>
            <a:r>
              <a:rPr lang="en-US" dirty="0"/>
              <a:t> </a:t>
            </a:r>
            <a:r>
              <a:rPr lang="en-US" dirty="0" err="1"/>
              <a:t>zaključaka</a:t>
            </a:r>
            <a:r>
              <a:rPr lang="en-US" dirty="0"/>
              <a:t> o </a:t>
            </a:r>
            <a:r>
              <a:rPr lang="en-US" dirty="0" err="1"/>
              <a:t>vlastitim</a:t>
            </a:r>
            <a:r>
              <a:rPr lang="en-US" dirty="0"/>
              <a:t> </a:t>
            </a:r>
            <a:r>
              <a:rPr lang="en-US" dirty="0" err="1"/>
              <a:t>iskustvima</a:t>
            </a:r>
            <a:endParaRPr lang="en-US" dirty="0"/>
          </a:p>
          <a:p>
            <a:pPr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adaptivnih</a:t>
            </a:r>
            <a:r>
              <a:rPr lang="en-US" dirty="0"/>
              <a:t> </a:t>
            </a:r>
            <a:r>
              <a:rPr lang="en-US" dirty="0" err="1"/>
              <a:t>vjerovanja</a:t>
            </a:r>
            <a:endParaRPr lang="en-US" dirty="0"/>
          </a:p>
          <a:p>
            <a:pPr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isticanje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endParaRPr lang="en-US" dirty="0"/>
          </a:p>
          <a:p>
            <a:pPr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referiranje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ljude</a:t>
            </a:r>
            <a:endParaRPr lang="en-US" dirty="0"/>
          </a:p>
          <a:p>
            <a:pPr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grafikona</a:t>
            </a:r>
            <a:r>
              <a:rPr lang="en-US" dirty="0"/>
              <a:t> za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dokaza</a:t>
            </a:r>
            <a:endParaRPr lang="en-US" dirty="0"/>
          </a:p>
          <a:p>
            <a:pPr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izazivanje</a:t>
            </a:r>
            <a:r>
              <a:rPr lang="en-US" dirty="0"/>
              <a:t> </a:t>
            </a:r>
            <a:r>
              <a:rPr lang="en-US" dirty="0" err="1"/>
              <a:t>predožbi</a:t>
            </a:r>
            <a:r>
              <a:rPr lang="en-US" dirty="0"/>
              <a:t> </a:t>
            </a:r>
            <a:r>
              <a:rPr lang="en-US" dirty="0" err="1"/>
              <a:t>trenutnih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prošlih</a:t>
            </a:r>
            <a:r>
              <a:rPr lang="en-US" dirty="0"/>
              <a:t> </a:t>
            </a:r>
            <a:r>
              <a:rPr lang="en-US" dirty="0" err="1"/>
              <a:t>iskustava</a:t>
            </a:r>
            <a:endParaRPr lang="en-US" dirty="0"/>
          </a:p>
          <a:p>
            <a:pPr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ponašanje</a:t>
            </a:r>
            <a:r>
              <a:rPr lang="en-US" dirty="0"/>
              <a:t> ,,</a:t>
            </a:r>
            <a:r>
              <a:rPr lang="en-US" dirty="0" err="1"/>
              <a:t>kao</a:t>
            </a:r>
            <a:r>
              <a:rPr lang="en-US" dirty="0"/>
              <a:t> da’’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528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95" y="289711"/>
            <a:ext cx="11250105" cy="539847"/>
          </a:xfrm>
        </p:spPr>
        <p:txBody>
          <a:bodyPr>
            <a:noAutofit/>
          </a:bodyPr>
          <a:lstStyle/>
          <a:p>
            <a:r>
              <a:rPr lang="en-US" sz="3600" dirty="0" err="1"/>
              <a:t>Dozivanje</a:t>
            </a:r>
            <a:r>
              <a:rPr lang="en-US" sz="3600" dirty="0"/>
              <a:t> </a:t>
            </a:r>
            <a:r>
              <a:rPr lang="en-US" sz="3600" dirty="0" err="1"/>
              <a:t>pozitivnih</a:t>
            </a:r>
            <a:r>
              <a:rPr lang="en-US" sz="3600" dirty="0"/>
              <a:t> </a:t>
            </a:r>
            <a:r>
              <a:rPr lang="en-US" sz="3600" dirty="0" err="1"/>
              <a:t>informacija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donošenje</a:t>
            </a:r>
            <a:r>
              <a:rPr lang="en-US" sz="3600" dirty="0"/>
              <a:t> </a:t>
            </a:r>
            <a:r>
              <a:rPr lang="en-US" sz="3600" dirty="0" err="1"/>
              <a:t>zaključaka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16" y="1234911"/>
            <a:ext cx="11136984" cy="5410986"/>
          </a:xfrm>
        </p:spPr>
        <p:txBody>
          <a:bodyPr>
            <a:normAutofit/>
          </a:bodyPr>
          <a:lstStyle/>
          <a:p>
            <a:r>
              <a:rPr lang="en-US" sz="2400" dirty="0"/>
              <a:t>od </a:t>
            </a:r>
            <a:r>
              <a:rPr lang="en-US" sz="2400" dirty="0" err="1"/>
              <a:t>početka</a:t>
            </a:r>
            <a:r>
              <a:rPr lang="en-US" sz="2400" dirty="0"/>
              <a:t> </a:t>
            </a:r>
            <a:r>
              <a:rPr lang="en-US" sz="2400" dirty="0" err="1"/>
              <a:t>tretmana</a:t>
            </a:r>
            <a:r>
              <a:rPr lang="en-US" sz="2400" dirty="0"/>
              <a:t> </a:t>
            </a:r>
            <a:r>
              <a:rPr lang="en-US" sz="2400" dirty="0" err="1"/>
              <a:t>radi</a:t>
            </a:r>
            <a:r>
              <a:rPr lang="en-US" sz="2400" dirty="0"/>
              <a:t> se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identificiranju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jačanju</a:t>
            </a:r>
            <a:r>
              <a:rPr lang="en-US" sz="2400" dirty="0"/>
              <a:t> </a:t>
            </a:r>
            <a:r>
              <a:rPr lang="en-US" sz="2400" dirty="0" err="1"/>
              <a:t>pozitivnih</a:t>
            </a:r>
            <a:r>
              <a:rPr lang="en-US" sz="2400" dirty="0"/>
              <a:t> </a:t>
            </a:r>
            <a:r>
              <a:rPr lang="en-US" sz="2400" dirty="0" err="1"/>
              <a:t>adaptivnih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endParaRPr lang="en-US" sz="2400" dirty="0"/>
          </a:p>
          <a:p>
            <a:endParaRPr lang="en-US" sz="2400" dirty="0"/>
          </a:p>
          <a:p>
            <a:r>
              <a:rPr lang="en-US" sz="2400" i="1" dirty="0"/>
              <a:t>,,</a:t>
            </a:r>
            <a:r>
              <a:rPr lang="en-US" sz="2400" i="1" dirty="0" err="1"/>
              <a:t>Koje</a:t>
            </a:r>
            <a:r>
              <a:rPr lang="en-US" sz="2400" i="1" dirty="0"/>
              <a:t> </a:t>
            </a:r>
            <a:r>
              <a:rPr lang="en-US" sz="2400" i="1" dirty="0" err="1"/>
              <a:t>su</a:t>
            </a:r>
            <a:r>
              <a:rPr lang="en-US" sz="2400" i="1" dirty="0"/>
              <a:t> se </a:t>
            </a:r>
            <a:r>
              <a:rPr lang="en-US" sz="2400" i="1" dirty="0" err="1"/>
              <a:t>pozitivne</a:t>
            </a:r>
            <a:r>
              <a:rPr lang="en-US" sz="2400" i="1" dirty="0"/>
              <a:t> </a:t>
            </a:r>
            <a:r>
              <a:rPr lang="en-US" sz="2400" i="1" dirty="0" err="1"/>
              <a:t>stvari</a:t>
            </a:r>
            <a:r>
              <a:rPr lang="en-US" sz="2400" i="1" dirty="0"/>
              <a:t> </a:t>
            </a:r>
            <a:r>
              <a:rPr lang="en-US" sz="2400" i="1" dirty="0" err="1"/>
              <a:t>dogodile</a:t>
            </a:r>
            <a:r>
              <a:rPr lang="en-US" sz="2400" i="1" dirty="0"/>
              <a:t> od </a:t>
            </a:r>
            <a:r>
              <a:rPr lang="en-US" sz="2400" i="1" dirty="0" err="1"/>
              <a:t>našeg</a:t>
            </a:r>
            <a:r>
              <a:rPr lang="en-US" sz="2400" i="1" dirty="0"/>
              <a:t> </a:t>
            </a:r>
            <a:r>
              <a:rPr lang="en-US" sz="2400" i="1" dirty="0" err="1"/>
              <a:t>posljednjeg</a:t>
            </a:r>
            <a:r>
              <a:rPr lang="en-US" sz="2400" i="1" dirty="0"/>
              <a:t> </a:t>
            </a:r>
            <a:r>
              <a:rPr lang="en-US" sz="2400" i="1" dirty="0" err="1"/>
              <a:t>susreta</a:t>
            </a:r>
            <a:r>
              <a:rPr lang="en-US" sz="2400" i="1" dirty="0"/>
              <a:t>’’, ,,</a:t>
            </a:r>
            <a:r>
              <a:rPr lang="en-US" sz="2400" i="1" dirty="0" err="1"/>
              <a:t>Što</a:t>
            </a:r>
            <a:r>
              <a:rPr lang="en-US" sz="2400" i="1" dirty="0"/>
              <a:t> </a:t>
            </a:r>
            <a:r>
              <a:rPr lang="en-US" sz="2400" i="1" dirty="0" err="1"/>
              <a:t>zaključuješ</a:t>
            </a:r>
            <a:r>
              <a:rPr lang="en-US" sz="2400" i="1" dirty="0"/>
              <a:t> o </a:t>
            </a:r>
            <a:r>
              <a:rPr lang="en-US" sz="2400" i="1" dirty="0" err="1"/>
              <a:t>ovim</a:t>
            </a:r>
            <a:r>
              <a:rPr lang="en-US" sz="2400" i="1" dirty="0"/>
              <a:t> </a:t>
            </a:r>
            <a:r>
              <a:rPr lang="en-US" sz="2400" i="1" dirty="0" err="1"/>
              <a:t>iskustvima</a:t>
            </a:r>
            <a:r>
              <a:rPr lang="en-US" sz="2400" i="1" dirty="0"/>
              <a:t>?’’ ,,</a:t>
            </a:r>
            <a:r>
              <a:rPr lang="en-US" sz="2400" i="1" dirty="0" err="1"/>
              <a:t>Što</a:t>
            </a:r>
            <a:r>
              <a:rPr lang="en-US" sz="2400" i="1" dirty="0"/>
              <a:t> ova </a:t>
            </a:r>
            <a:r>
              <a:rPr lang="en-US" sz="2400" i="1" dirty="0" err="1"/>
              <a:t>iskustva</a:t>
            </a:r>
            <a:r>
              <a:rPr lang="en-US" sz="2400" i="1" dirty="0"/>
              <a:t> </a:t>
            </a:r>
            <a:r>
              <a:rPr lang="en-US" sz="2400" i="1" dirty="0" err="1"/>
              <a:t>govore</a:t>
            </a:r>
            <a:r>
              <a:rPr lang="en-US" sz="2400" i="1" dirty="0"/>
              <a:t> o </a:t>
            </a:r>
            <a:r>
              <a:rPr lang="en-US" sz="2400" i="1" dirty="0" err="1"/>
              <a:t>tebi</a:t>
            </a:r>
            <a:r>
              <a:rPr lang="en-US" sz="2400" i="1" dirty="0"/>
              <a:t>?’’</a:t>
            </a:r>
          </a:p>
          <a:p>
            <a:endParaRPr lang="en-US" sz="2400" i="1" dirty="0"/>
          </a:p>
          <a:p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vodi</a:t>
            </a:r>
            <a:r>
              <a:rPr lang="en-US" sz="2400" dirty="0"/>
              <a:t> </a:t>
            </a:r>
            <a:r>
              <a:rPr lang="en-US" sz="2400" dirty="0" err="1"/>
              <a:t>bilješku</a:t>
            </a:r>
            <a:r>
              <a:rPr lang="en-US" sz="2400" dirty="0"/>
              <a:t> o tome </a:t>
            </a:r>
            <a:r>
              <a:rPr lang="en-US" sz="2400" dirty="0" err="1"/>
              <a:t>što</a:t>
            </a:r>
            <a:r>
              <a:rPr lang="en-US" sz="2400" dirty="0"/>
              <a:t> je </a:t>
            </a:r>
            <a:r>
              <a:rPr lang="en-US" sz="2400" dirty="0" err="1"/>
              <a:t>napravio</a:t>
            </a:r>
            <a:r>
              <a:rPr lang="en-US" sz="2400" dirty="0"/>
              <a:t> </a:t>
            </a:r>
            <a:r>
              <a:rPr lang="en-US" sz="2400" dirty="0" err="1"/>
              <a:t>tijekom</a:t>
            </a:r>
            <a:r>
              <a:rPr lang="en-US" sz="2400" dirty="0"/>
              <a:t> dana </a:t>
            </a:r>
            <a:r>
              <a:rPr lang="en-US" sz="2400" dirty="0" err="1"/>
              <a:t>iako</a:t>
            </a:r>
            <a:r>
              <a:rPr lang="en-US" sz="2400" dirty="0"/>
              <a:t> mu je </a:t>
            </a:r>
            <a:r>
              <a:rPr lang="en-US" sz="2400" dirty="0" err="1"/>
              <a:t>bilo</a:t>
            </a:r>
            <a:r>
              <a:rPr lang="en-US" sz="2400" dirty="0"/>
              <a:t> </a:t>
            </a:r>
            <a:r>
              <a:rPr lang="en-US" sz="2400" dirty="0" err="1"/>
              <a:t>teško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nakon</a:t>
            </a:r>
            <a:r>
              <a:rPr lang="en-US" sz="2400" dirty="0"/>
              <a:t> </a:t>
            </a:r>
            <a:r>
              <a:rPr lang="en-US" sz="2400" dirty="0" err="1"/>
              <a:t>identificiranja</a:t>
            </a:r>
            <a:r>
              <a:rPr lang="en-US" sz="2400" dirty="0"/>
              <a:t> </a:t>
            </a:r>
            <a:r>
              <a:rPr lang="en-US" sz="2400" dirty="0" err="1"/>
              <a:t>važnih</a:t>
            </a:r>
            <a:r>
              <a:rPr lang="en-US" sz="2400" dirty="0"/>
              <a:t> </a:t>
            </a:r>
            <a:r>
              <a:rPr lang="en-US" sz="2400" dirty="0" err="1"/>
              <a:t>adaptivnih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(,,</a:t>
            </a:r>
            <a:r>
              <a:rPr lang="en-US" sz="2400" i="1" dirty="0"/>
              <a:t>ja </a:t>
            </a:r>
            <a:r>
              <a:rPr lang="en-US" sz="2400" i="1" dirty="0" err="1"/>
              <a:t>sam</a:t>
            </a:r>
            <a:r>
              <a:rPr lang="en-US" sz="2400" i="1" dirty="0"/>
              <a:t> </a:t>
            </a:r>
            <a:r>
              <a:rPr lang="en-US" sz="2400" i="1" dirty="0" err="1"/>
              <a:t>sposoban</a:t>
            </a:r>
            <a:r>
              <a:rPr lang="en-US" sz="2400" i="1" dirty="0"/>
              <a:t>, </a:t>
            </a:r>
            <a:r>
              <a:rPr lang="en-US" sz="2400" i="1" dirty="0" err="1"/>
              <a:t>sa</a:t>
            </a:r>
            <a:r>
              <a:rPr lang="en-US" sz="2400" i="1" dirty="0"/>
              <a:t> </a:t>
            </a:r>
            <a:r>
              <a:rPr lang="en-US" sz="2400" i="1" dirty="0" err="1"/>
              <a:t>snagama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slabostima</a:t>
            </a:r>
            <a:r>
              <a:rPr lang="en-US" sz="2400" i="1" dirty="0"/>
              <a:t> </a:t>
            </a:r>
            <a:r>
              <a:rPr lang="en-US" sz="2400" i="1" dirty="0" err="1"/>
              <a:t>kao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bilo</a:t>
            </a:r>
            <a:r>
              <a:rPr lang="en-US" sz="2400" i="1" dirty="0"/>
              <a:t> </a:t>
            </a:r>
            <a:r>
              <a:rPr lang="en-US" sz="2400" i="1" dirty="0" err="1"/>
              <a:t>tko</a:t>
            </a:r>
            <a:r>
              <a:rPr lang="en-US" sz="2400" i="1" dirty="0"/>
              <a:t> </a:t>
            </a:r>
            <a:r>
              <a:rPr lang="en-US" sz="2400" i="1" dirty="0" err="1"/>
              <a:t>drugi</a:t>
            </a:r>
            <a:r>
              <a:rPr lang="en-US" sz="2400" dirty="0"/>
              <a:t>’’),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početku</a:t>
            </a:r>
            <a:r>
              <a:rPr lang="en-US" sz="2400" dirty="0"/>
              <a:t> </a:t>
            </a:r>
            <a:r>
              <a:rPr lang="en-US" sz="2400" dirty="0" err="1"/>
              <a:t>seanse</a:t>
            </a:r>
            <a:r>
              <a:rPr lang="en-US" sz="2400" dirty="0"/>
              <a:t> </a:t>
            </a:r>
            <a:r>
              <a:rPr lang="en-US" sz="2400" dirty="0" err="1"/>
              <a:t>pitamo</a:t>
            </a:r>
            <a:r>
              <a:rPr lang="en-US" sz="2400" dirty="0"/>
              <a:t> ,,</a:t>
            </a:r>
            <a:r>
              <a:rPr lang="en-US" sz="2400" i="1" dirty="0"/>
              <a:t>Koliko </a:t>
            </a:r>
            <a:r>
              <a:rPr lang="en-US" sz="2400" i="1" dirty="0" err="1"/>
              <a:t>danas</a:t>
            </a:r>
            <a:r>
              <a:rPr lang="en-US" sz="2400" i="1" dirty="0"/>
              <a:t> </a:t>
            </a:r>
            <a:r>
              <a:rPr lang="en-US" sz="2400" i="1" dirty="0" err="1"/>
              <a:t>čvrsto</a:t>
            </a:r>
            <a:r>
              <a:rPr lang="en-US" sz="2400" i="1" dirty="0"/>
              <a:t> </a:t>
            </a:r>
            <a:r>
              <a:rPr lang="en-US" sz="2400" i="1" dirty="0" err="1"/>
              <a:t>vjeruješ</a:t>
            </a:r>
            <a:r>
              <a:rPr lang="en-US" sz="2400" i="1" dirty="0"/>
              <a:t> da </a:t>
            </a:r>
            <a:r>
              <a:rPr lang="en-US" sz="2400" i="1" dirty="0" err="1"/>
              <a:t>si</a:t>
            </a:r>
            <a:r>
              <a:rPr lang="en-US" sz="2400" i="1" dirty="0"/>
              <a:t> </a:t>
            </a:r>
            <a:r>
              <a:rPr lang="en-US" sz="2400" i="1" dirty="0" err="1"/>
              <a:t>sposoban</a:t>
            </a:r>
            <a:r>
              <a:rPr lang="en-US" sz="2400" i="1" dirty="0"/>
              <a:t>? </a:t>
            </a:r>
            <a:r>
              <a:rPr lang="en-US" sz="2400" i="1" dirty="0" err="1"/>
              <a:t>Kada</a:t>
            </a:r>
            <a:r>
              <a:rPr lang="en-US" sz="2400" i="1" dirty="0"/>
              <a:t> </a:t>
            </a:r>
            <a:r>
              <a:rPr lang="en-US" sz="2400" i="1" dirty="0" err="1"/>
              <a:t>si</a:t>
            </a:r>
            <a:r>
              <a:rPr lang="en-US" sz="2400" i="1" dirty="0"/>
              <a:t> u to </a:t>
            </a:r>
            <a:r>
              <a:rPr lang="en-US" sz="2400" i="1" dirty="0" err="1"/>
              <a:t>najviše</a:t>
            </a:r>
            <a:r>
              <a:rPr lang="en-US" sz="2400" i="1" dirty="0"/>
              <a:t> </a:t>
            </a:r>
            <a:r>
              <a:rPr lang="en-US" sz="2400" i="1" dirty="0" err="1"/>
              <a:t>vjerovao</a:t>
            </a:r>
            <a:r>
              <a:rPr lang="en-US" sz="2400" i="1" dirty="0"/>
              <a:t> </a:t>
            </a:r>
            <a:r>
              <a:rPr lang="en-US" sz="2400" i="1" dirty="0" err="1"/>
              <a:t>ovaj</a:t>
            </a:r>
            <a:r>
              <a:rPr lang="en-US" sz="2400" i="1" dirty="0"/>
              <a:t> </a:t>
            </a:r>
            <a:r>
              <a:rPr lang="en-US" sz="2400" i="1" dirty="0" err="1"/>
              <a:t>tjedan</a:t>
            </a:r>
            <a:r>
              <a:rPr lang="en-US" sz="2400" i="1" dirty="0"/>
              <a:t>? </a:t>
            </a:r>
            <a:r>
              <a:rPr lang="en-US" sz="2400" i="1" dirty="0" err="1"/>
              <a:t>Što</a:t>
            </a:r>
            <a:r>
              <a:rPr lang="en-US" sz="2400" i="1" dirty="0"/>
              <a:t> se tad </a:t>
            </a:r>
            <a:r>
              <a:rPr lang="en-US" sz="2400" i="1" dirty="0" err="1"/>
              <a:t>događalo</a:t>
            </a:r>
            <a:r>
              <a:rPr lang="en-US" sz="2400" i="1" dirty="0"/>
              <a:t>?’’</a:t>
            </a:r>
            <a:endParaRPr lang="hr-HR" sz="2400" i="1" dirty="0"/>
          </a:p>
        </p:txBody>
      </p:sp>
    </p:spTree>
    <p:extLst>
      <p:ext uri="{BB962C8B-B14F-4D97-AF65-F5344CB8AC3E}">
        <p14:creationId xmlns:p14="http://schemas.microsoft.com/office/powerpoint/2010/main" val="667909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231" y="365125"/>
            <a:ext cx="11061569" cy="756665"/>
          </a:xfrm>
        </p:spPr>
        <p:txBody>
          <a:bodyPr>
            <a:normAutofit/>
          </a:bodyPr>
          <a:lstStyle/>
          <a:p>
            <a:r>
              <a:rPr lang="en-US" sz="3600" dirty="0" err="1"/>
              <a:t>Utvrđivanje</a:t>
            </a:r>
            <a:r>
              <a:rPr lang="en-US" sz="3600" dirty="0"/>
              <a:t> </a:t>
            </a:r>
            <a:r>
              <a:rPr lang="en-US" sz="3600" dirty="0" err="1"/>
              <a:t>prednosti</a:t>
            </a:r>
            <a:r>
              <a:rPr lang="en-US" sz="3600" dirty="0"/>
              <a:t> </a:t>
            </a:r>
            <a:r>
              <a:rPr lang="en-US" sz="3600" dirty="0" err="1"/>
              <a:t>adaptivnih</a:t>
            </a:r>
            <a:r>
              <a:rPr lang="en-US" sz="3600" dirty="0"/>
              <a:t> </a:t>
            </a:r>
            <a:r>
              <a:rPr lang="en-US" sz="3600" dirty="0" err="1"/>
              <a:t>vjerovanja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231" y="1640264"/>
            <a:ext cx="11061569" cy="4213781"/>
          </a:xfrm>
        </p:spPr>
        <p:txBody>
          <a:bodyPr>
            <a:normAutofit/>
          </a:bodyPr>
          <a:lstStyle/>
          <a:p>
            <a:r>
              <a:rPr lang="en-US" dirty="0" err="1"/>
              <a:t>pomažemo</a:t>
            </a:r>
            <a:r>
              <a:rPr lang="en-US" dirty="0"/>
              <a:t> </a:t>
            </a:r>
            <a:r>
              <a:rPr lang="en-US" dirty="0" err="1"/>
              <a:t>klijentu</a:t>
            </a:r>
            <a:r>
              <a:rPr lang="en-US" dirty="0"/>
              <a:t> </a:t>
            </a:r>
            <a:r>
              <a:rPr lang="en-US" dirty="0" err="1"/>
              <a:t>ispitati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 </a:t>
            </a:r>
            <a:r>
              <a:rPr lang="en-US" dirty="0" err="1"/>
              <a:t>adaptivnih</a:t>
            </a:r>
            <a:r>
              <a:rPr lang="en-US" dirty="0"/>
              <a:t> </a:t>
            </a:r>
            <a:r>
              <a:rPr lang="en-US" dirty="0" err="1"/>
              <a:t>vjerovanja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vjerovanja</a:t>
            </a:r>
            <a:r>
              <a:rPr lang="en-US" dirty="0"/>
              <a:t> da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i="1" dirty="0" err="1"/>
              <a:t>sposoban</a:t>
            </a:r>
            <a:r>
              <a:rPr lang="en-US" dirty="0"/>
              <a:t> (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samopouzdanja</a:t>
            </a:r>
            <a:r>
              <a:rPr lang="en-US" dirty="0"/>
              <a:t>,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raspoloženja</a:t>
            </a:r>
            <a:r>
              <a:rPr lang="en-US" dirty="0"/>
              <a:t>,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motivacija</a:t>
            </a:r>
            <a:r>
              <a:rPr lang="en-US" dirty="0"/>
              <a:t> za </a:t>
            </a:r>
            <a:r>
              <a:rPr lang="en-US" dirty="0" err="1"/>
              <a:t>obavljanjem</a:t>
            </a:r>
            <a:r>
              <a:rPr lang="en-US" dirty="0"/>
              <a:t> </a:t>
            </a:r>
            <a:r>
              <a:rPr lang="en-US" dirty="0" err="1"/>
              <a:t>težih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…)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6024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275" y="308565"/>
            <a:ext cx="10515600" cy="483287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Isticanje</a:t>
            </a:r>
            <a:r>
              <a:rPr lang="en-US" sz="3600" dirty="0"/>
              <a:t> </a:t>
            </a:r>
            <a:r>
              <a:rPr lang="en-US" sz="3600" dirty="0" err="1"/>
              <a:t>važnosti</a:t>
            </a:r>
            <a:r>
              <a:rPr lang="en-US" sz="3600" dirty="0"/>
              <a:t> </a:t>
            </a:r>
            <a:r>
              <a:rPr lang="en-US" sz="3600" dirty="0" err="1"/>
              <a:t>pozitivnih</a:t>
            </a:r>
            <a:r>
              <a:rPr lang="en-US" sz="3600" dirty="0"/>
              <a:t> </a:t>
            </a:r>
            <a:r>
              <a:rPr lang="en-US" sz="3600" dirty="0" err="1"/>
              <a:t>informacija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275" y="1253331"/>
            <a:ext cx="11246962" cy="5015494"/>
          </a:xfrm>
        </p:spPr>
        <p:txBody>
          <a:bodyPr>
            <a:normAutofit/>
          </a:bodyPr>
          <a:lstStyle/>
          <a:p>
            <a:r>
              <a:rPr lang="en-US" sz="2400" dirty="0" err="1"/>
              <a:t>rano</a:t>
            </a:r>
            <a:r>
              <a:rPr lang="en-US" sz="2400" dirty="0"/>
              <a:t> u </a:t>
            </a:r>
            <a:r>
              <a:rPr lang="en-US" sz="2400" dirty="0" err="1"/>
              <a:t>tretmanu</a:t>
            </a:r>
            <a:r>
              <a:rPr lang="en-US" sz="2400" dirty="0"/>
              <a:t> </a:t>
            </a:r>
            <a:r>
              <a:rPr lang="en-US" sz="2400" dirty="0" err="1"/>
              <a:t>identificiramo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pohvaljujemo</a:t>
            </a:r>
            <a:r>
              <a:rPr lang="en-US" sz="2400" dirty="0"/>
              <a:t> </a:t>
            </a:r>
            <a:r>
              <a:rPr lang="en-US" sz="2400" dirty="0" err="1"/>
              <a:t>klijentova</a:t>
            </a:r>
            <a:r>
              <a:rPr lang="en-US" sz="2400" dirty="0"/>
              <a:t> </a:t>
            </a:r>
            <a:r>
              <a:rPr lang="en-US" sz="2400" dirty="0" err="1"/>
              <a:t>adaptivna</a:t>
            </a:r>
            <a:r>
              <a:rPr lang="en-US" sz="2400" dirty="0"/>
              <a:t> </a:t>
            </a:r>
            <a:r>
              <a:rPr lang="en-US" sz="2400" dirty="0" err="1"/>
              <a:t>ponašanja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koristimo</a:t>
            </a:r>
            <a:r>
              <a:rPr lang="en-US" sz="2400" dirty="0"/>
              <a:t> ta </a:t>
            </a:r>
            <a:r>
              <a:rPr lang="en-US" sz="2400" dirty="0" err="1"/>
              <a:t>ponašanja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dokaz</a:t>
            </a:r>
            <a:r>
              <a:rPr lang="en-US" sz="2400" dirty="0"/>
              <a:t> </a:t>
            </a:r>
            <a:r>
              <a:rPr lang="en-US" sz="2400" dirty="0" err="1"/>
              <a:t>njegovih</a:t>
            </a:r>
            <a:r>
              <a:rPr lang="en-US" sz="2400" dirty="0"/>
              <a:t> </a:t>
            </a:r>
            <a:r>
              <a:rPr lang="en-US" sz="2400" dirty="0" err="1"/>
              <a:t>pozitivnih</a:t>
            </a:r>
            <a:r>
              <a:rPr lang="en-US" sz="2400" dirty="0"/>
              <a:t> </a:t>
            </a:r>
            <a:r>
              <a:rPr lang="en-US" sz="2400" dirty="0" err="1"/>
              <a:t>osobina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,,</a:t>
            </a:r>
            <a:r>
              <a:rPr lang="en-US" sz="2400" i="1" dirty="0" err="1"/>
              <a:t>Odlično</a:t>
            </a:r>
            <a:r>
              <a:rPr lang="en-US" sz="2400" i="1" dirty="0"/>
              <a:t> je da </a:t>
            </a:r>
            <a:r>
              <a:rPr lang="en-US" sz="2400" i="1" dirty="0" err="1"/>
              <a:t>ste</a:t>
            </a:r>
            <a:r>
              <a:rPr lang="en-US" sz="2400" i="1" dirty="0"/>
              <a:t> </a:t>
            </a:r>
            <a:r>
              <a:rPr lang="en-US" sz="2400" i="1" dirty="0" err="1"/>
              <a:t>pomogli</a:t>
            </a:r>
            <a:r>
              <a:rPr lang="en-US" sz="2400" i="1" dirty="0"/>
              <a:t> </a:t>
            </a:r>
            <a:r>
              <a:rPr lang="en-US" sz="2400" i="1" dirty="0" err="1"/>
              <a:t>susjedu</a:t>
            </a:r>
            <a:r>
              <a:rPr lang="en-US" sz="2400" i="1" dirty="0"/>
              <a:t>. To </a:t>
            </a:r>
            <a:r>
              <a:rPr lang="en-US" sz="2400" i="1" dirty="0" err="1"/>
              <a:t>pokazuje</a:t>
            </a:r>
            <a:r>
              <a:rPr lang="en-US" sz="2400" i="1" dirty="0"/>
              <a:t> da </a:t>
            </a:r>
            <a:r>
              <a:rPr lang="en-US" sz="2400" i="1" dirty="0" err="1"/>
              <a:t>imate</a:t>
            </a:r>
            <a:r>
              <a:rPr lang="en-US" sz="2400" i="1" dirty="0"/>
              <a:t> </a:t>
            </a:r>
            <a:r>
              <a:rPr lang="en-US" sz="2400" i="1" dirty="0" err="1"/>
              <a:t>puno</a:t>
            </a:r>
            <a:r>
              <a:rPr lang="en-US" sz="2400" i="1" dirty="0"/>
              <a:t> </a:t>
            </a:r>
            <a:r>
              <a:rPr lang="en-US" sz="2400" i="1" dirty="0" err="1"/>
              <a:t>vještina</a:t>
            </a:r>
            <a:r>
              <a:rPr lang="en-US" sz="2400" i="1" dirty="0"/>
              <a:t>. </a:t>
            </a:r>
            <a:r>
              <a:rPr lang="en-US" sz="2400" i="1" dirty="0" err="1"/>
              <a:t>Također</a:t>
            </a:r>
            <a:r>
              <a:rPr lang="en-US" sz="2400" i="1" dirty="0"/>
              <a:t> </a:t>
            </a:r>
            <a:r>
              <a:rPr lang="en-US" sz="2400" i="1" dirty="0" err="1"/>
              <a:t>smatram</a:t>
            </a:r>
            <a:r>
              <a:rPr lang="en-US" sz="2400" i="1" dirty="0"/>
              <a:t> da to </a:t>
            </a:r>
            <a:r>
              <a:rPr lang="en-US" sz="2400" i="1" dirty="0" err="1"/>
              <a:t>pokazuje</a:t>
            </a:r>
            <a:r>
              <a:rPr lang="en-US" sz="2400" i="1" dirty="0"/>
              <a:t> </a:t>
            </a:r>
            <a:r>
              <a:rPr lang="en-US" sz="2400" i="1" dirty="0" err="1"/>
              <a:t>koliko</a:t>
            </a:r>
            <a:r>
              <a:rPr lang="en-US" sz="2400" i="1" dirty="0"/>
              <a:t> </a:t>
            </a:r>
            <a:r>
              <a:rPr lang="en-US" sz="2400" i="1" dirty="0" err="1"/>
              <a:t>ste</a:t>
            </a:r>
            <a:r>
              <a:rPr lang="en-US" sz="2400" i="1" dirty="0"/>
              <a:t> </a:t>
            </a:r>
            <a:r>
              <a:rPr lang="en-US" sz="2400" i="1" dirty="0" err="1"/>
              <a:t>sposobni</a:t>
            </a:r>
            <a:r>
              <a:rPr lang="en-US" sz="2400" i="1" dirty="0"/>
              <a:t>- da li se </a:t>
            </a:r>
            <a:r>
              <a:rPr lang="en-US" sz="2400" i="1" dirty="0" err="1"/>
              <a:t>slažete</a:t>
            </a:r>
            <a:r>
              <a:rPr lang="en-US" sz="2400" i="1" dirty="0"/>
              <a:t>?’’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u </a:t>
            </a:r>
            <a:r>
              <a:rPr lang="en-US" sz="2400" dirty="0" err="1"/>
              <a:t>nastavku</a:t>
            </a:r>
            <a:r>
              <a:rPr lang="en-US" sz="2400" dirty="0"/>
              <a:t> </a:t>
            </a:r>
            <a:r>
              <a:rPr lang="en-US" sz="2400" dirty="0" err="1"/>
              <a:t>tretmana</a:t>
            </a:r>
            <a:r>
              <a:rPr lang="en-US" sz="2400" dirty="0"/>
              <a:t> </a:t>
            </a:r>
            <a:r>
              <a:rPr lang="en-US" sz="2400" dirty="0" err="1"/>
              <a:t>tražimo</a:t>
            </a:r>
            <a:r>
              <a:rPr lang="en-US" sz="2400" dirty="0"/>
              <a:t> da </a:t>
            </a:r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sam</a:t>
            </a:r>
            <a:r>
              <a:rPr lang="en-US" sz="2400" dirty="0"/>
              <a:t> </a:t>
            </a:r>
            <a:r>
              <a:rPr lang="en-US" sz="2400" dirty="0" err="1"/>
              <a:t>pruži</a:t>
            </a:r>
            <a:r>
              <a:rPr lang="en-US" sz="2400" dirty="0"/>
              <a:t> </a:t>
            </a:r>
            <a:r>
              <a:rPr lang="en-US" sz="2400" dirty="0" err="1"/>
              <a:t>značenje</a:t>
            </a:r>
            <a:r>
              <a:rPr lang="en-US" sz="2400" dirty="0"/>
              <a:t> (,,</a:t>
            </a:r>
            <a:r>
              <a:rPr lang="en-US" sz="2400" i="1" dirty="0" err="1"/>
              <a:t>Što</a:t>
            </a:r>
            <a:r>
              <a:rPr lang="en-US" sz="2400" i="1" dirty="0"/>
              <a:t> </a:t>
            </a:r>
            <a:r>
              <a:rPr lang="en-US" sz="2400" i="1" dirty="0" err="1"/>
              <a:t>govori</a:t>
            </a:r>
            <a:r>
              <a:rPr lang="en-US" sz="2400" i="1" dirty="0"/>
              <a:t> o </a:t>
            </a:r>
            <a:r>
              <a:rPr lang="en-US" sz="2400" i="1" dirty="0" err="1"/>
              <a:t>Vama</a:t>
            </a:r>
            <a:r>
              <a:rPr lang="en-US" sz="2400" i="1" dirty="0"/>
              <a:t> to </a:t>
            </a:r>
            <a:r>
              <a:rPr lang="en-US" sz="2400" i="1" dirty="0" err="1"/>
              <a:t>što</a:t>
            </a:r>
            <a:r>
              <a:rPr lang="en-US" sz="2400" i="1" dirty="0"/>
              <a:t> </a:t>
            </a:r>
            <a:r>
              <a:rPr lang="en-US" sz="2400" i="1" dirty="0" err="1"/>
              <a:t>ste</a:t>
            </a:r>
            <a:r>
              <a:rPr lang="en-US" sz="2400" i="1" dirty="0"/>
              <a:t> </a:t>
            </a:r>
            <a:r>
              <a:rPr lang="en-US" sz="2400" i="1" dirty="0" err="1"/>
              <a:t>pomagali</a:t>
            </a:r>
            <a:r>
              <a:rPr lang="en-US" sz="2400" i="1" dirty="0"/>
              <a:t> u </a:t>
            </a:r>
            <a:r>
              <a:rPr lang="en-US" sz="2400" i="1" dirty="0" err="1"/>
              <a:t>skloništu</a:t>
            </a:r>
            <a:r>
              <a:rPr lang="en-US" sz="2400" i="1" dirty="0"/>
              <a:t> za </a:t>
            </a:r>
            <a:r>
              <a:rPr lang="en-US" sz="2400" i="1" dirty="0" err="1"/>
              <a:t>beskućnike</a:t>
            </a:r>
            <a:r>
              <a:rPr lang="en-US" sz="2400" i="1" dirty="0"/>
              <a:t>?’’</a:t>
            </a:r>
            <a:endParaRPr lang="hr-HR" sz="2400" i="1" dirty="0"/>
          </a:p>
        </p:txBody>
      </p:sp>
    </p:spTree>
    <p:extLst>
      <p:ext uri="{BB962C8B-B14F-4D97-AF65-F5344CB8AC3E}">
        <p14:creationId xmlns:p14="http://schemas.microsoft.com/office/powerpoint/2010/main" val="2676632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165" y="130629"/>
            <a:ext cx="10515600" cy="708357"/>
          </a:xfrm>
        </p:spPr>
        <p:txBody>
          <a:bodyPr>
            <a:normAutofit/>
          </a:bodyPr>
          <a:lstStyle/>
          <a:p>
            <a:r>
              <a:rPr lang="en-US" sz="3600" dirty="0" err="1"/>
              <a:t>Referiranje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ljude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164" y="978127"/>
            <a:ext cx="11652315" cy="5526368"/>
          </a:xfrm>
        </p:spPr>
        <p:txBody>
          <a:bodyPr>
            <a:normAutofit lnSpcReduction="10000"/>
          </a:bodyPr>
          <a:lstStyle/>
          <a:p>
            <a:r>
              <a:rPr lang="en-US" sz="2600" dirty="0" err="1"/>
              <a:t>pomažemo</a:t>
            </a:r>
            <a:r>
              <a:rPr lang="en-US" sz="2600" dirty="0"/>
              <a:t> </a:t>
            </a:r>
            <a:r>
              <a:rPr lang="en-US" sz="2600" dirty="0" err="1"/>
              <a:t>klijentu</a:t>
            </a:r>
            <a:r>
              <a:rPr lang="en-US" sz="2600" dirty="0"/>
              <a:t> da se </a:t>
            </a:r>
            <a:r>
              <a:rPr lang="en-US" sz="2600" dirty="0" err="1"/>
              <a:t>distancira</a:t>
            </a:r>
            <a:r>
              <a:rPr lang="en-US" sz="2600" dirty="0"/>
              <a:t> od </a:t>
            </a:r>
            <a:r>
              <a:rPr lang="en-US" sz="2600" dirty="0" err="1"/>
              <a:t>svojih</a:t>
            </a:r>
            <a:r>
              <a:rPr lang="en-US" sz="2600" dirty="0"/>
              <a:t> </a:t>
            </a:r>
            <a:r>
              <a:rPr lang="en-US" sz="2600" dirty="0" err="1"/>
              <a:t>vjerovanja</a:t>
            </a:r>
            <a:r>
              <a:rPr lang="en-US" sz="2600" dirty="0"/>
              <a:t>- </a:t>
            </a:r>
            <a:r>
              <a:rPr lang="en-US" sz="2600" dirty="0" err="1"/>
              <a:t>tražimo</a:t>
            </a:r>
            <a:r>
              <a:rPr lang="en-US" sz="2600" dirty="0"/>
              <a:t> da </a:t>
            </a:r>
            <a:r>
              <a:rPr lang="en-US" sz="2600" dirty="0" err="1"/>
              <a:t>razmisle</a:t>
            </a:r>
            <a:r>
              <a:rPr lang="en-US" sz="2600" dirty="0"/>
              <a:t> o </a:t>
            </a:r>
            <a:r>
              <a:rPr lang="en-US" sz="2600" dirty="0" err="1"/>
              <a:t>drugačijoj</a:t>
            </a:r>
            <a:r>
              <a:rPr lang="en-US" sz="2600" dirty="0"/>
              <a:t> </a:t>
            </a:r>
            <a:r>
              <a:rPr lang="en-US" sz="2600" dirty="0" err="1"/>
              <a:t>perspektivi</a:t>
            </a:r>
            <a:r>
              <a:rPr lang="en-US" sz="2600" dirty="0"/>
              <a:t> </a:t>
            </a:r>
            <a:r>
              <a:rPr lang="en-US" sz="2600" dirty="0" err="1"/>
              <a:t>ili</a:t>
            </a:r>
            <a:r>
              <a:rPr lang="en-US" sz="2600" dirty="0"/>
              <a:t> o tome </a:t>
            </a:r>
            <a:r>
              <a:rPr lang="en-US" sz="2600" dirty="0" err="1"/>
              <a:t>kako</a:t>
            </a:r>
            <a:r>
              <a:rPr lang="en-US" sz="2600" dirty="0"/>
              <a:t> se </a:t>
            </a:r>
            <a:r>
              <a:rPr lang="en-US" sz="2600" dirty="0" err="1"/>
              <a:t>adaptivna</a:t>
            </a:r>
            <a:r>
              <a:rPr lang="en-US" sz="2600" dirty="0"/>
              <a:t> </a:t>
            </a:r>
            <a:r>
              <a:rPr lang="en-US" sz="2600" dirty="0" err="1"/>
              <a:t>vjerovanja</a:t>
            </a:r>
            <a:r>
              <a:rPr lang="en-US" sz="2600" dirty="0"/>
              <a:t> </a:t>
            </a:r>
            <a:r>
              <a:rPr lang="en-US" sz="2600" dirty="0" err="1"/>
              <a:t>mogu</a:t>
            </a:r>
            <a:r>
              <a:rPr lang="en-US" sz="2600" dirty="0"/>
              <a:t> </a:t>
            </a:r>
            <a:r>
              <a:rPr lang="en-US" sz="2600" dirty="0" err="1"/>
              <a:t>primijeniti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druge</a:t>
            </a:r>
            <a:r>
              <a:rPr lang="en-US" sz="2600" dirty="0"/>
              <a:t> </a:t>
            </a:r>
            <a:r>
              <a:rPr lang="en-US" sz="2600" dirty="0" err="1"/>
              <a:t>ljude</a:t>
            </a: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 err="1"/>
              <a:t>Možemo</a:t>
            </a:r>
            <a:r>
              <a:rPr lang="en-US" sz="2600" dirty="0"/>
              <a:t> </a:t>
            </a:r>
            <a:r>
              <a:rPr lang="en-US" sz="2600" dirty="0" err="1"/>
              <a:t>pitati</a:t>
            </a:r>
            <a:r>
              <a:rPr lang="en-US" sz="2600" dirty="0"/>
              <a:t> </a:t>
            </a:r>
            <a:r>
              <a:rPr lang="en-US" sz="2600" dirty="0" err="1"/>
              <a:t>klijenta</a:t>
            </a:r>
            <a:r>
              <a:rPr lang="en-US" sz="2600" dirty="0"/>
              <a:t> :</a:t>
            </a:r>
          </a:p>
          <a:p>
            <a:r>
              <a:rPr lang="en-US" sz="2600" u="sng" dirty="0"/>
              <a:t>o </a:t>
            </a:r>
            <a:r>
              <a:rPr lang="en-US" sz="2600" u="sng" dirty="0" err="1"/>
              <a:t>osobama</a:t>
            </a:r>
            <a:r>
              <a:rPr lang="en-US" sz="2600" u="sng" dirty="0"/>
              <a:t> </a:t>
            </a:r>
            <a:r>
              <a:rPr lang="en-US" sz="2600" u="sng" dirty="0" err="1"/>
              <a:t>iz</a:t>
            </a:r>
            <a:r>
              <a:rPr lang="en-US" sz="2600" u="sng" dirty="0"/>
              <a:t> </a:t>
            </a:r>
            <a:r>
              <a:rPr lang="en-US" sz="2600" u="sng" dirty="0" err="1"/>
              <a:t>prošlosti</a:t>
            </a:r>
            <a:r>
              <a:rPr lang="en-US" sz="2600" u="sng" dirty="0"/>
              <a:t> </a:t>
            </a:r>
            <a:r>
              <a:rPr lang="en-US" sz="2600" u="sng" dirty="0" err="1"/>
              <a:t>koje</a:t>
            </a:r>
            <a:r>
              <a:rPr lang="en-US" sz="2600" u="sng" dirty="0"/>
              <a:t> </a:t>
            </a:r>
            <a:r>
              <a:rPr lang="en-US" sz="2600" u="sng" dirty="0" err="1"/>
              <a:t>su</a:t>
            </a:r>
            <a:r>
              <a:rPr lang="en-US" sz="2600" u="sng" dirty="0"/>
              <a:t> ga </a:t>
            </a:r>
            <a:r>
              <a:rPr lang="en-US" sz="2600" u="sng" dirty="0" err="1"/>
              <a:t>vidjele</a:t>
            </a:r>
            <a:r>
              <a:rPr lang="en-US" sz="2600" u="sng" dirty="0"/>
              <a:t> u </a:t>
            </a:r>
            <a:r>
              <a:rPr lang="en-US" sz="2600" u="sng" dirty="0" err="1"/>
              <a:t>pozitivnom</a:t>
            </a:r>
            <a:r>
              <a:rPr lang="en-US" sz="2600" u="sng" dirty="0"/>
              <a:t> </a:t>
            </a:r>
            <a:r>
              <a:rPr lang="en-US" sz="2600" u="sng" dirty="0" err="1"/>
              <a:t>svjetlu</a:t>
            </a:r>
            <a:r>
              <a:rPr lang="en-US" sz="2600" u="sng" dirty="0"/>
              <a:t> </a:t>
            </a:r>
            <a:r>
              <a:rPr lang="en-US" sz="2200" dirty="0"/>
              <a:t>(,,</a:t>
            </a:r>
            <a:r>
              <a:rPr lang="en-US" sz="2200" i="1" dirty="0" err="1"/>
              <a:t>Tko</a:t>
            </a:r>
            <a:r>
              <a:rPr lang="en-US" sz="2200" i="1" dirty="0"/>
              <a:t> je u </a:t>
            </a:r>
            <a:r>
              <a:rPr lang="en-US" sz="2200" i="1" dirty="0" err="1"/>
              <a:t>Vašem</a:t>
            </a:r>
            <a:r>
              <a:rPr lang="en-US" sz="2200" i="1" dirty="0"/>
              <a:t> </a:t>
            </a:r>
            <a:r>
              <a:rPr lang="en-US" sz="2200" i="1" dirty="0" err="1"/>
              <a:t>životu</a:t>
            </a:r>
            <a:r>
              <a:rPr lang="en-US" sz="2200" i="1" dirty="0"/>
              <a:t> </a:t>
            </a:r>
            <a:r>
              <a:rPr lang="en-US" sz="2200" i="1" dirty="0" err="1"/>
              <a:t>najviše</a:t>
            </a:r>
            <a:r>
              <a:rPr lang="en-US" sz="2200" i="1" dirty="0"/>
              <a:t> </a:t>
            </a:r>
            <a:r>
              <a:rPr lang="en-US" sz="2200" i="1" dirty="0" err="1"/>
              <a:t>vjerovao</a:t>
            </a:r>
            <a:r>
              <a:rPr lang="en-US" sz="2200" i="1" dirty="0"/>
              <a:t> da </a:t>
            </a:r>
            <a:r>
              <a:rPr lang="en-US" sz="2200" i="1" dirty="0" err="1"/>
              <a:t>ste</a:t>
            </a:r>
            <a:r>
              <a:rPr lang="en-US" sz="2200" i="1" dirty="0"/>
              <a:t> </a:t>
            </a:r>
            <a:r>
              <a:rPr lang="en-US" sz="2200" i="1" dirty="0" err="1"/>
              <a:t>sposobni</a:t>
            </a:r>
            <a:r>
              <a:rPr lang="en-US" sz="2200" i="1" dirty="0"/>
              <a:t>? </a:t>
            </a:r>
            <a:r>
              <a:rPr lang="en-US" sz="2200" i="1" dirty="0" err="1"/>
              <a:t>Zašto</a:t>
            </a:r>
            <a:r>
              <a:rPr lang="en-US" sz="2200" i="1" dirty="0"/>
              <a:t>? Je li ta </a:t>
            </a:r>
            <a:r>
              <a:rPr lang="en-US" sz="2200" i="1" dirty="0" err="1"/>
              <a:t>osoba</a:t>
            </a:r>
            <a:r>
              <a:rPr lang="en-US" sz="2200" i="1" dirty="0"/>
              <a:t> </a:t>
            </a:r>
            <a:r>
              <a:rPr lang="en-US" sz="2200" i="1" dirty="0" err="1"/>
              <a:t>mogla</a:t>
            </a:r>
            <a:r>
              <a:rPr lang="en-US" sz="2200" i="1" dirty="0"/>
              <a:t> </a:t>
            </a:r>
            <a:r>
              <a:rPr lang="en-US" sz="2200" i="1" dirty="0" err="1"/>
              <a:t>biti</a:t>
            </a:r>
            <a:r>
              <a:rPr lang="en-US" sz="2200" i="1" dirty="0"/>
              <a:t> u </a:t>
            </a:r>
            <a:r>
              <a:rPr lang="en-US" sz="2200" i="1" dirty="0" err="1"/>
              <a:t>pravu</a:t>
            </a:r>
            <a:r>
              <a:rPr lang="en-US" sz="2200" i="1" dirty="0"/>
              <a:t>?’’)</a:t>
            </a:r>
          </a:p>
          <a:p>
            <a:r>
              <a:rPr lang="en-US" sz="2600" u="sng" dirty="0"/>
              <a:t>da </a:t>
            </a:r>
            <a:r>
              <a:rPr lang="en-US" sz="2600" u="sng" dirty="0" err="1"/>
              <a:t>evaluiraju</a:t>
            </a:r>
            <a:r>
              <a:rPr lang="en-US" sz="2600" u="sng" dirty="0"/>
              <a:t> </a:t>
            </a:r>
            <a:r>
              <a:rPr lang="en-US" sz="2600" u="sng" dirty="0" err="1"/>
              <a:t>specifičnu</a:t>
            </a:r>
            <a:r>
              <a:rPr lang="en-US" sz="2600" u="sng" dirty="0"/>
              <a:t> </a:t>
            </a:r>
            <a:r>
              <a:rPr lang="en-US" sz="2600" u="sng" dirty="0" err="1"/>
              <a:t>osobu</a:t>
            </a:r>
            <a:r>
              <a:rPr lang="en-US" sz="2600" u="sng" dirty="0"/>
              <a:t> u </a:t>
            </a:r>
            <a:r>
              <a:rPr lang="en-US" sz="2600" u="sng" dirty="0" err="1"/>
              <a:t>terminima</a:t>
            </a:r>
            <a:r>
              <a:rPr lang="en-US" sz="2600" u="sng" dirty="0"/>
              <a:t> </a:t>
            </a:r>
            <a:r>
              <a:rPr lang="en-US" sz="2600" u="sng" dirty="0" err="1"/>
              <a:t>adaptivnih</a:t>
            </a:r>
            <a:r>
              <a:rPr lang="en-US" sz="2600" u="sng" dirty="0"/>
              <a:t> </a:t>
            </a:r>
            <a:r>
              <a:rPr lang="en-US" sz="2600" u="sng" dirty="0" err="1"/>
              <a:t>vjerovanja</a:t>
            </a:r>
            <a:r>
              <a:rPr lang="en-US" sz="2600" u="sng" dirty="0"/>
              <a:t> </a:t>
            </a:r>
            <a:r>
              <a:rPr lang="en-US" sz="2200" dirty="0"/>
              <a:t>(,,</a:t>
            </a:r>
            <a:r>
              <a:rPr lang="en-US" sz="2200" i="1" dirty="0" err="1"/>
              <a:t>Tko</a:t>
            </a:r>
            <a:r>
              <a:rPr lang="en-US" sz="2200" i="1" dirty="0"/>
              <a:t> je </a:t>
            </a:r>
            <a:r>
              <a:rPr lang="en-US" sz="2200" i="1" dirty="0" err="1"/>
              <a:t>osoba</a:t>
            </a:r>
            <a:r>
              <a:rPr lang="en-US" sz="2200" i="1" dirty="0"/>
              <a:t> </a:t>
            </a:r>
            <a:r>
              <a:rPr lang="en-US" sz="2200" i="1" dirty="0" err="1"/>
              <a:t>koju</a:t>
            </a:r>
            <a:r>
              <a:rPr lang="en-US" sz="2200" i="1" dirty="0"/>
              <a:t> </a:t>
            </a:r>
            <a:r>
              <a:rPr lang="en-US" sz="2200" i="1" dirty="0" err="1"/>
              <a:t>doživljavate</a:t>
            </a:r>
            <a:r>
              <a:rPr lang="en-US" sz="2200" i="1" dirty="0"/>
              <a:t> </a:t>
            </a:r>
            <a:r>
              <a:rPr lang="en-US" sz="2200" i="1" dirty="0" err="1"/>
              <a:t>jako</a:t>
            </a:r>
            <a:r>
              <a:rPr lang="en-US" sz="2200" i="1" dirty="0"/>
              <a:t> </a:t>
            </a:r>
            <a:r>
              <a:rPr lang="en-US" sz="2200" i="1" dirty="0" err="1"/>
              <a:t>uspješnom</a:t>
            </a:r>
            <a:r>
              <a:rPr lang="en-US" sz="2200" i="1" dirty="0"/>
              <a:t>? </a:t>
            </a:r>
            <a:r>
              <a:rPr lang="en-US" sz="2200" i="1" dirty="0" err="1"/>
              <a:t>Što</a:t>
            </a:r>
            <a:r>
              <a:rPr lang="en-US" sz="2200" i="1" dirty="0"/>
              <a:t> </a:t>
            </a:r>
            <a:r>
              <a:rPr lang="en-US" sz="2200" i="1" dirty="0" err="1"/>
              <a:t>ste</a:t>
            </a:r>
            <a:r>
              <a:rPr lang="en-US" sz="2200" i="1" dirty="0"/>
              <a:t> </a:t>
            </a:r>
            <a:r>
              <a:rPr lang="en-US" sz="2200" i="1" dirty="0" err="1"/>
              <a:t>ovaj</a:t>
            </a:r>
            <a:r>
              <a:rPr lang="en-US" sz="2200" i="1" dirty="0"/>
              <a:t> </a:t>
            </a:r>
            <a:r>
              <a:rPr lang="en-US" sz="2200" i="1" dirty="0" err="1"/>
              <a:t>tjedan</a:t>
            </a:r>
            <a:r>
              <a:rPr lang="en-US" sz="2200" i="1" dirty="0"/>
              <a:t> </a:t>
            </a:r>
            <a:r>
              <a:rPr lang="en-US" sz="2200" i="1" dirty="0" err="1"/>
              <a:t>napravili</a:t>
            </a:r>
            <a:r>
              <a:rPr lang="en-US" sz="2200" i="1" dirty="0"/>
              <a:t> </a:t>
            </a:r>
            <a:r>
              <a:rPr lang="en-US" sz="2200" i="1" dirty="0" err="1"/>
              <a:t>što</a:t>
            </a:r>
            <a:r>
              <a:rPr lang="en-US" sz="2200" i="1" dirty="0"/>
              <a:t> bi </a:t>
            </a:r>
            <a:r>
              <a:rPr lang="en-US" sz="2200" i="1" dirty="0" err="1"/>
              <a:t>rekli</a:t>
            </a:r>
            <a:r>
              <a:rPr lang="en-US" sz="2200" i="1" dirty="0"/>
              <a:t> da je </a:t>
            </a:r>
            <a:r>
              <a:rPr lang="en-US" sz="2200" i="1" dirty="0" err="1"/>
              <a:t>uspješno</a:t>
            </a:r>
            <a:r>
              <a:rPr lang="en-US" sz="2200" i="1" dirty="0"/>
              <a:t> da je to </a:t>
            </a:r>
            <a:r>
              <a:rPr lang="en-US" sz="2200" i="1" dirty="0" err="1"/>
              <a:t>isto</a:t>
            </a:r>
            <a:r>
              <a:rPr lang="en-US" sz="2200" i="1" dirty="0"/>
              <a:t> </a:t>
            </a:r>
            <a:r>
              <a:rPr lang="en-US" sz="2200" i="1" dirty="0" err="1"/>
              <a:t>napravila</a:t>
            </a:r>
            <a:r>
              <a:rPr lang="en-US" sz="2200" i="1" dirty="0"/>
              <a:t> ta </a:t>
            </a:r>
            <a:r>
              <a:rPr lang="en-US" sz="2200" i="1" dirty="0" err="1"/>
              <a:t>osoba</a:t>
            </a:r>
            <a:r>
              <a:rPr lang="en-US" sz="2200" i="1" dirty="0"/>
              <a:t>?’’)</a:t>
            </a:r>
          </a:p>
          <a:p>
            <a:r>
              <a:rPr lang="en-US" sz="2600" u="sng" dirty="0"/>
              <a:t>o </a:t>
            </a:r>
            <a:r>
              <a:rPr lang="en-US" sz="2600" u="sng" dirty="0" err="1"/>
              <a:t>odbacivanju</a:t>
            </a:r>
            <a:r>
              <a:rPr lang="en-US" sz="2600" u="sng" dirty="0"/>
              <a:t> </a:t>
            </a:r>
            <a:r>
              <a:rPr lang="en-US" sz="2600" u="sng" dirty="0" err="1"/>
              <a:t>pozitivnih</a:t>
            </a:r>
            <a:r>
              <a:rPr lang="en-US" sz="2600" u="sng" dirty="0"/>
              <a:t> </a:t>
            </a:r>
            <a:r>
              <a:rPr lang="en-US" sz="2600" u="sng" dirty="0" err="1"/>
              <a:t>dokaza</a:t>
            </a:r>
            <a:r>
              <a:rPr lang="en-US" sz="2600" u="sng" dirty="0"/>
              <a:t> u </a:t>
            </a:r>
            <a:r>
              <a:rPr lang="en-US" sz="2600" u="sng" dirty="0" err="1"/>
              <a:t>usporedbi</a:t>
            </a:r>
            <a:r>
              <a:rPr lang="en-US" sz="2600" u="sng" dirty="0"/>
              <a:t> s </a:t>
            </a:r>
            <a:r>
              <a:rPr lang="en-US" sz="2600" u="sng" dirty="0" err="1"/>
              <a:t>hipotetskim</a:t>
            </a:r>
            <a:r>
              <a:rPr lang="en-US" sz="2600" u="sng" dirty="0"/>
              <a:t> </a:t>
            </a:r>
            <a:r>
              <a:rPr lang="en-US" sz="2600" u="sng" dirty="0" err="1"/>
              <a:t>negativnim</a:t>
            </a:r>
            <a:r>
              <a:rPr lang="en-US" sz="2600" u="sng" dirty="0"/>
              <a:t> </a:t>
            </a:r>
            <a:r>
              <a:rPr lang="en-US" sz="2600" u="sng" dirty="0" err="1"/>
              <a:t>modelom</a:t>
            </a:r>
            <a:r>
              <a:rPr lang="en-US" sz="2600" u="sng" dirty="0"/>
              <a:t> </a:t>
            </a:r>
            <a:r>
              <a:rPr lang="en-US" sz="2200" dirty="0"/>
              <a:t>(,,</a:t>
            </a:r>
            <a:r>
              <a:rPr lang="en-US" sz="2200" i="1" dirty="0"/>
              <a:t>Ne </a:t>
            </a:r>
            <a:r>
              <a:rPr lang="en-US" sz="2200" i="1" dirty="0" err="1"/>
              <a:t>vjerujete</a:t>
            </a:r>
            <a:r>
              <a:rPr lang="en-US" sz="2200" i="1" dirty="0"/>
              <a:t> da je </a:t>
            </a:r>
            <a:r>
              <a:rPr lang="en-US" sz="2200" i="1" dirty="0" err="1"/>
              <a:t>plaćanje</a:t>
            </a:r>
            <a:r>
              <a:rPr lang="en-US" sz="2200" i="1" dirty="0"/>
              <a:t> </a:t>
            </a:r>
            <a:r>
              <a:rPr lang="en-US" sz="2200" i="1" dirty="0" err="1"/>
              <a:t>svih</a:t>
            </a:r>
            <a:r>
              <a:rPr lang="en-US" sz="2200" i="1" dirty="0"/>
              <a:t> </a:t>
            </a:r>
            <a:r>
              <a:rPr lang="en-US" sz="2200" i="1" dirty="0" err="1"/>
              <a:t>računa</a:t>
            </a:r>
            <a:r>
              <a:rPr lang="en-US" sz="2200" i="1" dirty="0"/>
              <a:t> </a:t>
            </a:r>
            <a:r>
              <a:rPr lang="en-US" sz="2200" i="1" dirty="0" err="1"/>
              <a:t>znak</a:t>
            </a:r>
            <a:r>
              <a:rPr lang="en-US" sz="2200" i="1" dirty="0"/>
              <a:t> </a:t>
            </a:r>
            <a:r>
              <a:rPr lang="en-US" sz="2200" i="1" dirty="0" err="1"/>
              <a:t>sposobnosti</a:t>
            </a:r>
            <a:r>
              <a:rPr lang="en-US" sz="2200" i="1" dirty="0"/>
              <a:t>. Ali, da li bi </a:t>
            </a:r>
            <a:r>
              <a:rPr lang="en-US" sz="2200" i="1" dirty="0" err="1"/>
              <a:t>zaista</a:t>
            </a:r>
            <a:r>
              <a:rPr lang="en-US" sz="2200" i="1" dirty="0"/>
              <a:t> </a:t>
            </a:r>
            <a:r>
              <a:rPr lang="en-US" sz="2200" i="1" dirty="0" err="1"/>
              <a:t>nekompetentna</a:t>
            </a:r>
            <a:r>
              <a:rPr lang="en-US" sz="2200" i="1" dirty="0"/>
              <a:t> </a:t>
            </a:r>
            <a:r>
              <a:rPr lang="en-US" sz="2200" i="1" dirty="0" err="1"/>
              <a:t>osoba</a:t>
            </a:r>
            <a:r>
              <a:rPr lang="en-US" sz="2200" i="1" dirty="0"/>
              <a:t> </a:t>
            </a:r>
            <a:r>
              <a:rPr lang="en-US" sz="2200" i="1" dirty="0" err="1"/>
              <a:t>mogla</a:t>
            </a:r>
            <a:r>
              <a:rPr lang="en-US" sz="2200" i="1" dirty="0"/>
              <a:t> to </a:t>
            </a:r>
            <a:r>
              <a:rPr lang="en-US" sz="2200" i="1" dirty="0" err="1"/>
              <a:t>učiniti</a:t>
            </a:r>
            <a:r>
              <a:rPr lang="en-US" sz="2200" i="1" dirty="0"/>
              <a:t>?’’)</a:t>
            </a:r>
          </a:p>
          <a:p>
            <a:r>
              <a:rPr lang="en-US" sz="2600" u="sng" dirty="0"/>
              <a:t>da </a:t>
            </a:r>
            <a:r>
              <a:rPr lang="en-US" sz="2600" u="sng" dirty="0" err="1"/>
              <a:t>imenuju</a:t>
            </a:r>
            <a:r>
              <a:rPr lang="en-US" sz="2600" u="sng" dirty="0"/>
              <a:t> </a:t>
            </a:r>
            <a:r>
              <a:rPr lang="en-US" sz="2600" u="sng" dirty="0" err="1"/>
              <a:t>osobu</a:t>
            </a:r>
            <a:r>
              <a:rPr lang="en-US" sz="2600" u="sng" dirty="0"/>
              <a:t> </a:t>
            </a:r>
            <a:r>
              <a:rPr lang="en-US" sz="2600" u="sng" dirty="0" err="1"/>
              <a:t>koja</a:t>
            </a:r>
            <a:r>
              <a:rPr lang="en-US" sz="2600" u="sng" dirty="0"/>
              <a:t> </a:t>
            </a:r>
            <a:r>
              <a:rPr lang="en-US" sz="2600" u="sng" dirty="0" err="1"/>
              <a:t>ih</a:t>
            </a:r>
            <a:r>
              <a:rPr lang="en-US" sz="2600" u="sng" dirty="0"/>
              <a:t> </a:t>
            </a:r>
            <a:r>
              <a:rPr lang="en-US" sz="2600" u="sng" dirty="0" err="1"/>
              <a:t>vidi</a:t>
            </a:r>
            <a:r>
              <a:rPr lang="en-US" sz="2600" u="sng" dirty="0"/>
              <a:t> u </a:t>
            </a:r>
            <a:r>
              <a:rPr lang="en-US" sz="2600" u="sng" dirty="0" err="1"/>
              <a:t>pozitivnom</a:t>
            </a:r>
            <a:r>
              <a:rPr lang="en-US" sz="2600" u="sng" dirty="0"/>
              <a:t> </a:t>
            </a:r>
            <a:r>
              <a:rPr lang="en-US" sz="2600" dirty="0" err="1"/>
              <a:t>svjetlu</a:t>
            </a:r>
            <a:r>
              <a:rPr lang="en-US" sz="2600" dirty="0"/>
              <a:t> </a:t>
            </a:r>
            <a:r>
              <a:rPr lang="en-US" sz="2200" dirty="0"/>
              <a:t>(,,</a:t>
            </a:r>
            <a:r>
              <a:rPr lang="en-US" sz="2200" i="1" dirty="0" err="1"/>
              <a:t>Tko</a:t>
            </a:r>
            <a:r>
              <a:rPr lang="en-US" sz="2200" i="1" dirty="0"/>
              <a:t> je </a:t>
            </a:r>
            <a:r>
              <a:rPr lang="en-US" sz="2200" i="1" dirty="0" err="1"/>
              <a:t>osoba</a:t>
            </a:r>
            <a:r>
              <a:rPr lang="en-US" sz="2200" i="1" dirty="0"/>
              <a:t> </a:t>
            </a:r>
            <a:r>
              <a:rPr lang="en-US" sz="2200" i="1" dirty="0" err="1"/>
              <a:t>koja</a:t>
            </a:r>
            <a:r>
              <a:rPr lang="en-US" sz="2200" i="1" dirty="0"/>
              <a:t> Vas </a:t>
            </a:r>
            <a:r>
              <a:rPr lang="en-US" sz="2200" i="1" dirty="0" err="1"/>
              <a:t>poznaje</a:t>
            </a:r>
            <a:r>
              <a:rPr lang="en-US" sz="2200" i="1" dirty="0"/>
              <a:t> dobro? </a:t>
            </a:r>
            <a:r>
              <a:rPr lang="en-US" sz="2200" i="1" dirty="0" err="1"/>
              <a:t>Što</a:t>
            </a:r>
            <a:r>
              <a:rPr lang="en-US" sz="2200" i="1" dirty="0"/>
              <a:t> bi ta </a:t>
            </a:r>
            <a:r>
              <a:rPr lang="en-US" sz="2200" i="1" dirty="0" err="1"/>
              <a:t>osoba</a:t>
            </a:r>
            <a:r>
              <a:rPr lang="en-US" sz="2200" i="1" dirty="0"/>
              <a:t> </a:t>
            </a:r>
            <a:r>
              <a:rPr lang="en-US" sz="2200" i="1" dirty="0" err="1"/>
              <a:t>rekla</a:t>
            </a:r>
            <a:r>
              <a:rPr lang="en-US" sz="2200" i="1" dirty="0"/>
              <a:t> da </a:t>
            </a:r>
            <a:r>
              <a:rPr lang="en-US" sz="2200" i="1" dirty="0" err="1"/>
              <a:t>ste</a:t>
            </a:r>
            <a:r>
              <a:rPr lang="en-US" sz="2200" i="1" dirty="0"/>
              <a:t> </a:t>
            </a:r>
            <a:r>
              <a:rPr lang="en-US" sz="2200" i="1" dirty="0" err="1"/>
              <a:t>napravili</a:t>
            </a:r>
            <a:r>
              <a:rPr lang="en-US" sz="2200" i="1" dirty="0"/>
              <a:t> </a:t>
            </a:r>
            <a:r>
              <a:rPr lang="en-US" sz="2200" i="1" dirty="0" err="1"/>
              <a:t>ovaj</a:t>
            </a:r>
            <a:r>
              <a:rPr lang="en-US" sz="2200" i="1" dirty="0"/>
              <a:t> </a:t>
            </a:r>
            <a:r>
              <a:rPr lang="en-US" sz="2200" i="1" dirty="0" err="1"/>
              <a:t>tjedan</a:t>
            </a:r>
            <a:r>
              <a:rPr lang="en-US" sz="2200" i="1" dirty="0"/>
              <a:t> </a:t>
            </a:r>
            <a:r>
              <a:rPr lang="en-US" sz="2200" i="1" dirty="0" err="1"/>
              <a:t>što</a:t>
            </a:r>
            <a:r>
              <a:rPr lang="en-US" sz="2200" i="1" dirty="0"/>
              <a:t> je </a:t>
            </a:r>
            <a:r>
              <a:rPr lang="en-US" sz="2200" i="1" dirty="0" err="1"/>
              <a:t>dokaz</a:t>
            </a:r>
            <a:r>
              <a:rPr lang="en-US" sz="2200" i="1" dirty="0"/>
              <a:t> da </a:t>
            </a:r>
            <a:r>
              <a:rPr lang="en-US" sz="2200" i="1" dirty="0" err="1"/>
              <a:t>ste</a:t>
            </a:r>
            <a:r>
              <a:rPr lang="en-US" sz="2200" i="1" dirty="0"/>
              <a:t> </a:t>
            </a:r>
            <a:r>
              <a:rPr lang="en-US" sz="2200" i="1" dirty="0" err="1"/>
              <a:t>sposobni</a:t>
            </a:r>
            <a:r>
              <a:rPr lang="en-US" sz="2200" i="1" dirty="0"/>
              <a:t>?’’)</a:t>
            </a:r>
          </a:p>
          <a:p>
            <a:endParaRPr lang="en-U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3002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007" y="130630"/>
            <a:ext cx="10515600" cy="1068164"/>
          </a:xfrm>
        </p:spPr>
        <p:txBody>
          <a:bodyPr>
            <a:normAutofit/>
          </a:bodyPr>
          <a:lstStyle/>
          <a:p>
            <a:r>
              <a:rPr lang="en-US" sz="3200" dirty="0" err="1"/>
              <a:t>Korištenje</a:t>
            </a:r>
            <a:r>
              <a:rPr lang="en-US" sz="3200" dirty="0"/>
              <a:t> </a:t>
            </a:r>
            <a:r>
              <a:rPr lang="en-US" sz="3200" dirty="0" err="1"/>
              <a:t>grafikona</a:t>
            </a:r>
            <a:r>
              <a:rPr lang="en-US" sz="3200" dirty="0"/>
              <a:t> za </a:t>
            </a:r>
            <a:r>
              <a:rPr lang="en-US" sz="3200" dirty="0" err="1"/>
              <a:t>prikupljanje</a:t>
            </a:r>
            <a:r>
              <a:rPr lang="en-US" sz="3200" dirty="0"/>
              <a:t> </a:t>
            </a:r>
            <a:r>
              <a:rPr lang="en-US" sz="3200" dirty="0" err="1"/>
              <a:t>dokaza</a:t>
            </a:r>
            <a:endParaRPr lang="hr-HR" sz="32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174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hr-HR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8794F429-BF11-D3BB-FB2D-2D21FF8B5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399551"/>
              </p:ext>
            </p:extLst>
          </p:nvPr>
        </p:nvGraphicFramePr>
        <p:xfrm>
          <a:off x="848412" y="1629014"/>
          <a:ext cx="9605914" cy="2394387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4739251">
                  <a:extLst>
                    <a:ext uri="{9D8B030D-6E8A-4147-A177-3AD203B41FA5}">
                      <a16:colId xmlns:a16="http://schemas.microsoft.com/office/drawing/2014/main" val="4116792756"/>
                    </a:ext>
                  </a:extLst>
                </a:gridCol>
                <a:gridCol w="4866663">
                  <a:extLst>
                    <a:ext uri="{9D8B030D-6E8A-4147-A177-3AD203B41FA5}">
                      <a16:colId xmlns:a16="http://schemas.microsoft.com/office/drawing/2014/main" val="792706676"/>
                    </a:ext>
                  </a:extLst>
                </a:gridCol>
              </a:tblGrid>
              <a:tr h="7484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DOGAĐAJ/ISKUSTVO</a:t>
                      </a:r>
                      <a:endParaRPr lang="hr-H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ZAKLJUČAK- ŠTO TO GOVORI O MENI</a:t>
                      </a:r>
                      <a:endParaRPr lang="hr-H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061120"/>
                  </a:ext>
                </a:extLst>
              </a:tr>
              <a:tr h="748467">
                <a:tc>
                  <a:txBody>
                    <a:bodyPr/>
                    <a:lstStyle/>
                    <a:p>
                      <a:r>
                        <a:rPr lang="en-US" sz="2400" i="1" dirty="0" err="1"/>
                        <a:t>Platio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sam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sve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račune</a:t>
                      </a:r>
                      <a:r>
                        <a:rPr lang="en-US" sz="2400" i="1" dirty="0"/>
                        <a:t>.</a:t>
                      </a:r>
                      <a:endParaRPr lang="hr-HR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1" dirty="0" err="1"/>
                        <a:t>Mogu</a:t>
                      </a:r>
                      <a:r>
                        <a:rPr lang="en-US" sz="2400" i="1" dirty="0"/>
                        <a:t> se </a:t>
                      </a:r>
                      <a:r>
                        <a:rPr lang="en-US" sz="2400" i="1" dirty="0" err="1"/>
                        <a:t>koncentrirati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više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nego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sam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očekivao</a:t>
                      </a:r>
                      <a:r>
                        <a:rPr lang="en-US" sz="2400" i="1" dirty="0"/>
                        <a:t>.</a:t>
                      </a:r>
                      <a:endParaRPr lang="hr-HR" sz="24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914088"/>
                  </a:ext>
                </a:extLst>
              </a:tr>
              <a:tr h="748467">
                <a:tc>
                  <a:txBody>
                    <a:bodyPr/>
                    <a:lstStyle/>
                    <a:p>
                      <a:r>
                        <a:rPr lang="en-US" sz="2400" i="1" dirty="0" err="1"/>
                        <a:t>Trener</a:t>
                      </a:r>
                      <a:r>
                        <a:rPr lang="en-US" sz="2400" i="1" dirty="0"/>
                        <a:t> mi je </a:t>
                      </a:r>
                      <a:r>
                        <a:rPr lang="en-US" sz="2400" i="1" dirty="0" err="1"/>
                        <a:t>zahvalio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nekoliko</a:t>
                      </a:r>
                      <a:r>
                        <a:rPr lang="en-US" sz="2400" i="1" dirty="0"/>
                        <a:t> puta </a:t>
                      </a:r>
                      <a:r>
                        <a:rPr lang="en-US" sz="2400" i="1" dirty="0" err="1"/>
                        <a:t>nakon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utakmice</a:t>
                      </a:r>
                      <a:r>
                        <a:rPr lang="en-US" sz="2400" i="1" dirty="0"/>
                        <a:t>.</a:t>
                      </a:r>
                      <a:endParaRPr lang="hr-HR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1" dirty="0" err="1"/>
                        <a:t>Dobar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sam</a:t>
                      </a:r>
                      <a:r>
                        <a:rPr lang="en-US" sz="2400" i="1" dirty="0"/>
                        <a:t> u </a:t>
                      </a:r>
                      <a:r>
                        <a:rPr lang="en-US" sz="2400" i="1" dirty="0" err="1"/>
                        <a:t>organizaciji</a:t>
                      </a:r>
                      <a:r>
                        <a:rPr lang="en-US" sz="2400" i="1" dirty="0"/>
                        <a:t> </a:t>
                      </a:r>
                      <a:r>
                        <a:rPr lang="en-US" sz="2400" i="1" dirty="0" err="1"/>
                        <a:t>ljudi</a:t>
                      </a:r>
                      <a:r>
                        <a:rPr lang="en-US" sz="2400" i="1" dirty="0"/>
                        <a:t>.</a:t>
                      </a:r>
                      <a:endParaRPr lang="hr-HR" sz="24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356000"/>
                  </a:ext>
                </a:extLst>
              </a:tr>
            </a:tbl>
          </a:graphicData>
        </a:graphic>
      </p:graphicFrame>
      <p:sp>
        <p:nvSpPr>
          <p:cNvPr id="5" name="TekstniOkvir 4">
            <a:extLst>
              <a:ext uri="{FF2B5EF4-FFF2-40B4-BE49-F238E27FC236}">
                <a16:creationId xmlns:a16="http://schemas.microsoft.com/office/drawing/2014/main" id="{1BF19EB6-D737-5CC0-4E0E-7C817E58D17F}"/>
              </a:ext>
            </a:extLst>
          </p:cNvPr>
          <p:cNvSpPr txBox="1"/>
          <p:nvPr/>
        </p:nvSpPr>
        <p:spPr>
          <a:xfrm>
            <a:off x="348007" y="4769963"/>
            <a:ext cx="11255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tražimo</a:t>
            </a:r>
            <a:r>
              <a:rPr lang="en-US" sz="2400" dirty="0"/>
              <a:t> </a:t>
            </a:r>
            <a:r>
              <a:rPr lang="en-US" sz="2400" dirty="0" err="1"/>
              <a:t>klijenta</a:t>
            </a:r>
            <a:r>
              <a:rPr lang="en-US" sz="2400" dirty="0"/>
              <a:t> da </a:t>
            </a:r>
            <a:r>
              <a:rPr lang="en-US" sz="2400" dirty="0" err="1"/>
              <a:t>fotografira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ovakvih</a:t>
            </a:r>
            <a:r>
              <a:rPr lang="en-US" sz="2400" dirty="0"/>
              <a:t> </a:t>
            </a:r>
            <a:r>
              <a:rPr lang="en-US" sz="2400" dirty="0" err="1"/>
              <a:t>pozitivnih</a:t>
            </a:r>
            <a:r>
              <a:rPr lang="en-US" sz="2400" dirty="0"/>
              <a:t> </a:t>
            </a:r>
            <a:r>
              <a:rPr lang="en-US" sz="2400" dirty="0" err="1"/>
              <a:t>iskustava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da </a:t>
            </a:r>
            <a:r>
              <a:rPr lang="en-US" sz="2400" dirty="0" err="1"/>
              <a:t>potraži</a:t>
            </a:r>
            <a:r>
              <a:rPr lang="en-US" sz="2400" dirty="0"/>
              <a:t> online </a:t>
            </a:r>
            <a:r>
              <a:rPr lang="en-US" sz="2400" dirty="0" err="1"/>
              <a:t>slike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predstavljaju</a:t>
            </a:r>
            <a:r>
              <a:rPr lang="en-US" sz="2400" dirty="0"/>
              <a:t> </a:t>
            </a:r>
            <a:r>
              <a:rPr lang="en-US" sz="2400" dirty="0" err="1"/>
              <a:t>vlastito</a:t>
            </a:r>
            <a:r>
              <a:rPr lang="en-US" sz="2400" dirty="0"/>
              <a:t> </a:t>
            </a:r>
            <a:r>
              <a:rPr lang="en-US" sz="2400" dirty="0" err="1"/>
              <a:t>pozitivno</a:t>
            </a:r>
            <a:r>
              <a:rPr lang="en-US" sz="2400" dirty="0"/>
              <a:t>  </a:t>
            </a:r>
            <a:r>
              <a:rPr lang="en-US" sz="2400" dirty="0" err="1"/>
              <a:t>iskustvo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331229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F88AA8-21E9-8711-4789-1242012B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43" y="365126"/>
            <a:ext cx="11127557" cy="634116"/>
          </a:xfrm>
        </p:spPr>
        <p:txBody>
          <a:bodyPr>
            <a:normAutofit/>
          </a:bodyPr>
          <a:lstStyle/>
          <a:p>
            <a:r>
              <a:rPr lang="en-US" sz="3600" dirty="0" err="1"/>
              <a:t>Izazivanje</a:t>
            </a:r>
            <a:r>
              <a:rPr lang="en-US" sz="3600" dirty="0"/>
              <a:t> </a:t>
            </a:r>
            <a:r>
              <a:rPr lang="en-US" sz="3600" dirty="0" err="1"/>
              <a:t>predožbi</a:t>
            </a:r>
            <a:r>
              <a:rPr lang="en-US" sz="3600" dirty="0"/>
              <a:t> </a:t>
            </a:r>
            <a:r>
              <a:rPr lang="en-US" sz="3600" dirty="0" err="1"/>
              <a:t>trenutnih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prošlih</a:t>
            </a:r>
            <a:r>
              <a:rPr lang="en-US" sz="3600" dirty="0"/>
              <a:t> </a:t>
            </a:r>
            <a:r>
              <a:rPr lang="en-US" sz="3600" dirty="0" err="1"/>
              <a:t>iskustava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DFAD88-780D-A0D1-49F0-F40175C20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499" y="1282045"/>
            <a:ext cx="11538408" cy="5316718"/>
          </a:xfrm>
        </p:spPr>
        <p:txBody>
          <a:bodyPr>
            <a:normAutofit/>
          </a:bodyPr>
          <a:lstStyle/>
          <a:p>
            <a:r>
              <a:rPr lang="en-US" sz="2400" dirty="0" err="1"/>
              <a:t>imaginacija</a:t>
            </a:r>
            <a:r>
              <a:rPr lang="en-US" sz="2400" dirty="0"/>
              <a:t> </a:t>
            </a:r>
            <a:r>
              <a:rPr lang="en-US" sz="2400" dirty="0" err="1"/>
              <a:t>jača</a:t>
            </a:r>
            <a:r>
              <a:rPr lang="en-US" sz="2400" dirty="0"/>
              <a:t> </a:t>
            </a:r>
            <a:r>
              <a:rPr lang="en-US" sz="2400" dirty="0" err="1"/>
              <a:t>pozitivna</a:t>
            </a:r>
            <a:r>
              <a:rPr lang="en-US" sz="2400" dirty="0"/>
              <a:t> </a:t>
            </a:r>
            <a:r>
              <a:rPr lang="en-US" sz="2400" dirty="0" err="1"/>
              <a:t>vjerovanja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kognitivnoj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emocionalnoj</a:t>
            </a:r>
            <a:r>
              <a:rPr lang="en-US" sz="2400" dirty="0"/>
              <a:t> </a:t>
            </a:r>
            <a:r>
              <a:rPr lang="en-US" sz="2400" dirty="0" err="1"/>
              <a:t>razini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istovremeno</a:t>
            </a:r>
            <a:r>
              <a:rPr lang="en-US" sz="2400" dirty="0"/>
              <a:t> </a:t>
            </a:r>
            <a:r>
              <a:rPr lang="en-US" sz="2400" dirty="0" err="1"/>
              <a:t>vizualizira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priča</a:t>
            </a:r>
            <a:r>
              <a:rPr lang="en-US" sz="2400" dirty="0"/>
              <a:t> o </a:t>
            </a:r>
            <a:r>
              <a:rPr lang="en-US" sz="2400" dirty="0" err="1"/>
              <a:t>nedavnim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prošlim</a:t>
            </a:r>
            <a:r>
              <a:rPr lang="en-US" sz="2400" dirty="0"/>
              <a:t> </a:t>
            </a:r>
            <a:r>
              <a:rPr lang="en-US" sz="2400" dirty="0" err="1"/>
              <a:t>uspomenama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T: U </a:t>
            </a:r>
            <a:r>
              <a:rPr lang="en-US" sz="2400" dirty="0" err="1"/>
              <a:t>kojoj</a:t>
            </a:r>
            <a:r>
              <a:rPr lang="en-US" sz="2400" dirty="0"/>
              <a:t> </a:t>
            </a:r>
            <a:r>
              <a:rPr lang="en-US" sz="2400" dirty="0" err="1"/>
              <a:t>ste</a:t>
            </a:r>
            <a:r>
              <a:rPr lang="en-US" sz="2400" dirty="0"/>
              <a:t> se </a:t>
            </a:r>
            <a:r>
              <a:rPr lang="en-US" sz="2400" dirty="0" err="1"/>
              <a:t>situaciji</a:t>
            </a:r>
            <a:r>
              <a:rPr lang="en-US" sz="2400" dirty="0"/>
              <a:t> u </a:t>
            </a:r>
            <a:r>
              <a:rPr lang="en-US" sz="2400" dirty="0" err="1"/>
              <a:t>prošlosti</a:t>
            </a:r>
            <a:r>
              <a:rPr lang="en-US" sz="2400" dirty="0"/>
              <a:t> </a:t>
            </a:r>
            <a:r>
              <a:rPr lang="en-US" sz="2400" dirty="0" err="1"/>
              <a:t>osjećali</a:t>
            </a:r>
            <a:r>
              <a:rPr lang="en-US" sz="2400" dirty="0"/>
              <a:t> </a:t>
            </a:r>
            <a:r>
              <a:rPr lang="en-US" sz="2400" dirty="0" err="1"/>
              <a:t>zaista</a:t>
            </a:r>
            <a:r>
              <a:rPr lang="en-US" sz="2400" dirty="0"/>
              <a:t> </a:t>
            </a:r>
            <a:r>
              <a:rPr lang="en-US" sz="2400" dirty="0" err="1"/>
              <a:t>sposobnim</a:t>
            </a:r>
            <a:r>
              <a:rPr lang="en-US" sz="2400" dirty="0"/>
              <a:t>? </a:t>
            </a:r>
            <a:r>
              <a:rPr lang="en-US" sz="2400" dirty="0" err="1"/>
              <a:t>Možete</a:t>
            </a:r>
            <a:r>
              <a:rPr lang="en-US" sz="2400" dirty="0"/>
              <a:t> li </a:t>
            </a:r>
            <a:r>
              <a:rPr lang="en-US" sz="2400" dirty="0" err="1"/>
              <a:t>zamisliti</a:t>
            </a:r>
            <a:r>
              <a:rPr lang="en-US" sz="2400" dirty="0"/>
              <a:t> taj </a:t>
            </a:r>
            <a:r>
              <a:rPr lang="en-US" sz="2400" dirty="0" err="1"/>
              <a:t>scenarij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da se </a:t>
            </a:r>
            <a:r>
              <a:rPr lang="en-US" sz="2400" dirty="0" err="1"/>
              <a:t>događa</a:t>
            </a:r>
            <a:r>
              <a:rPr lang="en-US" sz="2400" dirty="0"/>
              <a:t> </a:t>
            </a:r>
            <a:r>
              <a:rPr lang="en-US" sz="2400" dirty="0" err="1"/>
              <a:t>upravo</a:t>
            </a:r>
            <a:r>
              <a:rPr lang="en-US" sz="2400" dirty="0"/>
              <a:t> </a:t>
            </a:r>
            <a:r>
              <a:rPr lang="en-US" sz="2400" dirty="0" err="1"/>
              <a:t>sada?Što</a:t>
            </a:r>
            <a:r>
              <a:rPr lang="en-US" sz="2400" dirty="0"/>
              <a:t> </a:t>
            </a:r>
            <a:r>
              <a:rPr lang="en-US" sz="2400" dirty="0" err="1"/>
              <a:t>vidite</a:t>
            </a:r>
            <a:r>
              <a:rPr lang="en-US" sz="2400" dirty="0"/>
              <a:t>, o </a:t>
            </a:r>
            <a:r>
              <a:rPr lang="en-US" sz="2400" dirty="0" err="1"/>
              <a:t>čemu</a:t>
            </a:r>
            <a:r>
              <a:rPr lang="en-US" sz="2400" dirty="0"/>
              <a:t> </a:t>
            </a:r>
            <a:r>
              <a:rPr lang="en-US" sz="2400" dirty="0" err="1"/>
              <a:t>razmišljate</a:t>
            </a:r>
            <a:r>
              <a:rPr lang="en-US" sz="2400" dirty="0"/>
              <a:t>, </a:t>
            </a:r>
            <a:r>
              <a:rPr lang="en-US" sz="2400" dirty="0" err="1"/>
              <a:t>kako</a:t>
            </a:r>
            <a:r>
              <a:rPr lang="en-US" sz="2400" dirty="0"/>
              <a:t> se </a:t>
            </a:r>
            <a:r>
              <a:rPr lang="en-US" sz="2400" dirty="0" err="1"/>
              <a:t>osjećate</a:t>
            </a:r>
            <a:r>
              <a:rPr lang="en-US" sz="2400" dirty="0"/>
              <a:t>…?</a:t>
            </a:r>
          </a:p>
          <a:p>
            <a:r>
              <a:rPr lang="en-US" sz="2400" dirty="0"/>
              <a:t>K: (</a:t>
            </a:r>
            <a:r>
              <a:rPr lang="en-US" sz="2400" i="1" dirty="0" err="1"/>
              <a:t>Zamišlja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opisuje</a:t>
            </a:r>
            <a:r>
              <a:rPr lang="en-US" sz="2400" i="1" dirty="0"/>
              <a:t> </a:t>
            </a:r>
            <a:r>
              <a:rPr lang="en-US" sz="2400" i="1" dirty="0" err="1"/>
              <a:t>događaj</a:t>
            </a:r>
            <a:r>
              <a:rPr lang="en-US" sz="2400" i="1" dirty="0"/>
              <a:t> </a:t>
            </a:r>
            <a:r>
              <a:rPr lang="en-US" sz="2400" i="1" dirty="0" err="1"/>
              <a:t>kada</a:t>
            </a:r>
            <a:r>
              <a:rPr lang="en-US" sz="2400" i="1" dirty="0"/>
              <a:t> je </a:t>
            </a:r>
            <a:r>
              <a:rPr lang="en-US" sz="2400" i="1" dirty="0" err="1"/>
              <a:t>promoviran</a:t>
            </a:r>
            <a:r>
              <a:rPr lang="en-US" sz="2400" i="1" dirty="0"/>
              <a:t> </a:t>
            </a:r>
            <a:r>
              <a:rPr lang="en-US" sz="2400" i="1" dirty="0" err="1"/>
              <a:t>na</a:t>
            </a:r>
            <a:r>
              <a:rPr lang="en-US" sz="2400" i="1" dirty="0"/>
              <a:t> </a:t>
            </a:r>
            <a:r>
              <a:rPr lang="en-US" sz="2400" i="1" dirty="0" err="1"/>
              <a:t>poslu</a:t>
            </a:r>
            <a:r>
              <a:rPr lang="en-US" sz="2400" i="1" dirty="0"/>
              <a:t>.)</a:t>
            </a:r>
          </a:p>
          <a:p>
            <a:r>
              <a:rPr lang="en-US" sz="2400" dirty="0"/>
              <a:t>T: Vi </a:t>
            </a:r>
            <a:r>
              <a:rPr lang="en-US" sz="2400" dirty="0" err="1"/>
              <a:t>ste</a:t>
            </a:r>
            <a:r>
              <a:rPr lang="en-US" sz="2400" dirty="0"/>
              <a:t> </a:t>
            </a:r>
            <a:r>
              <a:rPr lang="en-US" sz="2400" dirty="0" err="1"/>
              <a:t>ista</a:t>
            </a:r>
            <a:r>
              <a:rPr lang="en-US" sz="2400" dirty="0"/>
              <a:t> </a:t>
            </a:r>
            <a:r>
              <a:rPr lang="en-US" sz="2400" dirty="0" err="1"/>
              <a:t>osoba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tada</a:t>
            </a:r>
            <a:r>
              <a:rPr lang="en-US" sz="2400" dirty="0"/>
              <a:t>. </a:t>
            </a:r>
            <a:r>
              <a:rPr lang="en-US" sz="2400" dirty="0" err="1"/>
              <a:t>Imate</a:t>
            </a:r>
            <a:r>
              <a:rPr lang="en-US" sz="2400" dirty="0"/>
              <a:t> </a:t>
            </a:r>
            <a:r>
              <a:rPr lang="en-US" sz="2400" dirty="0" err="1"/>
              <a:t>iste</a:t>
            </a:r>
            <a:r>
              <a:rPr lang="en-US" sz="2400" dirty="0"/>
              <a:t> </a:t>
            </a:r>
            <a:r>
              <a:rPr lang="en-US" sz="2400" dirty="0" err="1"/>
              <a:t>razine</a:t>
            </a:r>
            <a:r>
              <a:rPr lang="en-US" sz="2400" dirty="0"/>
              <a:t> </a:t>
            </a:r>
            <a:r>
              <a:rPr lang="en-US" sz="2400" dirty="0" err="1"/>
              <a:t>sposobnosti</a:t>
            </a:r>
            <a:r>
              <a:rPr lang="en-US" sz="2400" dirty="0"/>
              <a:t>,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djelomično</a:t>
            </a:r>
            <a:r>
              <a:rPr lang="en-US" sz="2400" dirty="0"/>
              <a:t> </a:t>
            </a:r>
            <a:r>
              <a:rPr lang="en-US" sz="2400" dirty="0" err="1"/>
              <a:t>prikrivene</a:t>
            </a:r>
            <a:r>
              <a:rPr lang="en-US" sz="2400" dirty="0"/>
              <a:t> </a:t>
            </a: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depresije</a:t>
            </a:r>
            <a:r>
              <a:rPr lang="en-US" sz="2400" dirty="0"/>
              <a:t>…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114153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1363</Words>
  <Application>Microsoft Office PowerPoint</Application>
  <PresentationFormat>Široki zaslon</PresentationFormat>
  <Paragraphs>156</Paragraphs>
  <Slides>20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Tema sustava Office</vt:lpstr>
      <vt:lpstr>MIJENJANJE VJEROVANJA</vt:lpstr>
      <vt:lpstr>PowerPoint prezentacija</vt:lpstr>
      <vt:lpstr>JAČANJE ADAPTIVNIH VJEROVANJA</vt:lpstr>
      <vt:lpstr>Dozivanje pozitivnih informacija i donošenje zaključaka</vt:lpstr>
      <vt:lpstr>Utvrđivanje prednosti adaptivnih vjerovanja</vt:lpstr>
      <vt:lpstr>Isticanje važnosti pozitivnih informacija</vt:lpstr>
      <vt:lpstr>Referiranje na druge ljude</vt:lpstr>
      <vt:lpstr>Korištenje grafikona za prikupljanje dokaza</vt:lpstr>
      <vt:lpstr>Izazivanje predožbi trenutnih i prošlih iskustava</vt:lpstr>
      <vt:lpstr>Ponašanje ,,kao da’’</vt:lpstr>
      <vt:lpstr>MIJENJANJE MALADAPTIVNIH VJEROVANJA</vt:lpstr>
      <vt:lpstr>Tehnike za mijenjanje negativnih vjerovanja</vt:lpstr>
      <vt:lpstr>Sokratovski dijalog</vt:lpstr>
      <vt:lpstr>Preoblikovanje</vt:lpstr>
      <vt:lpstr>Bihevioralni eksperiment</vt:lpstr>
      <vt:lpstr>Kognitivni kontinuum</vt:lpstr>
      <vt:lpstr>Samootkrivanje</vt:lpstr>
      <vt:lpstr>Povijesni test</vt:lpstr>
      <vt:lpstr>LITERATURA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Nada Luetic</dc:creator>
  <cp:lastModifiedBy>Nada Luetic</cp:lastModifiedBy>
  <cp:revision>7</cp:revision>
  <dcterms:created xsi:type="dcterms:W3CDTF">2024-10-12T06:50:10Z</dcterms:created>
  <dcterms:modified xsi:type="dcterms:W3CDTF">2024-10-19T07:25:18Z</dcterms:modified>
</cp:coreProperties>
</file>