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Playfair Display" panose="020B0604020202020204" charset="-18"/>
      <p:regular r:id="rId28"/>
      <p:bold r:id="rId29"/>
    </p:embeddedFont>
    <p:embeddedFont>
      <p:font typeface="Playfair Display Italics" panose="020B0604020202020204" charset="-1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Playfair Display Bold" panose="020B0604020202020204" charset="-1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35194" y="-733671"/>
            <a:ext cx="5355572" cy="5877171"/>
          </a:xfrm>
          <a:custGeom>
            <a:avLst/>
            <a:gdLst/>
            <a:ahLst/>
            <a:cxnLst/>
            <a:rect l="l" t="t" r="r" b="b"/>
            <a:pathLst>
              <a:path w="5355572" h="5877171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0800000">
            <a:off x="10332582" y="-1537984"/>
            <a:ext cx="6597249" cy="3075967"/>
          </a:xfrm>
          <a:custGeom>
            <a:avLst/>
            <a:gdLst/>
            <a:ahLst/>
            <a:cxnLst/>
            <a:rect l="l" t="t" r="r" b="b"/>
            <a:pathLst>
              <a:path w="6597249" h="3075967">
                <a:moveTo>
                  <a:pt x="0" y="0"/>
                </a:moveTo>
                <a:lnTo>
                  <a:pt x="6597249" y="0"/>
                </a:lnTo>
                <a:lnTo>
                  <a:pt x="6597249" y="3075968"/>
                </a:lnTo>
                <a:lnTo>
                  <a:pt x="0" y="3075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929831" y="2362275"/>
            <a:ext cx="7499556" cy="4199751"/>
          </a:xfrm>
          <a:custGeom>
            <a:avLst/>
            <a:gdLst/>
            <a:ahLst/>
            <a:cxnLst/>
            <a:rect l="l" t="t" r="r" b="b"/>
            <a:pathLst>
              <a:path w="7499556" h="4199751">
                <a:moveTo>
                  <a:pt x="0" y="0"/>
                </a:moveTo>
                <a:lnTo>
                  <a:pt x="7499556" y="0"/>
                </a:lnTo>
                <a:lnTo>
                  <a:pt x="7499556" y="4199751"/>
                </a:lnTo>
                <a:lnTo>
                  <a:pt x="0" y="419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2836415" y="6352306"/>
            <a:ext cx="5059689" cy="5741491"/>
          </a:xfrm>
          <a:custGeom>
            <a:avLst/>
            <a:gdLst/>
            <a:ahLst/>
            <a:cxnLst/>
            <a:rect l="l" t="t" r="r" b="b"/>
            <a:pathLst>
              <a:path w="5059689" h="5741491">
                <a:moveTo>
                  <a:pt x="0" y="0"/>
                </a:moveTo>
                <a:lnTo>
                  <a:pt x="5059688" y="0"/>
                </a:lnTo>
                <a:lnTo>
                  <a:pt x="5059688" y="5741490"/>
                </a:lnTo>
                <a:lnTo>
                  <a:pt x="0" y="5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152436" y="-1865322"/>
            <a:ext cx="6150745" cy="5766324"/>
          </a:xfrm>
          <a:custGeom>
            <a:avLst/>
            <a:gdLst/>
            <a:ahLst/>
            <a:cxnLst/>
            <a:rect l="l" t="t" r="r" b="b"/>
            <a:pathLst>
              <a:path w="6150745" h="5766324">
                <a:moveTo>
                  <a:pt x="0" y="0"/>
                </a:moveTo>
                <a:lnTo>
                  <a:pt x="6150746" y="0"/>
                </a:lnTo>
                <a:lnTo>
                  <a:pt x="6150746" y="5766323"/>
                </a:lnTo>
                <a:lnTo>
                  <a:pt x="0" y="5766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-5400000">
            <a:off x="1511658" y="-3227374"/>
            <a:ext cx="4085368" cy="5586827"/>
          </a:xfrm>
          <a:custGeom>
            <a:avLst/>
            <a:gdLst/>
            <a:ahLst/>
            <a:cxnLst/>
            <a:rect l="l" t="t" r="r" b="b"/>
            <a:pathLst>
              <a:path w="4085368" h="5586827">
                <a:moveTo>
                  <a:pt x="0" y="0"/>
                </a:moveTo>
                <a:lnTo>
                  <a:pt x="4085367" y="0"/>
                </a:lnTo>
                <a:lnTo>
                  <a:pt x="4085367" y="5586827"/>
                </a:lnTo>
                <a:lnTo>
                  <a:pt x="0" y="5586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893830" y="5310391"/>
            <a:ext cx="4667958" cy="6941201"/>
          </a:xfrm>
          <a:custGeom>
            <a:avLst/>
            <a:gdLst/>
            <a:ahLst/>
            <a:cxnLst/>
            <a:rect l="l" t="t" r="r" b="b"/>
            <a:pathLst>
              <a:path w="4667958" h="6941201">
                <a:moveTo>
                  <a:pt x="0" y="0"/>
                </a:moveTo>
                <a:lnTo>
                  <a:pt x="4667958" y="0"/>
                </a:lnTo>
                <a:lnTo>
                  <a:pt x="4667958" y="6941201"/>
                </a:lnTo>
                <a:lnTo>
                  <a:pt x="0" y="6941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-2836415" y="3901001"/>
            <a:ext cx="4656793" cy="5322050"/>
          </a:xfrm>
          <a:custGeom>
            <a:avLst/>
            <a:gdLst/>
            <a:ahLst/>
            <a:cxnLst/>
            <a:rect l="l" t="t" r="r" b="b"/>
            <a:pathLst>
              <a:path w="4656793" h="5322050">
                <a:moveTo>
                  <a:pt x="0" y="0"/>
                </a:moveTo>
                <a:lnTo>
                  <a:pt x="4656793" y="0"/>
                </a:lnTo>
                <a:lnTo>
                  <a:pt x="4656793" y="5322050"/>
                </a:lnTo>
                <a:lnTo>
                  <a:pt x="0" y="53220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631207" y="8338429"/>
            <a:ext cx="4656793" cy="5322050"/>
          </a:xfrm>
          <a:custGeom>
            <a:avLst/>
            <a:gdLst/>
            <a:ahLst/>
            <a:cxnLst/>
            <a:rect l="l" t="t" r="r" b="b"/>
            <a:pathLst>
              <a:path w="4656793" h="5322050">
                <a:moveTo>
                  <a:pt x="0" y="0"/>
                </a:moveTo>
                <a:lnTo>
                  <a:pt x="4656793" y="0"/>
                </a:lnTo>
                <a:lnTo>
                  <a:pt x="4656793" y="5322049"/>
                </a:lnTo>
                <a:lnTo>
                  <a:pt x="0" y="53220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848023" y="-4053683"/>
            <a:ext cx="6591954" cy="5710280"/>
          </a:xfrm>
          <a:custGeom>
            <a:avLst/>
            <a:gdLst/>
            <a:ahLst/>
            <a:cxnLst/>
            <a:rect l="l" t="t" r="r" b="b"/>
            <a:pathLst>
              <a:path w="6591954" h="5710280">
                <a:moveTo>
                  <a:pt x="0" y="0"/>
                </a:moveTo>
                <a:lnTo>
                  <a:pt x="6591954" y="0"/>
                </a:lnTo>
                <a:lnTo>
                  <a:pt x="6591954" y="5710280"/>
                </a:lnTo>
                <a:lnTo>
                  <a:pt x="0" y="5710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3194310">
            <a:off x="8409323" y="7829528"/>
            <a:ext cx="6128048" cy="5913567"/>
          </a:xfrm>
          <a:custGeom>
            <a:avLst/>
            <a:gdLst/>
            <a:ahLst/>
            <a:cxnLst/>
            <a:rect l="l" t="t" r="r" b="b"/>
            <a:pathLst>
              <a:path w="6128048" h="5913567">
                <a:moveTo>
                  <a:pt x="0" y="0"/>
                </a:moveTo>
                <a:lnTo>
                  <a:pt x="6128049" y="0"/>
                </a:lnTo>
                <a:lnTo>
                  <a:pt x="6128049" y="5913566"/>
                </a:lnTo>
                <a:lnTo>
                  <a:pt x="0" y="5913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10800000">
            <a:off x="1202696" y="9223051"/>
            <a:ext cx="7941304" cy="4030212"/>
          </a:xfrm>
          <a:custGeom>
            <a:avLst/>
            <a:gdLst/>
            <a:ahLst/>
            <a:cxnLst/>
            <a:rect l="l" t="t" r="r" b="b"/>
            <a:pathLst>
              <a:path w="7941304" h="4030212">
                <a:moveTo>
                  <a:pt x="0" y="0"/>
                </a:moveTo>
                <a:lnTo>
                  <a:pt x="7941304" y="0"/>
                </a:lnTo>
                <a:lnTo>
                  <a:pt x="7941304" y="4030212"/>
                </a:lnTo>
                <a:lnTo>
                  <a:pt x="0" y="40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 rot="-10800000">
            <a:off x="5058632" y="8780991"/>
            <a:ext cx="4085368" cy="5586827"/>
          </a:xfrm>
          <a:custGeom>
            <a:avLst/>
            <a:gdLst/>
            <a:ahLst/>
            <a:cxnLst/>
            <a:rect l="l" t="t" r="r" b="b"/>
            <a:pathLst>
              <a:path w="4085368" h="5586827">
                <a:moveTo>
                  <a:pt x="0" y="0"/>
                </a:moveTo>
                <a:lnTo>
                  <a:pt x="4085368" y="0"/>
                </a:lnTo>
                <a:lnTo>
                  <a:pt x="4085368" y="5586828"/>
                </a:lnTo>
                <a:lnTo>
                  <a:pt x="0" y="5586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3303563" y="2238450"/>
            <a:ext cx="11680874" cy="31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4"/>
              </a:lnSpc>
            </a:pPr>
            <a:r>
              <a:rPr lang="en-US" sz="9409" spc="-536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MIJENJANJE VJEROVANJA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03563" y="5861896"/>
            <a:ext cx="11680874" cy="95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7"/>
              </a:lnSpc>
            </a:pPr>
            <a:r>
              <a:rPr lang="en-US" sz="2900" spc="-165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11. radionica</a:t>
            </a:r>
          </a:p>
          <a:p>
            <a:pPr algn="ctr">
              <a:lnSpc>
                <a:spcPts val="3857"/>
              </a:lnSpc>
            </a:pPr>
            <a:r>
              <a:rPr lang="en-US" sz="2900" spc="-165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Praktikum II iz bihevioralno- kognitivnih terapija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84536" y="7750626"/>
            <a:ext cx="2594967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Petra Radulović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90769" y="7750626"/>
            <a:ext cx="11680874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9. studenog 2024.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579279"/>
            <a:ext cx="14479822" cy="1726573"/>
            <a:chOff x="0" y="0"/>
            <a:chExt cx="3813616" cy="4547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13616" cy="454735"/>
            </a:xfrm>
            <a:custGeom>
              <a:avLst/>
              <a:gdLst/>
              <a:ahLst/>
              <a:cxnLst/>
              <a:rect l="l" t="t" r="r" b="b"/>
              <a:pathLst>
                <a:path w="3813616" h="454735">
                  <a:moveTo>
                    <a:pt x="27268" y="0"/>
                  </a:moveTo>
                  <a:lnTo>
                    <a:pt x="3786348" y="0"/>
                  </a:lnTo>
                  <a:cubicBezTo>
                    <a:pt x="3793580" y="0"/>
                    <a:pt x="3800515" y="2873"/>
                    <a:pt x="3805629" y="7987"/>
                  </a:cubicBezTo>
                  <a:cubicBezTo>
                    <a:pt x="3810743" y="13100"/>
                    <a:pt x="3813616" y="20036"/>
                    <a:pt x="3813616" y="27268"/>
                  </a:cubicBezTo>
                  <a:lnTo>
                    <a:pt x="3813616" y="427467"/>
                  </a:lnTo>
                  <a:cubicBezTo>
                    <a:pt x="3813616" y="442527"/>
                    <a:pt x="3801407" y="454735"/>
                    <a:pt x="3786348" y="454735"/>
                  </a:cubicBezTo>
                  <a:lnTo>
                    <a:pt x="27268" y="454735"/>
                  </a:lnTo>
                  <a:cubicBezTo>
                    <a:pt x="12208" y="454735"/>
                    <a:pt x="0" y="442527"/>
                    <a:pt x="0" y="427467"/>
                  </a:cubicBezTo>
                  <a:lnTo>
                    <a:pt x="0" y="27268"/>
                  </a:lnTo>
                  <a:cubicBezTo>
                    <a:pt x="0" y="12208"/>
                    <a:pt x="12208" y="0"/>
                    <a:pt x="27268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813616" cy="521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6. vizualizacija prijašnjih i trenutnih iskustava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871224"/>
            <a:ext cx="14375704" cy="3086100"/>
            <a:chOff x="0" y="0"/>
            <a:chExt cx="3786194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86194" cy="812800"/>
            </a:xfrm>
            <a:custGeom>
              <a:avLst/>
              <a:gdLst/>
              <a:ahLst/>
              <a:cxnLst/>
              <a:rect l="l" t="t" r="r" b="b"/>
              <a:pathLst>
                <a:path w="3786194" h="812800">
                  <a:moveTo>
                    <a:pt x="27466" y="0"/>
                  </a:moveTo>
                  <a:lnTo>
                    <a:pt x="3758728" y="0"/>
                  </a:lnTo>
                  <a:cubicBezTo>
                    <a:pt x="3766012" y="0"/>
                    <a:pt x="3772998" y="2894"/>
                    <a:pt x="3778149" y="8044"/>
                  </a:cubicBezTo>
                  <a:cubicBezTo>
                    <a:pt x="3783300" y="13195"/>
                    <a:pt x="3786194" y="20181"/>
                    <a:pt x="3786194" y="27466"/>
                  </a:cubicBezTo>
                  <a:lnTo>
                    <a:pt x="3786194" y="785334"/>
                  </a:lnTo>
                  <a:cubicBezTo>
                    <a:pt x="3786194" y="792619"/>
                    <a:pt x="3783300" y="799605"/>
                    <a:pt x="3778149" y="804755"/>
                  </a:cubicBezTo>
                  <a:cubicBezTo>
                    <a:pt x="3772998" y="809906"/>
                    <a:pt x="3766012" y="812800"/>
                    <a:pt x="3758728" y="812800"/>
                  </a:cubicBezTo>
                  <a:lnTo>
                    <a:pt x="27466" y="812800"/>
                  </a:lnTo>
                  <a:cubicBezTo>
                    <a:pt x="20181" y="812800"/>
                    <a:pt x="13195" y="809906"/>
                    <a:pt x="8044" y="804755"/>
                  </a:cubicBezTo>
                  <a:cubicBezTo>
                    <a:pt x="2894" y="799605"/>
                    <a:pt x="0" y="792619"/>
                    <a:pt x="0" y="785334"/>
                  </a:cubicBezTo>
                  <a:lnTo>
                    <a:pt x="0" y="27466"/>
                  </a:lnTo>
                  <a:cubicBezTo>
                    <a:pt x="0" y="20181"/>
                    <a:pt x="2894" y="13195"/>
                    <a:pt x="8044" y="8044"/>
                  </a:cubicBezTo>
                  <a:cubicBezTo>
                    <a:pt x="13195" y="2894"/>
                    <a:pt x="20181" y="0"/>
                    <a:pt x="27466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3786194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150"/>
                </a:lnSpc>
              </a:pPr>
              <a:r>
                <a:rPr lang="en-US" sz="2500" b="1" dirty="0">
                  <a:solidFill>
                    <a:srgbClr val="494949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T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: 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Možete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li se 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sjetiti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situacije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u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kojoj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se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osjećali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zaista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kompetentnim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?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Možete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li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zamisliti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ovaj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scenarij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kao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da se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događa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upravo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sada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? . .  Recite mi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što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vidite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o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čemu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razmišljate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kako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se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osjećate</a:t>
              </a:r>
              <a:r>
                <a:rPr lang="en-US" sz="250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. . .</a:t>
              </a:r>
            </a:p>
            <a:p>
              <a:pPr algn="l">
                <a:lnSpc>
                  <a:spcPts val="4275"/>
                </a:lnSpc>
              </a:pPr>
              <a:r>
                <a:rPr lang="en-US" sz="2500" b="1" dirty="0">
                  <a:solidFill>
                    <a:srgbClr val="494949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Abe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: (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Vizualizira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opisuje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iskustvo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saznanja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da je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dobio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unapređenje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na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poslu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.)</a:t>
              </a:r>
            </a:p>
            <a:p>
              <a:pPr algn="l">
                <a:lnSpc>
                  <a:spcPts val="3150"/>
                </a:lnSpc>
              </a:pP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b="1" dirty="0">
                  <a:solidFill>
                    <a:srgbClr val="494949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T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: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Znate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sada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još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uvijek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ista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osoba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s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istom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razinom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kompetencija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. To je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samo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djelomično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prekriveno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depresijom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koja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utječe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na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ono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što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radite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,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što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mislite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kako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se </a:t>
              </a:r>
              <a:r>
                <a:rPr lang="en-US" sz="2500" dirty="0" err="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osjećate</a:t>
              </a:r>
              <a:r>
                <a:rPr lang="en-US" sz="2500" dirty="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15981276" y="7953284"/>
            <a:ext cx="2600307" cy="2013141"/>
          </a:xfrm>
          <a:custGeom>
            <a:avLst/>
            <a:gdLst/>
            <a:ahLst/>
            <a:cxnLst/>
            <a:rect l="l" t="t" r="r" b="b"/>
            <a:pathLst>
              <a:path w="2600307" h="2013141">
                <a:moveTo>
                  <a:pt x="0" y="0"/>
                </a:moveTo>
                <a:lnTo>
                  <a:pt x="2600307" y="0"/>
                </a:lnTo>
                <a:lnTo>
                  <a:pt x="2600307" y="2013141"/>
                </a:lnTo>
                <a:lnTo>
                  <a:pt x="0" y="2013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514350" y="2921639"/>
            <a:ext cx="16003571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vizualizacija ili zamišljanje može ojačati pozitivna vjerovanja i na</a:t>
            </a:r>
            <a:r>
              <a:rPr lang="en-US" sz="33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intelektualnoj i na emocionalnoj razini 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efekt se pojačava ako tijekom vizualizacije klijent doživi ugodne emocije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085" y="579279"/>
            <a:ext cx="10945075" cy="1477328"/>
            <a:chOff x="0" y="0"/>
            <a:chExt cx="2882653" cy="3890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2654" cy="389090"/>
            </a:xfrm>
            <a:custGeom>
              <a:avLst/>
              <a:gdLst/>
              <a:ahLst/>
              <a:cxnLst/>
              <a:rect l="l" t="t" r="r" b="b"/>
              <a:pathLst>
                <a:path w="2882654" h="389090">
                  <a:moveTo>
                    <a:pt x="36074" y="0"/>
                  </a:moveTo>
                  <a:lnTo>
                    <a:pt x="2846579" y="0"/>
                  </a:lnTo>
                  <a:cubicBezTo>
                    <a:pt x="2866502" y="0"/>
                    <a:pt x="2882654" y="16151"/>
                    <a:pt x="2882654" y="36074"/>
                  </a:cubicBezTo>
                  <a:lnTo>
                    <a:pt x="2882654" y="353016"/>
                  </a:lnTo>
                  <a:cubicBezTo>
                    <a:pt x="2882654" y="362584"/>
                    <a:pt x="2878853" y="371759"/>
                    <a:pt x="2872087" y="378524"/>
                  </a:cubicBezTo>
                  <a:cubicBezTo>
                    <a:pt x="2865322" y="385290"/>
                    <a:pt x="2856147" y="389090"/>
                    <a:pt x="2846579" y="389090"/>
                  </a:cubicBezTo>
                  <a:lnTo>
                    <a:pt x="36074" y="389090"/>
                  </a:lnTo>
                  <a:cubicBezTo>
                    <a:pt x="16151" y="389090"/>
                    <a:pt x="0" y="372939"/>
                    <a:pt x="0" y="353016"/>
                  </a:cubicBezTo>
                  <a:lnTo>
                    <a:pt x="0" y="36074"/>
                  </a:lnTo>
                  <a:cubicBezTo>
                    <a:pt x="0" y="16151"/>
                    <a:pt x="16151" y="0"/>
                    <a:pt x="36074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882653" cy="455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7. ponašanje “kao da”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62085" y="5859766"/>
            <a:ext cx="15997215" cy="3947346"/>
            <a:chOff x="0" y="0"/>
            <a:chExt cx="4213258" cy="10396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13258" cy="1039630"/>
            </a:xfrm>
            <a:custGeom>
              <a:avLst/>
              <a:gdLst/>
              <a:ahLst/>
              <a:cxnLst/>
              <a:rect l="l" t="t" r="r" b="b"/>
              <a:pathLst>
                <a:path w="4213258" h="1039630">
                  <a:moveTo>
                    <a:pt x="24682" y="0"/>
                  </a:moveTo>
                  <a:lnTo>
                    <a:pt x="4188577" y="0"/>
                  </a:lnTo>
                  <a:cubicBezTo>
                    <a:pt x="4202208" y="0"/>
                    <a:pt x="4213258" y="11050"/>
                    <a:pt x="4213258" y="24682"/>
                  </a:cubicBezTo>
                  <a:lnTo>
                    <a:pt x="4213258" y="1014949"/>
                  </a:lnTo>
                  <a:cubicBezTo>
                    <a:pt x="4213258" y="1021494"/>
                    <a:pt x="4210658" y="1027772"/>
                    <a:pt x="4206029" y="1032401"/>
                  </a:cubicBezTo>
                  <a:cubicBezTo>
                    <a:pt x="4201401" y="1037030"/>
                    <a:pt x="4195123" y="1039630"/>
                    <a:pt x="4188577" y="1039630"/>
                  </a:cubicBezTo>
                  <a:lnTo>
                    <a:pt x="24682" y="1039630"/>
                  </a:lnTo>
                  <a:cubicBezTo>
                    <a:pt x="11050" y="1039630"/>
                    <a:pt x="0" y="1028580"/>
                    <a:pt x="0" y="1014949"/>
                  </a:cubicBezTo>
                  <a:lnTo>
                    <a:pt x="0" y="24682"/>
                  </a:lnTo>
                  <a:cubicBezTo>
                    <a:pt x="0" y="18136"/>
                    <a:pt x="2600" y="11858"/>
                    <a:pt x="7229" y="7229"/>
                  </a:cubicBezTo>
                  <a:cubicBezTo>
                    <a:pt x="11858" y="2600"/>
                    <a:pt x="18136" y="0"/>
                    <a:pt x="24682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13258" cy="1087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“Abe, možete li zamisliti kako bi bilo da potpuno vjerujete da ste kompetentni tijekom nadolazećeg intervjua za posao? </a:t>
              </a:r>
            </a:p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Možete li to vizualizirati/ zamisliti? Kako se osjećate kada uđete na recepciju? O čemu razmišljate u tim trenucima? </a:t>
              </a:r>
              <a:r>
                <a:rPr lang="en-US" sz="2500" u="sng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Sjetite se, u potpunosti vjerujete da ste kompetentni.</a:t>
              </a:r>
            </a:p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Kako izgledate dok hodate do recepcionerke, kakvo je Vaše držanje, kakav je izraz Vašeg lica, što govorite recepcionerki?</a:t>
              </a:r>
            </a:p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Kako se osjećate? Što radite kad se susretnete s intervjuerom? Kako izgledate dok sjedite u stolici? Što kažete kada Vas upita o prethodnom poslu?”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7749" y="2221083"/>
            <a:ext cx="16492502" cy="324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 spc="12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potaknuti klijenta da se </a:t>
            </a:r>
            <a:r>
              <a:rPr lang="en-US" sz="3100" b="1" spc="12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ponaša kao da vjeruje svom pozitivnom vjerovanju</a:t>
            </a:r>
            <a:r>
              <a:rPr lang="en-US" sz="3100" spc="12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(tj. u skladu s pozitivnim vjerovanjem) što će</a:t>
            </a:r>
            <a:r>
              <a:rPr lang="en-US" sz="3100" b="1" spc="12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ojačati njegovo pozitivno vjerovanje</a:t>
            </a:r>
          </a:p>
          <a:p>
            <a:pPr algn="l">
              <a:lnSpc>
                <a:spcPts val="4340"/>
              </a:lnSpc>
            </a:pPr>
            <a:endParaRPr lang="en-US" sz="3100" b="1" spc="12">
              <a:solidFill>
                <a:srgbClr val="49494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 u="sng" spc="12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tijekom sesije</a:t>
            </a:r>
            <a:r>
              <a:rPr lang="en-US" sz="3100" spc="12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: zamoliti klijenta da vizualizira neku nadolazeću životnu situaciju kao da se upravo događa te da zamisli da se ponaša u skladu sa svojim pozitivnim vjerovanjem</a:t>
            </a: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 u="sng" spc="12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akcijski plan</a:t>
            </a:r>
            <a:r>
              <a:rPr lang="en-US" sz="3100" spc="12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: ponašati se na taj način u stvarnoj situaciji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0216" y="900643"/>
            <a:ext cx="4589012" cy="1497165"/>
          </a:xfrm>
          <a:custGeom>
            <a:avLst/>
            <a:gdLst/>
            <a:ahLst/>
            <a:cxnLst/>
            <a:rect l="l" t="t" r="r" b="b"/>
            <a:pathLst>
              <a:path w="4589012" h="1497165">
                <a:moveTo>
                  <a:pt x="0" y="0"/>
                </a:moveTo>
                <a:lnTo>
                  <a:pt x="4589012" y="0"/>
                </a:lnTo>
                <a:lnTo>
                  <a:pt x="4589012" y="1497165"/>
                </a:lnTo>
                <a:lnTo>
                  <a:pt x="0" y="149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238908" y="900643"/>
            <a:ext cx="4589012" cy="1497165"/>
          </a:xfrm>
          <a:custGeom>
            <a:avLst/>
            <a:gdLst/>
            <a:ahLst/>
            <a:cxnLst/>
            <a:rect l="l" t="t" r="r" b="b"/>
            <a:pathLst>
              <a:path w="4589012" h="1497165">
                <a:moveTo>
                  <a:pt x="0" y="0"/>
                </a:moveTo>
                <a:lnTo>
                  <a:pt x="4589011" y="0"/>
                </a:lnTo>
                <a:lnTo>
                  <a:pt x="4589011" y="1497165"/>
                </a:lnTo>
                <a:lnTo>
                  <a:pt x="0" y="1497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29523" y="2916682"/>
            <a:ext cx="14757583" cy="634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težina mijenjanja negativnih, neadaptivnih ili disfunkcionalnih vjerovanja ovisi o poremećaju, osobinama i iskustvima specifičnog klijenta</a:t>
            </a:r>
          </a:p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klijenti s akutnim poremećajima koji su većinu života imali aktivirana pozitivna adaptivna vjerovanja lakše će mijenjati svoja negativna vjerovanja</a:t>
            </a:r>
          </a:p>
          <a:p>
            <a:pPr algn="l">
              <a:lnSpc>
                <a:spcPts val="5056"/>
              </a:lnSpc>
            </a:pPr>
            <a:endParaRPr lang="en-US" sz="32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često nije moguće (niti neophodno) smanjiti stupanj uvjerenja na 0%</a:t>
            </a:r>
          </a:p>
          <a:p>
            <a:pPr algn="l">
              <a:lnSpc>
                <a:spcPts val="5056"/>
              </a:lnSpc>
            </a:pPr>
            <a:endParaRPr lang="en-US" sz="3200" b="1">
              <a:solidFill>
                <a:srgbClr val="49494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negativna vjerovanja smatraju se</a:t>
            </a:r>
            <a:r>
              <a:rPr lang="en-US" sz="32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dovoljno oslabljenima onda kada klijent </a:t>
            </a:r>
            <a:r>
              <a:rPr lang="en-US" sz="3200" b="1" u="sng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nastavlja mijenjati svoje disfunkcionalno ponašanje</a:t>
            </a:r>
            <a:r>
              <a:rPr lang="en-US" sz="32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unatoč tome što još uvijek u određenom postotku zadržava negativno vjerovanje</a:t>
            </a:r>
          </a:p>
        </p:txBody>
      </p:sp>
      <p:sp>
        <p:nvSpPr>
          <p:cNvPr id="5" name="Freeform 5"/>
          <p:cNvSpPr/>
          <p:nvPr/>
        </p:nvSpPr>
        <p:spPr>
          <a:xfrm rot="-305462">
            <a:off x="749890" y="7351115"/>
            <a:ext cx="404500" cy="1711344"/>
          </a:xfrm>
          <a:custGeom>
            <a:avLst/>
            <a:gdLst/>
            <a:ahLst/>
            <a:cxnLst/>
            <a:rect l="l" t="t" r="r" b="b"/>
            <a:pathLst>
              <a:path w="404500" h="1711344">
                <a:moveTo>
                  <a:pt x="0" y="0"/>
                </a:moveTo>
                <a:lnTo>
                  <a:pt x="404500" y="0"/>
                </a:lnTo>
                <a:lnTo>
                  <a:pt x="404500" y="1711344"/>
                </a:lnTo>
                <a:lnTo>
                  <a:pt x="0" y="1711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351660" y="1167578"/>
            <a:ext cx="9584680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Mijenjanje negativnih vjerovanja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95390" y="1202424"/>
            <a:ext cx="14756980" cy="782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74" lvl="1" indent="-349637" algn="l">
              <a:lnSpc>
                <a:spcPts val="4534"/>
              </a:lnSpc>
              <a:buFont typeface="Arial"/>
              <a:buChar char="•"/>
            </a:pPr>
            <a:r>
              <a:rPr lang="en-US" sz="3238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obično se vjerovanja prvo mijenjaju na intelektualnoj, a tek onda na emocionalnoj razini</a:t>
            </a:r>
          </a:p>
          <a:p>
            <a:pPr algn="l">
              <a:lnSpc>
                <a:spcPts val="4534"/>
              </a:lnSpc>
            </a:pPr>
            <a:endParaRPr lang="en-US" sz="3238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99274" lvl="1" indent="-349637" algn="l">
              <a:lnSpc>
                <a:spcPts val="4534"/>
              </a:lnSpc>
              <a:buFont typeface="Arial"/>
              <a:buChar char="•"/>
            </a:pPr>
            <a:r>
              <a:rPr lang="en-US" sz="3238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za mijenjanje vjerovanja na emocionalnoj razini</a:t>
            </a:r>
            <a:r>
              <a:rPr lang="en-US" sz="3238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238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često su potrebne iskustvene tehnike</a:t>
            </a:r>
            <a:r>
              <a:rPr lang="en-US" sz="3238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(vizualizacija, igranje uloga, bihev. eskperimenti...)</a:t>
            </a:r>
          </a:p>
          <a:p>
            <a:pPr algn="l">
              <a:lnSpc>
                <a:spcPts val="4534"/>
              </a:lnSpc>
            </a:pPr>
            <a:endParaRPr lang="en-US" sz="3238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99274" lvl="1" indent="-349637" algn="l">
              <a:lnSpc>
                <a:spcPts val="4534"/>
              </a:lnSpc>
              <a:buFont typeface="Arial"/>
              <a:buChar char="•"/>
            </a:pPr>
            <a:r>
              <a:rPr lang="en-US" sz="3238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kognicije se mijenjaju u prisutnosti afekta</a:t>
            </a:r>
            <a:r>
              <a:rPr lang="en-US" sz="3238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(emocije) </a:t>
            </a:r>
            <a:r>
              <a:rPr lang="en-US" sz="3238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pa je najbolje raditi na mijenjanju vjerovanja kada se vjerovanje aktivira za vrijeme sesije</a:t>
            </a:r>
          </a:p>
          <a:p>
            <a:pPr algn="l">
              <a:lnSpc>
                <a:spcPts val="4534"/>
              </a:lnSpc>
            </a:pPr>
            <a:endParaRPr lang="en-US" sz="3238" b="1">
              <a:solidFill>
                <a:srgbClr val="49494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algn="l">
              <a:lnSpc>
                <a:spcPts val="4534"/>
              </a:lnSpc>
            </a:pPr>
            <a:endParaRPr lang="en-US" sz="3238" b="1">
              <a:solidFill>
                <a:srgbClr val="49494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655571" lvl="1" indent="-327785" algn="l">
              <a:lnSpc>
                <a:spcPts val="4251"/>
              </a:lnSpc>
              <a:buFont typeface="Arial"/>
              <a:buChar char="•"/>
            </a:pPr>
            <a:r>
              <a:rPr lang="en-US" sz="3036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kad se klijenta suočava s bolnim/ uznemirujućim vjerovanjima korisno je koristiti “tehniku prazne stolice” (iz Gestalt terapije)  - klijenti uče da se ne trebaju štititi od uznemirujućih situacija: ne moraju koristiti tehnike suočavanja - bijeg, izbjegavanje ili odvraćanje pažnje</a:t>
            </a:r>
          </a:p>
        </p:txBody>
      </p:sp>
      <p:sp>
        <p:nvSpPr>
          <p:cNvPr id="3" name="Freeform 3"/>
          <p:cNvSpPr/>
          <p:nvPr/>
        </p:nvSpPr>
        <p:spPr>
          <a:xfrm>
            <a:off x="-1086502" y="5024694"/>
            <a:ext cx="3481892" cy="5262306"/>
          </a:xfrm>
          <a:custGeom>
            <a:avLst/>
            <a:gdLst/>
            <a:ahLst/>
            <a:cxnLst/>
            <a:rect l="l" t="t" r="r" b="b"/>
            <a:pathLst>
              <a:path w="3481892" h="5262306">
                <a:moveTo>
                  <a:pt x="0" y="0"/>
                </a:moveTo>
                <a:lnTo>
                  <a:pt x="3481892" y="0"/>
                </a:lnTo>
                <a:lnTo>
                  <a:pt x="3481892" y="5262306"/>
                </a:lnTo>
                <a:lnTo>
                  <a:pt x="0" y="5262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4823" y="1794960"/>
            <a:ext cx="5828754" cy="1841954"/>
            <a:chOff x="0" y="0"/>
            <a:chExt cx="1951223" cy="6166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1223" cy="616609"/>
            </a:xfrm>
            <a:custGeom>
              <a:avLst/>
              <a:gdLst/>
              <a:ahLst/>
              <a:cxnLst/>
              <a:rect l="l" t="t" r="r" b="b"/>
              <a:pathLst>
                <a:path w="1951223" h="616609">
                  <a:moveTo>
                    <a:pt x="19923" y="0"/>
                  </a:moveTo>
                  <a:lnTo>
                    <a:pt x="1931300" y="0"/>
                  </a:lnTo>
                  <a:cubicBezTo>
                    <a:pt x="1936584" y="0"/>
                    <a:pt x="1941651" y="2099"/>
                    <a:pt x="1945388" y="5835"/>
                  </a:cubicBezTo>
                  <a:cubicBezTo>
                    <a:pt x="1949124" y="9572"/>
                    <a:pt x="1951223" y="14639"/>
                    <a:pt x="1951223" y="19923"/>
                  </a:cubicBezTo>
                  <a:lnTo>
                    <a:pt x="1951223" y="596686"/>
                  </a:lnTo>
                  <a:cubicBezTo>
                    <a:pt x="1951223" y="601970"/>
                    <a:pt x="1949124" y="607037"/>
                    <a:pt x="1945388" y="610774"/>
                  </a:cubicBezTo>
                  <a:cubicBezTo>
                    <a:pt x="1941651" y="614510"/>
                    <a:pt x="1936584" y="616609"/>
                    <a:pt x="1931300" y="616609"/>
                  </a:cubicBezTo>
                  <a:lnTo>
                    <a:pt x="19923" y="616609"/>
                  </a:lnTo>
                  <a:cubicBezTo>
                    <a:pt x="14639" y="616609"/>
                    <a:pt x="9572" y="614510"/>
                    <a:pt x="5835" y="610774"/>
                  </a:cubicBezTo>
                  <a:cubicBezTo>
                    <a:pt x="2099" y="607037"/>
                    <a:pt x="0" y="601970"/>
                    <a:pt x="0" y="596686"/>
                  </a:cubicBezTo>
                  <a:lnTo>
                    <a:pt x="0" y="19923"/>
                  </a:lnTo>
                  <a:cubicBezTo>
                    <a:pt x="0" y="14639"/>
                    <a:pt x="2099" y="9572"/>
                    <a:pt x="5835" y="5835"/>
                  </a:cubicBezTo>
                  <a:cubicBezTo>
                    <a:pt x="9572" y="2099"/>
                    <a:pt x="14639" y="0"/>
                    <a:pt x="19923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951223" cy="673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647700" lvl="1" indent="-323850" algn="ctr">
                <a:lnSpc>
                  <a:spcPts val="4230"/>
                </a:lnSpc>
                <a:buAutoNum type="arabicPeriod"/>
              </a:pPr>
              <a:r>
                <a:rPr lang="en-US" sz="30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educirati klijente o bazičnim i posredujućim vjerovanjima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32382" y="3391493"/>
            <a:ext cx="5334046" cy="1572113"/>
            <a:chOff x="0" y="0"/>
            <a:chExt cx="1785616" cy="5262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5616" cy="526278"/>
            </a:xfrm>
            <a:custGeom>
              <a:avLst/>
              <a:gdLst/>
              <a:ahLst/>
              <a:cxnLst/>
              <a:rect l="l" t="t" r="r" b="b"/>
              <a:pathLst>
                <a:path w="1785616" h="526278">
                  <a:moveTo>
                    <a:pt x="21771" y="0"/>
                  </a:moveTo>
                  <a:lnTo>
                    <a:pt x="1763845" y="0"/>
                  </a:lnTo>
                  <a:cubicBezTo>
                    <a:pt x="1775869" y="0"/>
                    <a:pt x="1785616" y="9747"/>
                    <a:pt x="1785616" y="21771"/>
                  </a:cubicBezTo>
                  <a:lnTo>
                    <a:pt x="1785616" y="504507"/>
                  </a:lnTo>
                  <a:cubicBezTo>
                    <a:pt x="1785616" y="516531"/>
                    <a:pt x="1775869" y="526278"/>
                    <a:pt x="1763845" y="526278"/>
                  </a:cubicBezTo>
                  <a:lnTo>
                    <a:pt x="21771" y="526278"/>
                  </a:lnTo>
                  <a:cubicBezTo>
                    <a:pt x="9747" y="526278"/>
                    <a:pt x="0" y="516531"/>
                    <a:pt x="0" y="504507"/>
                  </a:cubicBezTo>
                  <a:lnTo>
                    <a:pt x="0" y="21771"/>
                  </a:lnTo>
                  <a:cubicBezTo>
                    <a:pt x="0" y="9747"/>
                    <a:pt x="9747" y="0"/>
                    <a:pt x="21771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785616" cy="583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2. pratiti aktivaciju njihovih vjerovanja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13576" y="4498770"/>
            <a:ext cx="6773194" cy="2026250"/>
            <a:chOff x="0" y="0"/>
            <a:chExt cx="2267383" cy="6783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7383" cy="678304"/>
            </a:xfrm>
            <a:custGeom>
              <a:avLst/>
              <a:gdLst/>
              <a:ahLst/>
              <a:cxnLst/>
              <a:rect l="l" t="t" r="r" b="b"/>
              <a:pathLst>
                <a:path w="2267383" h="678304">
                  <a:moveTo>
                    <a:pt x="17145" y="0"/>
                  </a:moveTo>
                  <a:lnTo>
                    <a:pt x="2250237" y="0"/>
                  </a:lnTo>
                  <a:cubicBezTo>
                    <a:pt x="2254784" y="0"/>
                    <a:pt x="2259145" y="1806"/>
                    <a:pt x="2262361" y="5022"/>
                  </a:cubicBezTo>
                  <a:cubicBezTo>
                    <a:pt x="2265576" y="8237"/>
                    <a:pt x="2267383" y="12598"/>
                    <a:pt x="2267383" y="17145"/>
                  </a:cubicBezTo>
                  <a:lnTo>
                    <a:pt x="2267383" y="661159"/>
                  </a:lnTo>
                  <a:cubicBezTo>
                    <a:pt x="2267383" y="670628"/>
                    <a:pt x="2259706" y="678304"/>
                    <a:pt x="2250237" y="678304"/>
                  </a:cubicBezTo>
                  <a:lnTo>
                    <a:pt x="17145" y="678304"/>
                  </a:lnTo>
                  <a:cubicBezTo>
                    <a:pt x="12598" y="678304"/>
                    <a:pt x="8237" y="676498"/>
                    <a:pt x="5022" y="673282"/>
                  </a:cubicBezTo>
                  <a:cubicBezTo>
                    <a:pt x="1806" y="670067"/>
                    <a:pt x="0" y="665706"/>
                    <a:pt x="0" y="661159"/>
                  </a:cubicBezTo>
                  <a:lnTo>
                    <a:pt x="0" y="17145"/>
                  </a:lnTo>
                  <a:cubicBezTo>
                    <a:pt x="0" y="12598"/>
                    <a:pt x="1806" y="8237"/>
                    <a:pt x="5022" y="5022"/>
                  </a:cubicBezTo>
                  <a:cubicBezTo>
                    <a:pt x="8237" y="1806"/>
                    <a:pt x="12598" y="0"/>
                    <a:pt x="17145" y="0"/>
                  </a:cubicBezTo>
                  <a:close/>
                </a:path>
              </a:pathLst>
            </a:custGeom>
            <a:solidFill>
              <a:srgbClr val="A6B49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267383" cy="7354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3. objasniti kako vjerovanje negativnim vjerovanjima doprinosi trenutnim poteškoćama klijenta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28815" y="6327428"/>
            <a:ext cx="5649379" cy="1614644"/>
            <a:chOff x="0" y="0"/>
            <a:chExt cx="1891176" cy="5405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91176" cy="540515"/>
            </a:xfrm>
            <a:custGeom>
              <a:avLst/>
              <a:gdLst/>
              <a:ahLst/>
              <a:cxnLst/>
              <a:rect l="l" t="t" r="r" b="b"/>
              <a:pathLst>
                <a:path w="1891176" h="540515">
                  <a:moveTo>
                    <a:pt x="20556" y="0"/>
                  </a:moveTo>
                  <a:lnTo>
                    <a:pt x="1870620" y="0"/>
                  </a:lnTo>
                  <a:cubicBezTo>
                    <a:pt x="1876072" y="0"/>
                    <a:pt x="1881300" y="2166"/>
                    <a:pt x="1885155" y="6021"/>
                  </a:cubicBezTo>
                  <a:cubicBezTo>
                    <a:pt x="1889010" y="9876"/>
                    <a:pt x="1891176" y="15104"/>
                    <a:pt x="1891176" y="20556"/>
                  </a:cubicBezTo>
                  <a:lnTo>
                    <a:pt x="1891176" y="519959"/>
                  </a:lnTo>
                  <a:cubicBezTo>
                    <a:pt x="1891176" y="525411"/>
                    <a:pt x="1889010" y="530640"/>
                    <a:pt x="1885155" y="534495"/>
                  </a:cubicBezTo>
                  <a:cubicBezTo>
                    <a:pt x="1881300" y="538350"/>
                    <a:pt x="1876072" y="540515"/>
                    <a:pt x="1870620" y="540515"/>
                  </a:cubicBezTo>
                  <a:lnTo>
                    <a:pt x="20556" y="540515"/>
                  </a:lnTo>
                  <a:cubicBezTo>
                    <a:pt x="15104" y="540515"/>
                    <a:pt x="9876" y="538350"/>
                    <a:pt x="6021" y="534495"/>
                  </a:cubicBezTo>
                  <a:cubicBezTo>
                    <a:pt x="2166" y="530640"/>
                    <a:pt x="0" y="525411"/>
                    <a:pt x="0" y="519959"/>
                  </a:cubicBezTo>
                  <a:lnTo>
                    <a:pt x="0" y="20556"/>
                  </a:lnTo>
                  <a:cubicBezTo>
                    <a:pt x="0" y="15104"/>
                    <a:pt x="2166" y="9876"/>
                    <a:pt x="6021" y="6021"/>
                  </a:cubicBezTo>
                  <a:cubicBezTo>
                    <a:pt x="9876" y="2166"/>
                    <a:pt x="15104" y="0"/>
                    <a:pt x="20556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891176" cy="59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30"/>
                </a:lnSpc>
              </a:pPr>
              <a:r>
                <a:rPr lang="en-US" sz="30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4. motivirati klijente na mijenjanje vjerovanja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441048" y="7942072"/>
            <a:ext cx="6020633" cy="1895195"/>
            <a:chOff x="0" y="0"/>
            <a:chExt cx="2015456" cy="6344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5456" cy="634432"/>
            </a:xfrm>
            <a:custGeom>
              <a:avLst/>
              <a:gdLst/>
              <a:ahLst/>
              <a:cxnLst/>
              <a:rect l="l" t="t" r="r" b="b"/>
              <a:pathLst>
                <a:path w="2015456" h="634432">
                  <a:moveTo>
                    <a:pt x="19288" y="0"/>
                  </a:moveTo>
                  <a:lnTo>
                    <a:pt x="1996168" y="0"/>
                  </a:lnTo>
                  <a:cubicBezTo>
                    <a:pt x="2001283" y="0"/>
                    <a:pt x="2006190" y="2032"/>
                    <a:pt x="2009807" y="5649"/>
                  </a:cubicBezTo>
                  <a:cubicBezTo>
                    <a:pt x="2013424" y="9267"/>
                    <a:pt x="2015456" y="14173"/>
                    <a:pt x="2015456" y="19288"/>
                  </a:cubicBezTo>
                  <a:lnTo>
                    <a:pt x="2015456" y="615144"/>
                  </a:lnTo>
                  <a:cubicBezTo>
                    <a:pt x="2015456" y="625796"/>
                    <a:pt x="2006821" y="634432"/>
                    <a:pt x="1996168" y="634432"/>
                  </a:cubicBezTo>
                  <a:lnTo>
                    <a:pt x="19288" y="634432"/>
                  </a:lnTo>
                  <a:cubicBezTo>
                    <a:pt x="8636" y="634432"/>
                    <a:pt x="0" y="625796"/>
                    <a:pt x="0" y="615144"/>
                  </a:cubicBezTo>
                  <a:lnTo>
                    <a:pt x="0" y="19288"/>
                  </a:lnTo>
                  <a:cubicBezTo>
                    <a:pt x="0" y="8636"/>
                    <a:pt x="8636" y="0"/>
                    <a:pt x="19288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015456" cy="691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5. koristiti tehnike i na intelektualnoj i na emocionalnoj razini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432935" y="7585186"/>
            <a:ext cx="5323772" cy="2701814"/>
          </a:xfrm>
          <a:custGeom>
            <a:avLst/>
            <a:gdLst/>
            <a:ahLst/>
            <a:cxnLst/>
            <a:rect l="l" t="t" r="r" b="b"/>
            <a:pathLst>
              <a:path w="5323772" h="2701814">
                <a:moveTo>
                  <a:pt x="0" y="0"/>
                </a:moveTo>
                <a:lnTo>
                  <a:pt x="5323773" y="0"/>
                </a:lnTo>
                <a:lnTo>
                  <a:pt x="5323773" y="2701814"/>
                </a:lnTo>
                <a:lnTo>
                  <a:pt x="0" y="270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13899003" y="1957295"/>
            <a:ext cx="5007832" cy="2541475"/>
          </a:xfrm>
          <a:custGeom>
            <a:avLst/>
            <a:gdLst/>
            <a:ahLst/>
            <a:cxnLst/>
            <a:rect l="l" t="t" r="r" b="b"/>
            <a:pathLst>
              <a:path w="5007832" h="2541475">
                <a:moveTo>
                  <a:pt x="0" y="0"/>
                </a:moveTo>
                <a:lnTo>
                  <a:pt x="5007832" y="0"/>
                </a:lnTo>
                <a:lnTo>
                  <a:pt x="5007832" y="2541475"/>
                </a:lnTo>
                <a:lnTo>
                  <a:pt x="0" y="2541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379081" y="273593"/>
            <a:ext cx="13092675" cy="1129411"/>
            <a:chOff x="0" y="0"/>
            <a:chExt cx="3448277" cy="2974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448277" cy="297458"/>
            </a:xfrm>
            <a:custGeom>
              <a:avLst/>
              <a:gdLst/>
              <a:ahLst/>
              <a:cxnLst/>
              <a:rect l="l" t="t" r="r" b="b"/>
              <a:pathLst>
                <a:path w="3448277" h="297458">
                  <a:moveTo>
                    <a:pt x="30157" y="0"/>
                  </a:moveTo>
                  <a:lnTo>
                    <a:pt x="3418120" y="0"/>
                  </a:lnTo>
                  <a:cubicBezTo>
                    <a:pt x="3434775" y="0"/>
                    <a:pt x="3448277" y="13502"/>
                    <a:pt x="3448277" y="30157"/>
                  </a:cubicBezTo>
                  <a:lnTo>
                    <a:pt x="3448277" y="267301"/>
                  </a:lnTo>
                  <a:cubicBezTo>
                    <a:pt x="3448277" y="283956"/>
                    <a:pt x="3434775" y="297458"/>
                    <a:pt x="3418120" y="297458"/>
                  </a:cubicBezTo>
                  <a:lnTo>
                    <a:pt x="30157" y="297458"/>
                  </a:lnTo>
                  <a:cubicBezTo>
                    <a:pt x="22159" y="297458"/>
                    <a:pt x="14488" y="294281"/>
                    <a:pt x="8833" y="288625"/>
                  </a:cubicBezTo>
                  <a:cubicBezTo>
                    <a:pt x="3177" y="282970"/>
                    <a:pt x="0" y="275299"/>
                    <a:pt x="0" y="267301"/>
                  </a:cubicBezTo>
                  <a:lnTo>
                    <a:pt x="0" y="30157"/>
                  </a:lnTo>
                  <a:cubicBezTo>
                    <a:pt x="0" y="13502"/>
                    <a:pt x="13502" y="0"/>
                    <a:pt x="30157" y="0"/>
                  </a:cubicBezTo>
                  <a:close/>
                </a:path>
              </a:pathLst>
            </a:custGeom>
            <a:solidFill>
              <a:srgbClr val="D3DAD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4775"/>
              <a:ext cx="3448277" cy="1926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4823" y="481301"/>
            <a:ext cx="14293371" cy="67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8"/>
              </a:lnSpc>
            </a:pPr>
            <a:r>
              <a:rPr lang="en-US" sz="4200" spc="-23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 mijenjanje (slabljenje) negativnih vjerovanja potrebno je: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62395" y="2267883"/>
            <a:ext cx="12985552" cy="6908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Sokratovski dijalog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300" i="1">
                <a:solidFill>
                  <a:srgbClr val="494949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reframing</a:t>
            </a: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- preoblikovanje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bihevioralni eksperimenti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priče, filmovi, metafore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kognitivni kontinuum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korištenje drugih kao referentnih točaka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samootkrivanje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intelektualno-emocionalno igranje uloga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300" i="1">
                <a:solidFill>
                  <a:srgbClr val="494949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testiranje povijesti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restrukturacija značenja ranih sjećanja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241613" y="1975174"/>
            <a:ext cx="1682809" cy="2473907"/>
          </a:xfrm>
          <a:custGeom>
            <a:avLst/>
            <a:gdLst/>
            <a:ahLst/>
            <a:cxnLst/>
            <a:rect l="l" t="t" r="r" b="b"/>
            <a:pathLst>
              <a:path w="1682809" h="2473907">
                <a:moveTo>
                  <a:pt x="1682809" y="0"/>
                </a:moveTo>
                <a:lnTo>
                  <a:pt x="0" y="0"/>
                </a:lnTo>
                <a:lnTo>
                  <a:pt x="0" y="2473907"/>
                </a:lnTo>
                <a:lnTo>
                  <a:pt x="1682809" y="2473907"/>
                </a:lnTo>
                <a:lnTo>
                  <a:pt x="1682809" y="0"/>
                </a:lnTo>
                <a:close/>
              </a:path>
            </a:pathLst>
          </a:custGeom>
          <a:blipFill>
            <a:blip r:embed="rId2">
              <a:alphaModFix amt="76000"/>
            </a:blip>
            <a:stretch>
              <a:fillRect l="-7170" r="-71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241613" y="4270051"/>
            <a:ext cx="1682809" cy="2473907"/>
          </a:xfrm>
          <a:custGeom>
            <a:avLst/>
            <a:gdLst/>
            <a:ahLst/>
            <a:cxnLst/>
            <a:rect l="l" t="t" r="r" b="b"/>
            <a:pathLst>
              <a:path w="1682809" h="2473907">
                <a:moveTo>
                  <a:pt x="1682809" y="0"/>
                </a:moveTo>
                <a:lnTo>
                  <a:pt x="0" y="0"/>
                </a:lnTo>
                <a:lnTo>
                  <a:pt x="0" y="2473907"/>
                </a:lnTo>
                <a:lnTo>
                  <a:pt x="1682809" y="2473907"/>
                </a:lnTo>
                <a:lnTo>
                  <a:pt x="1682809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-7170" r="-71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241613" y="6619905"/>
            <a:ext cx="1682809" cy="2473907"/>
          </a:xfrm>
          <a:custGeom>
            <a:avLst/>
            <a:gdLst/>
            <a:ahLst/>
            <a:cxnLst/>
            <a:rect l="l" t="t" r="r" b="b"/>
            <a:pathLst>
              <a:path w="1682809" h="2473907">
                <a:moveTo>
                  <a:pt x="1682809" y="0"/>
                </a:moveTo>
                <a:lnTo>
                  <a:pt x="0" y="0"/>
                </a:lnTo>
                <a:lnTo>
                  <a:pt x="0" y="2473907"/>
                </a:lnTo>
                <a:lnTo>
                  <a:pt x="1682809" y="2473907"/>
                </a:lnTo>
                <a:lnTo>
                  <a:pt x="1682809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 l="-7170" r="-71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-35365" y="8593726"/>
            <a:ext cx="1270313" cy="1867494"/>
          </a:xfrm>
          <a:custGeom>
            <a:avLst/>
            <a:gdLst/>
            <a:ahLst/>
            <a:cxnLst/>
            <a:rect l="l" t="t" r="r" b="b"/>
            <a:pathLst>
              <a:path w="1270313" h="1867494">
                <a:moveTo>
                  <a:pt x="1270313" y="0"/>
                </a:moveTo>
                <a:lnTo>
                  <a:pt x="0" y="0"/>
                </a:lnTo>
                <a:lnTo>
                  <a:pt x="0" y="1867495"/>
                </a:lnTo>
                <a:lnTo>
                  <a:pt x="1270313" y="1867495"/>
                </a:lnTo>
                <a:lnTo>
                  <a:pt x="1270313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7170" r="-71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-35365" y="-53624"/>
            <a:ext cx="1682809" cy="2473907"/>
          </a:xfrm>
          <a:custGeom>
            <a:avLst/>
            <a:gdLst/>
            <a:ahLst/>
            <a:cxnLst/>
            <a:rect l="l" t="t" r="r" b="b"/>
            <a:pathLst>
              <a:path w="1682809" h="2473907">
                <a:moveTo>
                  <a:pt x="1682809" y="0"/>
                </a:moveTo>
                <a:lnTo>
                  <a:pt x="0" y="0"/>
                </a:lnTo>
                <a:lnTo>
                  <a:pt x="0" y="2473907"/>
                </a:lnTo>
                <a:lnTo>
                  <a:pt x="1682809" y="2473907"/>
                </a:lnTo>
                <a:lnTo>
                  <a:pt x="1682809" y="0"/>
                </a:lnTo>
                <a:close/>
              </a:path>
            </a:pathLst>
          </a:custGeom>
          <a:blipFill>
            <a:blip r:embed="rId2"/>
            <a:stretch>
              <a:fillRect l="-7170" r="-71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5636776" y="6743958"/>
            <a:ext cx="2144204" cy="3742610"/>
          </a:xfrm>
          <a:custGeom>
            <a:avLst/>
            <a:gdLst/>
            <a:ahLst/>
            <a:cxnLst/>
            <a:rect l="l" t="t" r="r" b="b"/>
            <a:pathLst>
              <a:path w="2144204" h="3742610">
                <a:moveTo>
                  <a:pt x="0" y="0"/>
                </a:moveTo>
                <a:lnTo>
                  <a:pt x="2144203" y="0"/>
                </a:lnTo>
                <a:lnTo>
                  <a:pt x="2144203" y="3742610"/>
                </a:lnTo>
                <a:lnTo>
                  <a:pt x="0" y="3742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651224" y="1097604"/>
            <a:ext cx="12985552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Tehnike za mijenjanje negativnih vjerovanja</a:t>
            </a:r>
          </a:p>
        </p:txBody>
      </p:sp>
      <p:sp>
        <p:nvSpPr>
          <p:cNvPr id="10" name="Freeform 10"/>
          <p:cNvSpPr/>
          <p:nvPr/>
        </p:nvSpPr>
        <p:spPr>
          <a:xfrm rot="-304399">
            <a:off x="17072172" y="7714455"/>
            <a:ext cx="1768989" cy="3087691"/>
          </a:xfrm>
          <a:custGeom>
            <a:avLst/>
            <a:gdLst/>
            <a:ahLst/>
            <a:cxnLst/>
            <a:rect l="l" t="t" r="r" b="b"/>
            <a:pathLst>
              <a:path w="1768989" h="3087691">
                <a:moveTo>
                  <a:pt x="0" y="0"/>
                </a:moveTo>
                <a:lnTo>
                  <a:pt x="1768989" y="0"/>
                </a:lnTo>
                <a:lnTo>
                  <a:pt x="1768989" y="3087690"/>
                </a:lnTo>
                <a:lnTo>
                  <a:pt x="0" y="308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flipH="1">
            <a:off x="16215721" y="3331421"/>
            <a:ext cx="3481892" cy="5262306"/>
          </a:xfrm>
          <a:custGeom>
            <a:avLst/>
            <a:gdLst/>
            <a:ahLst/>
            <a:cxnLst/>
            <a:rect l="l" t="t" r="r" b="b"/>
            <a:pathLst>
              <a:path w="3481892" h="5262306">
                <a:moveTo>
                  <a:pt x="3481892" y="0"/>
                </a:moveTo>
                <a:lnTo>
                  <a:pt x="0" y="0"/>
                </a:lnTo>
                <a:lnTo>
                  <a:pt x="0" y="5262305"/>
                </a:lnTo>
                <a:lnTo>
                  <a:pt x="3481892" y="5262305"/>
                </a:lnTo>
                <a:lnTo>
                  <a:pt x="3481892" y="0"/>
                </a:lnTo>
                <a:close/>
              </a:path>
            </a:pathLst>
          </a:custGeom>
          <a:blipFill>
            <a:blip r:embed="rId4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268624" cy="1295696"/>
            <a:chOff x="0" y="0"/>
            <a:chExt cx="1914370" cy="341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4370" cy="341253"/>
            </a:xfrm>
            <a:custGeom>
              <a:avLst/>
              <a:gdLst/>
              <a:ahLst/>
              <a:cxnLst/>
              <a:rect l="l" t="t" r="r" b="b"/>
              <a:pathLst>
                <a:path w="1914370" h="341253">
                  <a:moveTo>
                    <a:pt x="54321" y="0"/>
                  </a:moveTo>
                  <a:lnTo>
                    <a:pt x="1860049" y="0"/>
                  </a:lnTo>
                  <a:cubicBezTo>
                    <a:pt x="1890050" y="0"/>
                    <a:pt x="1914370" y="24320"/>
                    <a:pt x="1914370" y="54321"/>
                  </a:cubicBezTo>
                  <a:lnTo>
                    <a:pt x="1914370" y="286933"/>
                  </a:lnTo>
                  <a:cubicBezTo>
                    <a:pt x="1914370" y="316933"/>
                    <a:pt x="1890050" y="341253"/>
                    <a:pt x="1860049" y="341253"/>
                  </a:cubicBezTo>
                  <a:lnTo>
                    <a:pt x="54321" y="341253"/>
                  </a:lnTo>
                  <a:cubicBezTo>
                    <a:pt x="24320" y="341253"/>
                    <a:pt x="0" y="316933"/>
                    <a:pt x="0" y="286933"/>
                  </a:cubicBezTo>
                  <a:lnTo>
                    <a:pt x="0" y="54321"/>
                  </a:lnTo>
                  <a:cubicBezTo>
                    <a:pt x="0" y="24320"/>
                    <a:pt x="24320" y="0"/>
                    <a:pt x="54321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914370" cy="407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863595" lvl="1" indent="-431797" algn="l">
                <a:lnSpc>
                  <a:spcPts val="5599"/>
                </a:lnSpc>
                <a:buAutoNum type="arabicPeriod"/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Sokratovski dijalog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03318" y="2627595"/>
            <a:ext cx="15964967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koriste se ista ili slična pitanja kakva se koriste i u evaluaciji automatskih misli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disfunkcionalno vjerovanje najbolje je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analizirati u kontekstu specifične situacije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specifičnost pomaže da evaluacija bude konkretnija i smislenija, manje apstraktna i manje intelektualna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766146" y="4663839"/>
            <a:ext cx="11493154" cy="3553570"/>
            <a:chOff x="0" y="0"/>
            <a:chExt cx="3027004" cy="9359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7004" cy="935920"/>
            </a:xfrm>
            <a:custGeom>
              <a:avLst/>
              <a:gdLst/>
              <a:ahLst/>
              <a:cxnLst/>
              <a:rect l="l" t="t" r="r" b="b"/>
              <a:pathLst>
                <a:path w="3027004" h="935920">
                  <a:moveTo>
                    <a:pt x="34354" y="0"/>
                  </a:moveTo>
                  <a:lnTo>
                    <a:pt x="2992650" y="0"/>
                  </a:lnTo>
                  <a:cubicBezTo>
                    <a:pt x="3011623" y="0"/>
                    <a:pt x="3027004" y="15381"/>
                    <a:pt x="3027004" y="34354"/>
                  </a:cubicBezTo>
                  <a:lnTo>
                    <a:pt x="3027004" y="901565"/>
                  </a:lnTo>
                  <a:cubicBezTo>
                    <a:pt x="3027004" y="920539"/>
                    <a:pt x="3011623" y="935920"/>
                    <a:pt x="2992650" y="935920"/>
                  </a:cubicBezTo>
                  <a:lnTo>
                    <a:pt x="34354" y="935920"/>
                  </a:lnTo>
                  <a:cubicBezTo>
                    <a:pt x="15381" y="935920"/>
                    <a:pt x="0" y="920539"/>
                    <a:pt x="0" y="901565"/>
                  </a:cubicBezTo>
                  <a:lnTo>
                    <a:pt x="0" y="34354"/>
                  </a:lnTo>
                  <a:cubicBezTo>
                    <a:pt x="0" y="15381"/>
                    <a:pt x="15381" y="0"/>
                    <a:pt x="34354" y="0"/>
                  </a:cubicBezTo>
                  <a:close/>
                </a:path>
              </a:pathLst>
            </a:custGeom>
            <a:solidFill>
              <a:srgbClr val="FBE8D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027004" cy="983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360"/>
                </a:lnSpc>
              </a:pPr>
              <a:r>
                <a:rPr lang="en-US" sz="2400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npr. “ Postoji li drugi način gledanja na traženje pomoći?” “ Jeste li neadekvatni jer ste došli ovdje?  Može li to biti znak snage i adekvatnosti?...</a:t>
              </a:r>
            </a:p>
            <a:p>
              <a:pPr algn="l">
                <a:lnSpc>
                  <a:spcPts val="3360"/>
                </a:lnSpc>
              </a:pPr>
              <a:endParaRPr lang="en-US" sz="24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518163" lvl="1" indent="-259082" algn="l">
                <a:lnSpc>
                  <a:spcPts val="3360"/>
                </a:lnSpc>
                <a:buFont typeface="Arial"/>
                <a:buChar char="•"/>
              </a:pPr>
              <a:r>
                <a:rPr lang="en-US" sz="2400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zapisati staro vjerovanje i stupanj uvjerenja</a:t>
              </a:r>
            </a:p>
            <a:p>
              <a:pPr marL="518163" lvl="1" indent="-259082" algn="l">
                <a:lnSpc>
                  <a:spcPts val="3360"/>
                </a:lnSpc>
                <a:buFont typeface="Arial"/>
                <a:buChar char="•"/>
              </a:pPr>
              <a:r>
                <a:rPr lang="en-US" sz="2400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zapisati novo adekvatnije vjerovanje i stupanj uvjerenja</a:t>
              </a:r>
            </a:p>
            <a:p>
              <a:pPr marL="518163" lvl="1" indent="-259082" algn="l">
                <a:lnSpc>
                  <a:spcPts val="3360"/>
                </a:lnSpc>
                <a:buFont typeface="Arial"/>
                <a:buChar char="•"/>
              </a:pPr>
              <a:r>
                <a:rPr lang="en-US" sz="2400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akcijski plan: pratiti i razmišljati o situacijama koje aktiviraju disfunkcionalno vjerovanje i ponašanjem potvrđivati novo vjerovanje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09747" y="8499922"/>
            <a:ext cx="1585853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ponekad je korisnije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koristiti sugestivna pitanja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 više navoditi klijenta nego li u evaluaciji AM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7681915" cy="1264678"/>
            <a:chOff x="0" y="0"/>
            <a:chExt cx="2023220" cy="3330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3220" cy="333084"/>
            </a:xfrm>
            <a:custGeom>
              <a:avLst/>
              <a:gdLst/>
              <a:ahLst/>
              <a:cxnLst/>
              <a:rect l="l" t="t" r="r" b="b"/>
              <a:pathLst>
                <a:path w="2023220" h="333084">
                  <a:moveTo>
                    <a:pt x="51398" y="0"/>
                  </a:moveTo>
                  <a:lnTo>
                    <a:pt x="1971822" y="0"/>
                  </a:lnTo>
                  <a:cubicBezTo>
                    <a:pt x="2000209" y="0"/>
                    <a:pt x="2023220" y="23012"/>
                    <a:pt x="2023220" y="51398"/>
                  </a:cubicBezTo>
                  <a:lnTo>
                    <a:pt x="2023220" y="281686"/>
                  </a:lnTo>
                  <a:cubicBezTo>
                    <a:pt x="2023220" y="295317"/>
                    <a:pt x="2017805" y="308391"/>
                    <a:pt x="2008166" y="318030"/>
                  </a:cubicBezTo>
                  <a:cubicBezTo>
                    <a:pt x="1998527" y="327669"/>
                    <a:pt x="1985454" y="333084"/>
                    <a:pt x="1971822" y="333084"/>
                  </a:cubicBezTo>
                  <a:lnTo>
                    <a:pt x="51398" y="333084"/>
                  </a:lnTo>
                  <a:cubicBezTo>
                    <a:pt x="23012" y="333084"/>
                    <a:pt x="0" y="310072"/>
                    <a:pt x="0" y="281686"/>
                  </a:cubicBezTo>
                  <a:lnTo>
                    <a:pt x="0" y="51398"/>
                  </a:lnTo>
                  <a:cubicBezTo>
                    <a:pt x="0" y="23012"/>
                    <a:pt x="23012" y="0"/>
                    <a:pt x="51398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023220" cy="399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2. </a:t>
              </a:r>
              <a:r>
                <a:rPr lang="en-US" sz="3999" i="1">
                  <a:solidFill>
                    <a:srgbClr val="494949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reframing</a:t>
              </a: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- preoblikovanje</a:t>
              </a: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1389346" y="4045353"/>
          <a:ext cx="6358389" cy="5229225"/>
        </p:xfrm>
        <a:graphic>
          <a:graphicData uri="http://schemas.openxmlformats.org/drawingml/2006/table">
            <a:tbl>
              <a:tblPr/>
              <a:tblGrid>
                <a:gridCol w="268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8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80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191919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događaj/ doživljaj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4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191919"/>
                          </a:solidFill>
                          <a:latin typeface="Playfair Display Bold"/>
                          <a:ea typeface="Playfair Display Bold"/>
                          <a:cs typeface="Playfair Display Bold"/>
                          <a:sym typeface="Playfair Display Bold"/>
                        </a:rPr>
                        <a:t>preoblikovanje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060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9191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odlazak na terapiju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9191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odlazak na terapiju je pokazatelj snage i kompetentnosti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060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9191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gubitak posla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19191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moj šef je promijenio uvjete posla a nije mi ponudio edukaciju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5922676" y="-178693"/>
            <a:ext cx="2673248" cy="2414785"/>
          </a:xfrm>
          <a:custGeom>
            <a:avLst/>
            <a:gdLst/>
            <a:ahLst/>
            <a:cxnLst/>
            <a:rect l="l" t="t" r="r" b="b"/>
            <a:pathLst>
              <a:path w="2673248" h="2414785">
                <a:moveTo>
                  <a:pt x="0" y="0"/>
                </a:moveTo>
                <a:lnTo>
                  <a:pt x="2673248" y="0"/>
                </a:lnTo>
                <a:lnTo>
                  <a:pt x="2673248" y="2414786"/>
                </a:lnTo>
                <a:lnTo>
                  <a:pt x="0" y="241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445011" y="3959628"/>
            <a:ext cx="10628215" cy="512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 algn="l">
              <a:lnSpc>
                <a:spcPts val="4557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zapisivati </a:t>
            </a:r>
            <a:r>
              <a:rPr lang="en-US" sz="3100" u="sng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situacije koje klijent vidi kao dokaz disfunkcionalnog vjerovanja</a:t>
            </a:r>
          </a:p>
          <a:p>
            <a:pPr marL="669291" lvl="1" indent="-334646" algn="l">
              <a:lnSpc>
                <a:spcPts val="4557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klijent može samo popisivati situacije, a na sesiji se može baviti </a:t>
            </a:r>
            <a:r>
              <a:rPr lang="en-US" sz="3100" u="sng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preoblikovanjem vjerovanja</a:t>
            </a:r>
            <a:r>
              <a:rPr lang="en-US" sz="31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o tim iskustvima</a:t>
            </a:r>
          </a:p>
          <a:p>
            <a:pPr algn="l">
              <a:lnSpc>
                <a:spcPts val="4557"/>
              </a:lnSpc>
            </a:pPr>
            <a:endParaRPr lang="en-US" sz="3100">
              <a:solidFill>
                <a:srgbClr val="19191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69291" lvl="1" indent="-334646" algn="l">
              <a:lnSpc>
                <a:spcPts val="4557"/>
              </a:lnSpc>
              <a:buFont typeface="Arial"/>
              <a:buChar char="•"/>
            </a:pPr>
            <a:r>
              <a:rPr lang="en-US" sz="31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naknadno se može tražiti klijenta da sam traži situacije kojima će potvrđivati novo vjerovanje i kada to uspije da koristi samopohvale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011" y="2715503"/>
            <a:ext cx="16531209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cilj je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pratiti i preoblikovati dokaze koji potvrđuju disfunkcionalno vjerovanje klijenta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512498" y="3590925"/>
          <a:ext cx="13263004" cy="5667375"/>
        </p:xfrm>
        <a:graphic>
          <a:graphicData uri="http://schemas.openxmlformats.org/drawingml/2006/table">
            <a:tbl>
              <a:tblPr/>
              <a:tblGrid>
                <a:gridCol w="6563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9125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Događaj/iskustvo koje podržava moje novo vjerovanje: </a:t>
                      </a:r>
                      <a:r>
                        <a:rPr lang="en-US" sz="2499" u="sng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 "Ja sam kompetentan."</a:t>
                      </a:r>
                      <a:endParaRPr lang="en-US" sz="1100"/>
                    </a:p>
                    <a:p>
                      <a:pPr algn="l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Što ovo govori o meni?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49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Događaj/iskustvo s preoblikovanjem mog starog vjerovanja:</a:t>
                      </a:r>
                      <a:r>
                        <a:rPr lang="en-US" sz="2499" u="sng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 “Ja sam nekompetentan.”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B4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125"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popravio sam policu svojoj kćeri kad moj zet to nije uspio - dokaz kompetentnosti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Imao sam problema s razumijevanjem članka o ekonomskim trendovima, ali većini ljudi bi to vjerojatno bilo teško.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912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uspio sam koristiti sinov dron što ukazuje na to da sam kompetentan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Nisam mogao shvatiti kako popraviti</a:t>
                      </a:r>
                      <a:endParaRPr lang="en-US" sz="1100"/>
                    </a:p>
                    <a:p>
                      <a:pPr algn="l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kočnice u mom autu, ali ja nisam</a:t>
                      </a:r>
                    </a:p>
                    <a:p>
                      <a:pPr algn="l">
                        <a:lnSpc>
                          <a:spcPts val="349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školovani mehaničar.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E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47649" y="971550"/>
            <a:ext cx="16980255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nakon što klijent ispuni </a:t>
            </a:r>
            <a:r>
              <a:rPr lang="en-US" sz="3200" u="sng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tablicu dokaza koji potvrđuju adaptivno pozitivno vjerovanje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 </a:t>
            </a:r>
            <a:r>
              <a:rPr lang="en-US" sz="3200" u="sng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tablicu preoblikovanja negativnog vjerovanja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moguće je te tablice spojiti u “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tablicu za promjenu vjerovanja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70090"/>
            <a:ext cx="7201164" cy="1250723"/>
            <a:chOff x="0" y="0"/>
            <a:chExt cx="1896603" cy="3294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6603" cy="329409"/>
            </a:xfrm>
            <a:custGeom>
              <a:avLst/>
              <a:gdLst/>
              <a:ahLst/>
              <a:cxnLst/>
              <a:rect l="l" t="t" r="r" b="b"/>
              <a:pathLst>
                <a:path w="1896603" h="329409">
                  <a:moveTo>
                    <a:pt x="54830" y="0"/>
                  </a:moveTo>
                  <a:lnTo>
                    <a:pt x="1841773" y="0"/>
                  </a:lnTo>
                  <a:cubicBezTo>
                    <a:pt x="1872055" y="0"/>
                    <a:pt x="1896603" y="24548"/>
                    <a:pt x="1896603" y="54830"/>
                  </a:cubicBezTo>
                  <a:lnTo>
                    <a:pt x="1896603" y="274579"/>
                  </a:lnTo>
                  <a:cubicBezTo>
                    <a:pt x="1896603" y="304860"/>
                    <a:pt x="1872055" y="329409"/>
                    <a:pt x="1841773" y="329409"/>
                  </a:cubicBezTo>
                  <a:lnTo>
                    <a:pt x="54830" y="329409"/>
                  </a:lnTo>
                  <a:cubicBezTo>
                    <a:pt x="24548" y="329409"/>
                    <a:pt x="0" y="304860"/>
                    <a:pt x="0" y="274579"/>
                  </a:cubicBezTo>
                  <a:lnTo>
                    <a:pt x="0" y="54830"/>
                  </a:lnTo>
                  <a:cubicBezTo>
                    <a:pt x="0" y="24548"/>
                    <a:pt x="24548" y="0"/>
                    <a:pt x="54830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896603" cy="396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99"/>
                </a:lnSpc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3. bihevioralni eksperimenti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8043" y="6484009"/>
            <a:ext cx="15247395" cy="3086100"/>
            <a:chOff x="0" y="0"/>
            <a:chExt cx="401577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15775" cy="812800"/>
            </a:xfrm>
            <a:custGeom>
              <a:avLst/>
              <a:gdLst/>
              <a:ahLst/>
              <a:cxnLst/>
              <a:rect l="l" t="t" r="r" b="b"/>
              <a:pathLst>
                <a:path w="4015775" h="812800">
                  <a:moveTo>
                    <a:pt x="25895" y="0"/>
                  </a:moveTo>
                  <a:lnTo>
                    <a:pt x="3989879" y="0"/>
                  </a:lnTo>
                  <a:cubicBezTo>
                    <a:pt x="3996747" y="0"/>
                    <a:pt x="4003334" y="2728"/>
                    <a:pt x="4008190" y="7585"/>
                  </a:cubicBezTo>
                  <a:cubicBezTo>
                    <a:pt x="4013047" y="12441"/>
                    <a:pt x="4015775" y="19028"/>
                    <a:pt x="4015775" y="25895"/>
                  </a:cubicBezTo>
                  <a:lnTo>
                    <a:pt x="4015775" y="786905"/>
                  </a:lnTo>
                  <a:cubicBezTo>
                    <a:pt x="4015775" y="793772"/>
                    <a:pt x="4013047" y="800359"/>
                    <a:pt x="4008190" y="805215"/>
                  </a:cubicBezTo>
                  <a:cubicBezTo>
                    <a:pt x="4003334" y="810072"/>
                    <a:pt x="3996747" y="812800"/>
                    <a:pt x="3989879" y="812800"/>
                  </a:cubicBezTo>
                  <a:lnTo>
                    <a:pt x="25895" y="812800"/>
                  </a:lnTo>
                  <a:cubicBezTo>
                    <a:pt x="19028" y="812800"/>
                    <a:pt x="12441" y="810072"/>
                    <a:pt x="7585" y="805215"/>
                  </a:cubicBezTo>
                  <a:cubicBezTo>
                    <a:pt x="2728" y="800359"/>
                    <a:pt x="0" y="793772"/>
                    <a:pt x="0" y="786905"/>
                  </a:cubicBezTo>
                  <a:lnTo>
                    <a:pt x="0" y="25895"/>
                  </a:lnTo>
                  <a:cubicBezTo>
                    <a:pt x="0" y="19028"/>
                    <a:pt x="2728" y="12441"/>
                    <a:pt x="7585" y="7585"/>
                  </a:cubicBezTo>
                  <a:cubicBezTo>
                    <a:pt x="12441" y="2728"/>
                    <a:pt x="19028" y="0"/>
                    <a:pt x="25895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015775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T: Kako biste mogli provjeriti je li traženje pomoći dokaz nekompetentnosti?</a:t>
              </a:r>
            </a:p>
            <a:p>
              <a:pPr algn="l">
                <a:lnSpc>
                  <a:spcPts val="3500"/>
                </a:lnSpc>
              </a:pPr>
              <a:r>
                <a:rPr lang="en-US" sz="25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K: Morao bih pitati nekoga za pomoć.</a:t>
              </a:r>
            </a:p>
            <a:p>
              <a:pPr algn="l">
                <a:lnSpc>
                  <a:spcPts val="3500"/>
                </a:lnSpc>
              </a:pPr>
              <a:endParaRPr lang="en-US" sz="2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marL="539753" lvl="1" indent="-269876" algn="l">
                <a:lnSpc>
                  <a:spcPts val="3500"/>
                </a:lnSpc>
                <a:buFont typeface="Arial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dogovori se situacija u kojoj će klijent npr. upitati nekoga za pomoć (ili nešto što je dosad izbjegavao)</a:t>
              </a:r>
            </a:p>
            <a:p>
              <a:pPr marL="539753" lvl="1" indent="-269876" algn="l">
                <a:lnSpc>
                  <a:spcPts val="3500"/>
                </a:lnSpc>
                <a:buFont typeface="Arial"/>
                <a:buChar char="•"/>
              </a:pPr>
              <a:r>
                <a:rPr lang="en-US" sz="2500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raspravi se i o tome kako bi se nosio s ishodom u kojem ga osoba ipak kritizira za traženje pomoći</a:t>
              </a:r>
            </a:p>
            <a:p>
              <a:pPr algn="l">
                <a:lnSpc>
                  <a:spcPts val="3500"/>
                </a:lnSpc>
              </a:pPr>
              <a:endParaRPr lang="en-US" sz="25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0634" y="2350802"/>
            <a:ext cx="17166732" cy="378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pomažemo klijentu osmisliti odgovarajuće bihevioralne eksperimente kojima će testirati valjanost vjerovanja</a:t>
            </a:r>
          </a:p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bihevioralni eksperimenti mogu biti učinkovitiji u mijenjanju vjerovanja, na emocionalnoj i intelektualnoj razini, nego li verbalne tehnike</a:t>
            </a:r>
          </a:p>
          <a:p>
            <a:pPr marL="690881" lvl="1" indent="-345440" algn="l">
              <a:lnSpc>
                <a:spcPts val="5056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važno je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poticati klijente na smanjivanje izbjegavanja i ulazak u situacije koje su dosad izbjegavali kako bi mogli iskusiti da njihove pretostavke i vjerovanja nisu potvrđena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0664" y="3528414"/>
            <a:ext cx="6794133" cy="2402917"/>
            <a:chOff x="0" y="0"/>
            <a:chExt cx="2274392" cy="8043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4392" cy="804396"/>
            </a:xfrm>
            <a:custGeom>
              <a:avLst/>
              <a:gdLst/>
              <a:ahLst/>
              <a:cxnLst/>
              <a:rect l="l" t="t" r="r" b="b"/>
              <a:pathLst>
                <a:path w="2274392" h="804396">
                  <a:moveTo>
                    <a:pt x="17093" y="0"/>
                  </a:moveTo>
                  <a:lnTo>
                    <a:pt x="2257299" y="0"/>
                  </a:lnTo>
                  <a:cubicBezTo>
                    <a:pt x="2261833" y="0"/>
                    <a:pt x="2266180" y="1801"/>
                    <a:pt x="2269386" y="5006"/>
                  </a:cubicBezTo>
                  <a:cubicBezTo>
                    <a:pt x="2272591" y="8212"/>
                    <a:pt x="2274392" y="12559"/>
                    <a:pt x="2274392" y="17093"/>
                  </a:cubicBezTo>
                  <a:lnTo>
                    <a:pt x="2274392" y="787304"/>
                  </a:lnTo>
                  <a:cubicBezTo>
                    <a:pt x="2274392" y="796744"/>
                    <a:pt x="2266739" y="804396"/>
                    <a:pt x="2257299" y="804396"/>
                  </a:cubicBezTo>
                  <a:lnTo>
                    <a:pt x="17093" y="804396"/>
                  </a:lnTo>
                  <a:cubicBezTo>
                    <a:pt x="7653" y="804396"/>
                    <a:pt x="0" y="796744"/>
                    <a:pt x="0" y="787304"/>
                  </a:cubicBezTo>
                  <a:lnTo>
                    <a:pt x="0" y="17093"/>
                  </a:lnTo>
                  <a:cubicBezTo>
                    <a:pt x="0" y="7653"/>
                    <a:pt x="7653" y="0"/>
                    <a:pt x="17093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2274392" cy="699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96985" y="3528414"/>
            <a:ext cx="6752361" cy="2616213"/>
            <a:chOff x="0" y="0"/>
            <a:chExt cx="2260408" cy="8757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0408" cy="875799"/>
            </a:xfrm>
            <a:custGeom>
              <a:avLst/>
              <a:gdLst/>
              <a:ahLst/>
              <a:cxnLst/>
              <a:rect l="l" t="t" r="r" b="b"/>
              <a:pathLst>
                <a:path w="2260408" h="875799">
                  <a:moveTo>
                    <a:pt x="17198" y="0"/>
                  </a:moveTo>
                  <a:lnTo>
                    <a:pt x="2243210" y="0"/>
                  </a:lnTo>
                  <a:cubicBezTo>
                    <a:pt x="2247771" y="0"/>
                    <a:pt x="2252146" y="1812"/>
                    <a:pt x="2255371" y="5037"/>
                  </a:cubicBezTo>
                  <a:cubicBezTo>
                    <a:pt x="2258596" y="8263"/>
                    <a:pt x="2260408" y="12637"/>
                    <a:pt x="2260408" y="17198"/>
                  </a:cubicBezTo>
                  <a:lnTo>
                    <a:pt x="2260408" y="858600"/>
                  </a:lnTo>
                  <a:cubicBezTo>
                    <a:pt x="2260408" y="868099"/>
                    <a:pt x="2252708" y="875799"/>
                    <a:pt x="2243210" y="875799"/>
                  </a:cubicBezTo>
                  <a:lnTo>
                    <a:pt x="17198" y="875799"/>
                  </a:lnTo>
                  <a:cubicBezTo>
                    <a:pt x="12637" y="875799"/>
                    <a:pt x="8263" y="873987"/>
                    <a:pt x="5037" y="870761"/>
                  </a:cubicBezTo>
                  <a:cubicBezTo>
                    <a:pt x="1812" y="867536"/>
                    <a:pt x="0" y="863162"/>
                    <a:pt x="0" y="858600"/>
                  </a:cubicBezTo>
                  <a:lnTo>
                    <a:pt x="0" y="17198"/>
                  </a:lnTo>
                  <a:cubicBezTo>
                    <a:pt x="0" y="12637"/>
                    <a:pt x="1812" y="8263"/>
                    <a:pt x="5037" y="5037"/>
                  </a:cubicBezTo>
                  <a:cubicBezTo>
                    <a:pt x="8263" y="1812"/>
                    <a:pt x="12637" y="0"/>
                    <a:pt x="17198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775"/>
              <a:ext cx="2260408" cy="771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760874" y="2281681"/>
            <a:ext cx="1232913" cy="1019430"/>
          </a:xfrm>
          <a:prstGeom prst="line">
            <a:avLst/>
          </a:prstGeom>
          <a:ln w="38100" cap="flat">
            <a:solidFill>
              <a:srgbClr val="000000">
                <a:alpha val="62745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5374764" y="2217567"/>
            <a:ext cx="1214998" cy="1047348"/>
          </a:xfrm>
          <a:prstGeom prst="line">
            <a:avLst/>
          </a:prstGeom>
          <a:ln w="38100" cap="flat">
            <a:solidFill>
              <a:srgbClr val="000000">
                <a:alpha val="62745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876215" y="347256"/>
            <a:ext cx="5668499" cy="2266165"/>
          </a:xfrm>
          <a:custGeom>
            <a:avLst/>
            <a:gdLst/>
            <a:ahLst/>
            <a:cxnLst/>
            <a:rect l="l" t="t" r="r" b="b"/>
            <a:pathLst>
              <a:path w="5668499" h="2266165">
                <a:moveTo>
                  <a:pt x="0" y="0"/>
                </a:moveTo>
                <a:lnTo>
                  <a:pt x="5668499" y="0"/>
                </a:lnTo>
                <a:lnTo>
                  <a:pt x="5668499" y="2266165"/>
                </a:lnTo>
                <a:lnTo>
                  <a:pt x="0" y="22661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982263" y="933450"/>
            <a:ext cx="5562451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Mijenjanje vjerovanja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751655"/>
            <a:ext cx="6998061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jačanje pozitivnih 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(adaptivnih ili funkcionalnih)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vjerovanja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48735" y="3539215"/>
            <a:ext cx="5648860" cy="252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mijenjanje negativnih (neadaptivnih ili disfunkcionalnih)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vjerovanja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287502"/>
            <a:ext cx="16230600" cy="346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kroz tretman radi se i na jačanju pozitivnih vjerovanja i na mijenjanju ili slabljenju negativnih vjerovanja - ovo zahtijeva dosljedan i sustavan rad tijekom duljeg vremenskog perioda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tehnike se primjenjuju i na </a:t>
            </a:r>
            <a:r>
              <a:rPr lang="en-US" sz="33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posredujuća</a:t>
            </a: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 na </a:t>
            </a:r>
            <a:r>
              <a:rPr lang="en-US" sz="33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bazična</a:t>
            </a: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vjerovanja</a:t>
            </a: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često se koriste iste tehnike kao i u restrukturaciji 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9701" y="751232"/>
            <a:ext cx="10278380" cy="1180083"/>
            <a:chOff x="0" y="0"/>
            <a:chExt cx="2707063" cy="310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7063" cy="310804"/>
            </a:xfrm>
            <a:custGeom>
              <a:avLst/>
              <a:gdLst/>
              <a:ahLst/>
              <a:cxnLst/>
              <a:rect l="l" t="t" r="r" b="b"/>
              <a:pathLst>
                <a:path w="2707063" h="310804">
                  <a:moveTo>
                    <a:pt x="38414" y="0"/>
                  </a:moveTo>
                  <a:lnTo>
                    <a:pt x="2668649" y="0"/>
                  </a:lnTo>
                  <a:cubicBezTo>
                    <a:pt x="2689864" y="0"/>
                    <a:pt x="2707063" y="17199"/>
                    <a:pt x="2707063" y="38414"/>
                  </a:cubicBezTo>
                  <a:lnTo>
                    <a:pt x="2707063" y="272389"/>
                  </a:lnTo>
                  <a:cubicBezTo>
                    <a:pt x="2707063" y="282578"/>
                    <a:pt x="2703016" y="292348"/>
                    <a:pt x="2695812" y="299553"/>
                  </a:cubicBezTo>
                  <a:cubicBezTo>
                    <a:pt x="2688607" y="306757"/>
                    <a:pt x="2678837" y="310804"/>
                    <a:pt x="2668649" y="310804"/>
                  </a:cubicBezTo>
                  <a:lnTo>
                    <a:pt x="38414" y="310804"/>
                  </a:lnTo>
                  <a:cubicBezTo>
                    <a:pt x="28226" y="310804"/>
                    <a:pt x="18455" y="306757"/>
                    <a:pt x="11251" y="299553"/>
                  </a:cubicBezTo>
                  <a:cubicBezTo>
                    <a:pt x="4047" y="292348"/>
                    <a:pt x="0" y="282578"/>
                    <a:pt x="0" y="272389"/>
                  </a:cubicBezTo>
                  <a:lnTo>
                    <a:pt x="0" y="38414"/>
                  </a:lnTo>
                  <a:cubicBezTo>
                    <a:pt x="0" y="28226"/>
                    <a:pt x="4047" y="18455"/>
                    <a:pt x="11251" y="11251"/>
                  </a:cubicBezTo>
                  <a:cubicBezTo>
                    <a:pt x="18455" y="4047"/>
                    <a:pt x="28226" y="0"/>
                    <a:pt x="384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07063" cy="3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spc="-1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4. korištenje priča, filmova ili metafora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58547" y="1993610"/>
            <a:ext cx="16370907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moguće je pomoći klijentima da razviju drugačiju ideju o sebi potičući ih da promišljaju o svom viđenju likova ili ljudi koji dijele isto negativno vjerovanje koje i sami imaju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kada klijenti doživljavaju tuđa vjerovanja kao nevaljana lakše shvaćaju kako i oni mogu imati snažno vjerovanje koje nije nužno točno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19191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700" y="5143500"/>
            <a:ext cx="10278380" cy="1180083"/>
            <a:chOff x="0" y="0"/>
            <a:chExt cx="2707063" cy="3108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7063" cy="310804"/>
            </a:xfrm>
            <a:custGeom>
              <a:avLst/>
              <a:gdLst/>
              <a:ahLst/>
              <a:cxnLst/>
              <a:rect l="l" t="t" r="r" b="b"/>
              <a:pathLst>
                <a:path w="2707063" h="310804">
                  <a:moveTo>
                    <a:pt x="38414" y="0"/>
                  </a:moveTo>
                  <a:lnTo>
                    <a:pt x="2668649" y="0"/>
                  </a:lnTo>
                  <a:cubicBezTo>
                    <a:pt x="2689864" y="0"/>
                    <a:pt x="2707063" y="17199"/>
                    <a:pt x="2707063" y="38414"/>
                  </a:cubicBezTo>
                  <a:lnTo>
                    <a:pt x="2707063" y="272389"/>
                  </a:lnTo>
                  <a:cubicBezTo>
                    <a:pt x="2707063" y="282578"/>
                    <a:pt x="2703016" y="292348"/>
                    <a:pt x="2695812" y="299553"/>
                  </a:cubicBezTo>
                  <a:cubicBezTo>
                    <a:pt x="2688607" y="306757"/>
                    <a:pt x="2678837" y="310804"/>
                    <a:pt x="2668649" y="310804"/>
                  </a:cubicBezTo>
                  <a:lnTo>
                    <a:pt x="38414" y="310804"/>
                  </a:lnTo>
                  <a:cubicBezTo>
                    <a:pt x="28226" y="310804"/>
                    <a:pt x="18455" y="306757"/>
                    <a:pt x="11251" y="299553"/>
                  </a:cubicBezTo>
                  <a:cubicBezTo>
                    <a:pt x="4047" y="292348"/>
                    <a:pt x="0" y="282578"/>
                    <a:pt x="0" y="272389"/>
                  </a:cubicBezTo>
                  <a:lnTo>
                    <a:pt x="0" y="38414"/>
                  </a:lnTo>
                  <a:cubicBezTo>
                    <a:pt x="0" y="28226"/>
                    <a:pt x="4047" y="18455"/>
                    <a:pt x="11251" y="11251"/>
                  </a:cubicBezTo>
                  <a:cubicBezTo>
                    <a:pt x="18455" y="4047"/>
                    <a:pt x="28226" y="0"/>
                    <a:pt x="384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2707063" cy="3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spc="-1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5. kognitivni kontinuum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454739"/>
            <a:ext cx="1661162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koristan za modificiranje vjerovanja koji odražavaju polarizirano razmišljanje (kada klijent nešto vidi u terminima “sve ili ništa”)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koriste se primjeri kako bi klijent vidio da ima puno stupnjeva između </a:t>
            </a:r>
            <a:r>
              <a:rPr lang="en-US" sz="3399" i="1">
                <a:solidFill>
                  <a:srgbClr val="191919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sve</a:t>
            </a:r>
            <a:r>
              <a:rPr lang="en-US" sz="33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ili </a:t>
            </a:r>
            <a:r>
              <a:rPr lang="en-US" sz="3399" i="1">
                <a:solidFill>
                  <a:srgbClr val="191919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ništa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034874" y="8989757"/>
            <a:ext cx="814568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977891" y="9220200"/>
            <a:ext cx="21139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0%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neuspjeh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123575" y="9220200"/>
            <a:ext cx="21139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100%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uspjeh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6078891" y="8759315"/>
            <a:ext cx="0" cy="49898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 flipV="1">
            <a:off x="8124837" y="8759315"/>
            <a:ext cx="0" cy="49898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5" name="AutoShape 15"/>
          <p:cNvSpPr/>
          <p:nvPr/>
        </p:nvSpPr>
        <p:spPr>
          <a:xfrm flipV="1">
            <a:off x="4034874" y="8759315"/>
            <a:ext cx="0" cy="49898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V="1">
            <a:off x="12218658" y="8759315"/>
            <a:ext cx="0" cy="49898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7" name="AutoShape 17"/>
          <p:cNvSpPr/>
          <p:nvPr/>
        </p:nvSpPr>
        <p:spPr>
          <a:xfrm flipV="1">
            <a:off x="10172712" y="8759315"/>
            <a:ext cx="0" cy="49898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41572"/>
            <a:ext cx="10181993" cy="1271940"/>
            <a:chOff x="0" y="0"/>
            <a:chExt cx="2681677" cy="3349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1677" cy="334996"/>
            </a:xfrm>
            <a:custGeom>
              <a:avLst/>
              <a:gdLst/>
              <a:ahLst/>
              <a:cxnLst/>
              <a:rect l="l" t="t" r="r" b="b"/>
              <a:pathLst>
                <a:path w="2681677" h="334996">
                  <a:moveTo>
                    <a:pt x="38778" y="0"/>
                  </a:moveTo>
                  <a:lnTo>
                    <a:pt x="2642899" y="0"/>
                  </a:lnTo>
                  <a:cubicBezTo>
                    <a:pt x="2664316" y="0"/>
                    <a:pt x="2681677" y="17362"/>
                    <a:pt x="2681677" y="38778"/>
                  </a:cubicBezTo>
                  <a:lnTo>
                    <a:pt x="2681677" y="296218"/>
                  </a:lnTo>
                  <a:cubicBezTo>
                    <a:pt x="2681677" y="306503"/>
                    <a:pt x="2677592" y="316366"/>
                    <a:pt x="2670319" y="323639"/>
                  </a:cubicBezTo>
                  <a:cubicBezTo>
                    <a:pt x="2663047" y="330911"/>
                    <a:pt x="2653184" y="334996"/>
                    <a:pt x="2642899" y="334996"/>
                  </a:cubicBezTo>
                  <a:lnTo>
                    <a:pt x="38778" y="334996"/>
                  </a:lnTo>
                  <a:cubicBezTo>
                    <a:pt x="28493" y="334996"/>
                    <a:pt x="18630" y="330911"/>
                    <a:pt x="11358" y="323639"/>
                  </a:cubicBezTo>
                  <a:cubicBezTo>
                    <a:pt x="4086" y="316366"/>
                    <a:pt x="0" y="306503"/>
                    <a:pt x="0" y="296218"/>
                  </a:cubicBezTo>
                  <a:lnTo>
                    <a:pt x="0" y="38778"/>
                  </a:lnTo>
                  <a:cubicBezTo>
                    <a:pt x="0" y="28493"/>
                    <a:pt x="4086" y="18630"/>
                    <a:pt x="11358" y="11358"/>
                  </a:cubicBezTo>
                  <a:cubicBezTo>
                    <a:pt x="18630" y="4086"/>
                    <a:pt x="28493" y="0"/>
                    <a:pt x="38778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81677" cy="4016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6. korištenje drugih kao referentnih točaka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00132" y="7163238"/>
            <a:ext cx="14694964" cy="1895475"/>
            <a:chOff x="0" y="0"/>
            <a:chExt cx="3870279" cy="4992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70278" cy="499220"/>
            </a:xfrm>
            <a:custGeom>
              <a:avLst/>
              <a:gdLst/>
              <a:ahLst/>
              <a:cxnLst/>
              <a:rect l="l" t="t" r="r" b="b"/>
              <a:pathLst>
                <a:path w="3870278" h="499220">
                  <a:moveTo>
                    <a:pt x="26869" y="0"/>
                  </a:moveTo>
                  <a:lnTo>
                    <a:pt x="3843410" y="0"/>
                  </a:lnTo>
                  <a:cubicBezTo>
                    <a:pt x="3858249" y="0"/>
                    <a:pt x="3870278" y="12030"/>
                    <a:pt x="3870278" y="26869"/>
                  </a:cubicBezTo>
                  <a:lnTo>
                    <a:pt x="3870278" y="472351"/>
                  </a:lnTo>
                  <a:cubicBezTo>
                    <a:pt x="3870278" y="479477"/>
                    <a:pt x="3867448" y="486311"/>
                    <a:pt x="3862409" y="491350"/>
                  </a:cubicBezTo>
                  <a:cubicBezTo>
                    <a:pt x="3857370" y="496389"/>
                    <a:pt x="3850536" y="499220"/>
                    <a:pt x="3843410" y="499220"/>
                  </a:cubicBezTo>
                  <a:lnTo>
                    <a:pt x="26869" y="499220"/>
                  </a:lnTo>
                  <a:cubicBezTo>
                    <a:pt x="12030" y="499220"/>
                    <a:pt x="0" y="487190"/>
                    <a:pt x="0" y="472351"/>
                  </a:cubicBezTo>
                  <a:lnTo>
                    <a:pt x="0" y="26869"/>
                  </a:lnTo>
                  <a:cubicBezTo>
                    <a:pt x="0" y="12030"/>
                    <a:pt x="12030" y="0"/>
                    <a:pt x="26869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70279" cy="5373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T: “Možete li zamisliti da je vaša unuka sada odrasla? Da ima 50 godina i jako je uzrujana jer je upravo izgubila posao. Biste li voljeli da ona tada vjeruje da je neuspješna/ nesposobna?”</a:t>
              </a: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“Zašto ne?”</a:t>
              </a: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19191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“Možete li to primijeniti na sebe?”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499775"/>
            <a:ext cx="16037828" cy="390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kad razmatraju okolnosti i vjerovanja drugih ljudi, klijenti se često uspiju distancirati od osobnih disfunkcionalnih vjerovanja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lakše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uviđaju nedosljednost između onoga što vjeruju da je istinito ili ispravno za njih same i onoga što vjeruju (objektivnije) da je istinito ili ispravno za druge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19191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klijenti se lakše udalje od vlastitih vjerovanja kad kao referentnu točku koriste njima blisko dijete ili nekog prema kome osjećaju duboku empatiju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9701" y="751232"/>
            <a:ext cx="10278380" cy="1180083"/>
            <a:chOff x="0" y="0"/>
            <a:chExt cx="2707063" cy="310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7063" cy="310804"/>
            </a:xfrm>
            <a:custGeom>
              <a:avLst/>
              <a:gdLst/>
              <a:ahLst/>
              <a:cxnLst/>
              <a:rect l="l" t="t" r="r" b="b"/>
              <a:pathLst>
                <a:path w="2707063" h="310804">
                  <a:moveTo>
                    <a:pt x="38414" y="0"/>
                  </a:moveTo>
                  <a:lnTo>
                    <a:pt x="2668649" y="0"/>
                  </a:lnTo>
                  <a:cubicBezTo>
                    <a:pt x="2689864" y="0"/>
                    <a:pt x="2707063" y="17199"/>
                    <a:pt x="2707063" y="38414"/>
                  </a:cubicBezTo>
                  <a:lnTo>
                    <a:pt x="2707063" y="272389"/>
                  </a:lnTo>
                  <a:cubicBezTo>
                    <a:pt x="2707063" y="282578"/>
                    <a:pt x="2703016" y="292348"/>
                    <a:pt x="2695812" y="299553"/>
                  </a:cubicBezTo>
                  <a:cubicBezTo>
                    <a:pt x="2688607" y="306757"/>
                    <a:pt x="2678837" y="310804"/>
                    <a:pt x="2668649" y="310804"/>
                  </a:cubicBezTo>
                  <a:lnTo>
                    <a:pt x="38414" y="310804"/>
                  </a:lnTo>
                  <a:cubicBezTo>
                    <a:pt x="28226" y="310804"/>
                    <a:pt x="18455" y="306757"/>
                    <a:pt x="11251" y="299553"/>
                  </a:cubicBezTo>
                  <a:cubicBezTo>
                    <a:pt x="4047" y="292348"/>
                    <a:pt x="0" y="282578"/>
                    <a:pt x="0" y="272389"/>
                  </a:cubicBezTo>
                  <a:lnTo>
                    <a:pt x="0" y="38414"/>
                  </a:lnTo>
                  <a:cubicBezTo>
                    <a:pt x="0" y="28226"/>
                    <a:pt x="4047" y="18455"/>
                    <a:pt x="11251" y="11251"/>
                  </a:cubicBezTo>
                  <a:cubicBezTo>
                    <a:pt x="18455" y="4047"/>
                    <a:pt x="28226" y="0"/>
                    <a:pt x="384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07063" cy="3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spc="-1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7. samootkrivanje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410311" y="4859174"/>
            <a:ext cx="6181213" cy="3979156"/>
          </a:xfrm>
          <a:custGeom>
            <a:avLst/>
            <a:gdLst/>
            <a:ahLst/>
            <a:cxnLst/>
            <a:rect l="l" t="t" r="r" b="b"/>
            <a:pathLst>
              <a:path w="6181213" h="3979156">
                <a:moveTo>
                  <a:pt x="0" y="0"/>
                </a:moveTo>
                <a:lnTo>
                  <a:pt x="6181213" y="0"/>
                </a:lnTo>
                <a:lnTo>
                  <a:pt x="6181213" y="3979156"/>
                </a:lnTo>
                <a:lnTo>
                  <a:pt x="0" y="3979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939701" y="2209701"/>
            <a:ext cx="16319599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samootkrivanje terapeuta može pomoći klijentima da sagledaju svoja vjerovanja iz druge perspektive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mora biti relevantno i autentično, važno je da klijent dođe do zaključka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4201" y="814839"/>
            <a:ext cx="11347682" cy="1180083"/>
            <a:chOff x="0" y="0"/>
            <a:chExt cx="2988690" cy="310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88690" cy="310804"/>
            </a:xfrm>
            <a:custGeom>
              <a:avLst/>
              <a:gdLst/>
              <a:ahLst/>
              <a:cxnLst/>
              <a:rect l="l" t="t" r="r" b="b"/>
              <a:pathLst>
                <a:path w="2988690" h="310804">
                  <a:moveTo>
                    <a:pt x="34795" y="0"/>
                  </a:moveTo>
                  <a:lnTo>
                    <a:pt x="2953895" y="0"/>
                  </a:lnTo>
                  <a:cubicBezTo>
                    <a:pt x="2963124" y="0"/>
                    <a:pt x="2971974" y="3666"/>
                    <a:pt x="2978499" y="10191"/>
                  </a:cubicBezTo>
                  <a:cubicBezTo>
                    <a:pt x="2985024" y="16716"/>
                    <a:pt x="2988690" y="25566"/>
                    <a:pt x="2988690" y="34795"/>
                  </a:cubicBezTo>
                  <a:lnTo>
                    <a:pt x="2988690" y="276009"/>
                  </a:lnTo>
                  <a:cubicBezTo>
                    <a:pt x="2988690" y="295226"/>
                    <a:pt x="2973112" y="310804"/>
                    <a:pt x="2953895" y="310804"/>
                  </a:cubicBezTo>
                  <a:lnTo>
                    <a:pt x="34795" y="310804"/>
                  </a:lnTo>
                  <a:cubicBezTo>
                    <a:pt x="15578" y="310804"/>
                    <a:pt x="0" y="295226"/>
                    <a:pt x="0" y="276009"/>
                  </a:cubicBezTo>
                  <a:lnTo>
                    <a:pt x="0" y="34795"/>
                  </a:lnTo>
                  <a:cubicBezTo>
                    <a:pt x="0" y="15578"/>
                    <a:pt x="15578" y="0"/>
                    <a:pt x="34795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988690" cy="3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spc="-1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8. intelektualno - emocionalno igranje uloga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9701" y="2137727"/>
            <a:ext cx="16319599" cy="760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koristi se obično nakon što se isprobaju prethodno opisane tehnike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korisno je u slučajevima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kad klijent na intelektualnoj razini razumije disfunkcionalnost svog vjerovanja, ali im je na emocionalnoj razini vjerovanje još uvijek istinito 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19191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klijent igra "emocionalni" dio svog uma koji snažno podupire disfunkcionalno vjerovanje, dok terapeut igra "intelektualnu" ulogu, a </a:t>
            </a:r>
            <a:r>
              <a:rPr lang="en-US" sz="3200" u="sng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zatim mijenjaju uloge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 terapeut i klijent govore kao klijent; tj. oboje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koriste prvo lice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zamjena uloga je važna jer daje klijentu mogućnost da zauzme intelektualnu ulogu koju je terapeut modelirao i da si preciznije odgovore na vlastite brige na emocionalnoj razini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19191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* u slučaju da klijent “zapne” s odgovorom dok govori iz intelektualne uloge važno je pomoći klijentu s prijedlogom ili raspraviti o tome na čemu su “zapeli”</a:t>
            </a:r>
          </a:p>
        </p:txBody>
      </p:sp>
      <p:sp>
        <p:nvSpPr>
          <p:cNvPr id="6" name="Freeform 6"/>
          <p:cNvSpPr/>
          <p:nvPr/>
        </p:nvSpPr>
        <p:spPr>
          <a:xfrm rot="7177167">
            <a:off x="15064188" y="-624458"/>
            <a:ext cx="3897732" cy="4454551"/>
          </a:xfrm>
          <a:custGeom>
            <a:avLst/>
            <a:gdLst/>
            <a:ahLst/>
            <a:cxnLst/>
            <a:rect l="l" t="t" r="r" b="b"/>
            <a:pathLst>
              <a:path w="3897732" h="4454551">
                <a:moveTo>
                  <a:pt x="0" y="0"/>
                </a:moveTo>
                <a:lnTo>
                  <a:pt x="3897732" y="0"/>
                </a:lnTo>
                <a:lnTo>
                  <a:pt x="3897732" y="4454551"/>
                </a:lnTo>
                <a:lnTo>
                  <a:pt x="0" y="4454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1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9701" y="751232"/>
            <a:ext cx="10278380" cy="1180083"/>
            <a:chOff x="0" y="0"/>
            <a:chExt cx="2707063" cy="310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7063" cy="310804"/>
            </a:xfrm>
            <a:custGeom>
              <a:avLst/>
              <a:gdLst/>
              <a:ahLst/>
              <a:cxnLst/>
              <a:rect l="l" t="t" r="r" b="b"/>
              <a:pathLst>
                <a:path w="2707063" h="310804">
                  <a:moveTo>
                    <a:pt x="38414" y="0"/>
                  </a:moveTo>
                  <a:lnTo>
                    <a:pt x="2668649" y="0"/>
                  </a:lnTo>
                  <a:cubicBezTo>
                    <a:pt x="2689864" y="0"/>
                    <a:pt x="2707063" y="17199"/>
                    <a:pt x="2707063" y="38414"/>
                  </a:cubicBezTo>
                  <a:lnTo>
                    <a:pt x="2707063" y="272389"/>
                  </a:lnTo>
                  <a:cubicBezTo>
                    <a:pt x="2707063" y="282578"/>
                    <a:pt x="2703016" y="292348"/>
                    <a:pt x="2695812" y="299553"/>
                  </a:cubicBezTo>
                  <a:cubicBezTo>
                    <a:pt x="2688607" y="306757"/>
                    <a:pt x="2678837" y="310804"/>
                    <a:pt x="2668649" y="310804"/>
                  </a:cubicBezTo>
                  <a:lnTo>
                    <a:pt x="38414" y="310804"/>
                  </a:lnTo>
                  <a:cubicBezTo>
                    <a:pt x="28226" y="310804"/>
                    <a:pt x="18455" y="306757"/>
                    <a:pt x="11251" y="299553"/>
                  </a:cubicBezTo>
                  <a:cubicBezTo>
                    <a:pt x="4047" y="292348"/>
                    <a:pt x="0" y="282578"/>
                    <a:pt x="0" y="272389"/>
                  </a:cubicBezTo>
                  <a:lnTo>
                    <a:pt x="0" y="38414"/>
                  </a:lnTo>
                  <a:cubicBezTo>
                    <a:pt x="0" y="28226"/>
                    <a:pt x="4047" y="18455"/>
                    <a:pt x="11251" y="11251"/>
                  </a:cubicBezTo>
                  <a:cubicBezTo>
                    <a:pt x="18455" y="4047"/>
                    <a:pt x="28226" y="0"/>
                    <a:pt x="384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07063" cy="3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spc="-1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9. </a:t>
              </a:r>
              <a:r>
                <a:rPr lang="en-US" sz="3999" i="1" spc="-11">
                  <a:solidFill>
                    <a:srgbClr val="494949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testiranje povijesti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9701" y="2275154"/>
            <a:ext cx="16319599" cy="447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nekim klijentima mogu biti korisne rasprave o tome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kako i kada je negativno/ disfunkcionalno vjerovanje nastalo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kako se održalo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zašto je bilo smisleno da mu klijent vjeruje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klijenta se ispituje o relevantnim sjećanjima i Sokratovskim dijalogom se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preispituje značenje koje je klijent dodijelio tim sjećanjima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 kraju se zamoli klijenta da iznese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sažetak svog novog razumijevanja sebe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koji će obuhvatiti različita vremenska razdoblja, to se zapiše i potakne klijenta da redovno pročita zapisano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65332" y="7214770"/>
            <a:ext cx="12923685" cy="2043530"/>
            <a:chOff x="0" y="0"/>
            <a:chExt cx="3403769" cy="5382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3769" cy="538214"/>
            </a:xfrm>
            <a:custGeom>
              <a:avLst/>
              <a:gdLst/>
              <a:ahLst/>
              <a:cxnLst/>
              <a:rect l="l" t="t" r="r" b="b"/>
              <a:pathLst>
                <a:path w="3403769" h="538214">
                  <a:moveTo>
                    <a:pt x="30551" y="0"/>
                  </a:moveTo>
                  <a:lnTo>
                    <a:pt x="3373217" y="0"/>
                  </a:lnTo>
                  <a:cubicBezTo>
                    <a:pt x="3390091" y="0"/>
                    <a:pt x="3403769" y="13678"/>
                    <a:pt x="3403769" y="30551"/>
                  </a:cubicBezTo>
                  <a:lnTo>
                    <a:pt x="3403769" y="507662"/>
                  </a:lnTo>
                  <a:cubicBezTo>
                    <a:pt x="3403769" y="524535"/>
                    <a:pt x="3390091" y="538214"/>
                    <a:pt x="3373217" y="538214"/>
                  </a:cubicBezTo>
                  <a:lnTo>
                    <a:pt x="30551" y="538214"/>
                  </a:lnTo>
                  <a:cubicBezTo>
                    <a:pt x="13678" y="538214"/>
                    <a:pt x="0" y="524535"/>
                    <a:pt x="0" y="507662"/>
                  </a:cubicBezTo>
                  <a:lnTo>
                    <a:pt x="0" y="30551"/>
                  </a:lnTo>
                  <a:cubicBezTo>
                    <a:pt x="0" y="13678"/>
                    <a:pt x="13678" y="0"/>
                    <a:pt x="30551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403769" cy="576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Primjer:</a:t>
              </a: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“Ustvari sam bila simpatična. Imala sam najbolju prijateljicu i bila sam prijateljica s nekoliko drugih cura. Maltretirala me grupa klinaca koji su se okomili na mene kako bi se osjećali superiorno. To govori negativno o njima, a ne o meni.”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1422315">
            <a:off x="15801311" y="7192391"/>
            <a:ext cx="2915977" cy="3332545"/>
          </a:xfrm>
          <a:custGeom>
            <a:avLst/>
            <a:gdLst/>
            <a:ahLst/>
            <a:cxnLst/>
            <a:rect l="l" t="t" r="r" b="b"/>
            <a:pathLst>
              <a:path w="2915977" h="3332545">
                <a:moveTo>
                  <a:pt x="0" y="0"/>
                </a:moveTo>
                <a:lnTo>
                  <a:pt x="2915978" y="0"/>
                </a:lnTo>
                <a:lnTo>
                  <a:pt x="2915978" y="3332545"/>
                </a:lnTo>
                <a:lnTo>
                  <a:pt x="0" y="3332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9701" y="751232"/>
            <a:ext cx="10278380" cy="1180083"/>
            <a:chOff x="0" y="0"/>
            <a:chExt cx="2707063" cy="3108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7063" cy="310804"/>
            </a:xfrm>
            <a:custGeom>
              <a:avLst/>
              <a:gdLst/>
              <a:ahLst/>
              <a:cxnLst/>
              <a:rect l="l" t="t" r="r" b="b"/>
              <a:pathLst>
                <a:path w="2707063" h="310804">
                  <a:moveTo>
                    <a:pt x="38414" y="0"/>
                  </a:moveTo>
                  <a:lnTo>
                    <a:pt x="2668649" y="0"/>
                  </a:lnTo>
                  <a:cubicBezTo>
                    <a:pt x="2689864" y="0"/>
                    <a:pt x="2707063" y="17199"/>
                    <a:pt x="2707063" y="38414"/>
                  </a:cubicBezTo>
                  <a:lnTo>
                    <a:pt x="2707063" y="272389"/>
                  </a:lnTo>
                  <a:cubicBezTo>
                    <a:pt x="2707063" y="282578"/>
                    <a:pt x="2703016" y="292348"/>
                    <a:pt x="2695812" y="299553"/>
                  </a:cubicBezTo>
                  <a:cubicBezTo>
                    <a:pt x="2688607" y="306757"/>
                    <a:pt x="2678837" y="310804"/>
                    <a:pt x="2668649" y="310804"/>
                  </a:cubicBezTo>
                  <a:lnTo>
                    <a:pt x="38414" y="310804"/>
                  </a:lnTo>
                  <a:cubicBezTo>
                    <a:pt x="28226" y="310804"/>
                    <a:pt x="18455" y="306757"/>
                    <a:pt x="11251" y="299553"/>
                  </a:cubicBezTo>
                  <a:cubicBezTo>
                    <a:pt x="4047" y="292348"/>
                    <a:pt x="0" y="282578"/>
                    <a:pt x="0" y="272389"/>
                  </a:cubicBezTo>
                  <a:lnTo>
                    <a:pt x="0" y="38414"/>
                  </a:lnTo>
                  <a:cubicBezTo>
                    <a:pt x="0" y="28226"/>
                    <a:pt x="4047" y="18455"/>
                    <a:pt x="11251" y="11251"/>
                  </a:cubicBezTo>
                  <a:cubicBezTo>
                    <a:pt x="18455" y="4047"/>
                    <a:pt x="28226" y="0"/>
                    <a:pt x="384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07063" cy="377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spc="-11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10. restrukturiranje značenja ranih sjećanja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083" y="6492560"/>
            <a:ext cx="2510655" cy="3794440"/>
          </a:xfrm>
          <a:custGeom>
            <a:avLst/>
            <a:gdLst/>
            <a:ahLst/>
            <a:cxnLst/>
            <a:rect l="l" t="t" r="r" b="b"/>
            <a:pathLst>
              <a:path w="2510655" h="3794440">
                <a:moveTo>
                  <a:pt x="0" y="0"/>
                </a:moveTo>
                <a:lnTo>
                  <a:pt x="2510655" y="0"/>
                </a:lnTo>
                <a:lnTo>
                  <a:pt x="2510655" y="3794440"/>
                </a:lnTo>
                <a:lnTo>
                  <a:pt x="0" y="3794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6244856" y="7199124"/>
            <a:ext cx="2043144" cy="3087876"/>
          </a:xfrm>
          <a:custGeom>
            <a:avLst/>
            <a:gdLst/>
            <a:ahLst/>
            <a:cxnLst/>
            <a:rect l="l" t="t" r="r" b="b"/>
            <a:pathLst>
              <a:path w="2043144" h="3087876">
                <a:moveTo>
                  <a:pt x="2043144" y="0"/>
                </a:moveTo>
                <a:lnTo>
                  <a:pt x="0" y="0"/>
                </a:lnTo>
                <a:lnTo>
                  <a:pt x="0" y="3087876"/>
                </a:lnTo>
                <a:lnTo>
                  <a:pt x="2043144" y="3087876"/>
                </a:lnTo>
                <a:lnTo>
                  <a:pt x="2043144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flipH="1">
            <a:off x="15433794" y="8416462"/>
            <a:ext cx="1237673" cy="1870538"/>
          </a:xfrm>
          <a:custGeom>
            <a:avLst/>
            <a:gdLst/>
            <a:ahLst/>
            <a:cxnLst/>
            <a:rect l="l" t="t" r="r" b="b"/>
            <a:pathLst>
              <a:path w="1237673" h="1870538">
                <a:moveTo>
                  <a:pt x="1237673" y="0"/>
                </a:moveTo>
                <a:lnTo>
                  <a:pt x="0" y="0"/>
                </a:lnTo>
                <a:lnTo>
                  <a:pt x="0" y="1870538"/>
                </a:lnTo>
                <a:lnTo>
                  <a:pt x="1237673" y="1870538"/>
                </a:lnTo>
                <a:lnTo>
                  <a:pt x="1237673" y="0"/>
                </a:lnTo>
                <a:close/>
              </a:path>
            </a:pathLst>
          </a:custGeom>
          <a:blipFill>
            <a:blip r:embed="rId2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785340" y="6258985"/>
            <a:ext cx="2704747" cy="3092746"/>
          </a:xfrm>
          <a:custGeom>
            <a:avLst/>
            <a:gdLst/>
            <a:ahLst/>
            <a:cxnLst/>
            <a:rect l="l" t="t" r="r" b="b"/>
            <a:pathLst>
              <a:path w="2704747" h="3092746">
                <a:moveTo>
                  <a:pt x="0" y="0"/>
                </a:moveTo>
                <a:lnTo>
                  <a:pt x="2704747" y="0"/>
                </a:lnTo>
                <a:lnTo>
                  <a:pt x="2704747" y="3092746"/>
                </a:lnTo>
                <a:lnTo>
                  <a:pt x="0" y="3092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775244" y="2583957"/>
            <a:ext cx="17259300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 modificiranje značenja negativnih događaja (iz djetinjstva ili kasnije) na emocionalnoj razini, nekim klijentima potrebne su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iskustvene tehnike</a:t>
            </a:r>
          </a:p>
          <a:p>
            <a:pPr algn="l">
              <a:lnSpc>
                <a:spcPts val="4480"/>
              </a:lnSpc>
            </a:pPr>
            <a:endParaRPr lang="en-US" sz="3200" b="1">
              <a:solidFill>
                <a:srgbClr val="19191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 njima klijenti </a:t>
            </a:r>
            <a:r>
              <a:rPr lang="en-US" sz="3200" b="1">
                <a:solidFill>
                  <a:srgbClr val="19191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ponovno proživljavaju iskustva u seansi s terapeutom</a:t>
            </a:r>
            <a:r>
              <a:rPr lang="en-US" sz="3200">
                <a:solidFill>
                  <a:srgbClr val="19191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- u prisutnosti afekta (emocije), koristi se igra ​​uloga ili vizualizacija kako bi se preoblikovalo značenje na emocionalnoj razini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57289">
            <a:off x="4669245" y="-1404514"/>
            <a:ext cx="8949509" cy="12312309"/>
          </a:xfrm>
          <a:custGeom>
            <a:avLst/>
            <a:gdLst/>
            <a:ahLst/>
            <a:cxnLst/>
            <a:rect l="l" t="t" r="r" b="b"/>
            <a:pathLst>
              <a:path w="8949509" h="12312309">
                <a:moveTo>
                  <a:pt x="0" y="0"/>
                </a:moveTo>
                <a:lnTo>
                  <a:pt x="8949510" y="0"/>
                </a:lnTo>
                <a:lnTo>
                  <a:pt x="8949510" y="12312309"/>
                </a:lnTo>
                <a:lnTo>
                  <a:pt x="0" y="12312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187198" y="6544390"/>
            <a:ext cx="2144204" cy="3742610"/>
          </a:xfrm>
          <a:custGeom>
            <a:avLst/>
            <a:gdLst/>
            <a:ahLst/>
            <a:cxnLst/>
            <a:rect l="l" t="t" r="r" b="b"/>
            <a:pathLst>
              <a:path w="2144204" h="3742610">
                <a:moveTo>
                  <a:pt x="0" y="0"/>
                </a:moveTo>
                <a:lnTo>
                  <a:pt x="2144204" y="0"/>
                </a:lnTo>
                <a:lnTo>
                  <a:pt x="2144204" y="3742610"/>
                </a:lnTo>
                <a:lnTo>
                  <a:pt x="0" y="3742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2421395" y="7949150"/>
            <a:ext cx="1534635" cy="2678636"/>
          </a:xfrm>
          <a:custGeom>
            <a:avLst/>
            <a:gdLst/>
            <a:ahLst/>
            <a:cxnLst/>
            <a:rect l="l" t="t" r="r" b="b"/>
            <a:pathLst>
              <a:path w="1534635" h="2678636">
                <a:moveTo>
                  <a:pt x="1534635" y="0"/>
                </a:moveTo>
                <a:lnTo>
                  <a:pt x="0" y="0"/>
                </a:lnTo>
                <a:lnTo>
                  <a:pt x="0" y="2678636"/>
                </a:lnTo>
                <a:lnTo>
                  <a:pt x="1534635" y="2678636"/>
                </a:lnTo>
                <a:lnTo>
                  <a:pt x="1534635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1751036" y="4640906"/>
            <a:ext cx="3836670" cy="5798494"/>
          </a:xfrm>
          <a:custGeom>
            <a:avLst/>
            <a:gdLst/>
            <a:ahLst/>
            <a:cxnLst/>
            <a:rect l="l" t="t" r="r" b="b"/>
            <a:pathLst>
              <a:path w="3836670" h="5798494">
                <a:moveTo>
                  <a:pt x="0" y="0"/>
                </a:moveTo>
                <a:lnTo>
                  <a:pt x="3836670" y="0"/>
                </a:lnTo>
                <a:lnTo>
                  <a:pt x="3836670" y="5798494"/>
                </a:lnTo>
                <a:lnTo>
                  <a:pt x="0" y="57984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498490" y="6203604"/>
            <a:ext cx="2534688" cy="4424182"/>
          </a:xfrm>
          <a:custGeom>
            <a:avLst/>
            <a:gdLst/>
            <a:ahLst/>
            <a:cxnLst/>
            <a:rect l="l" t="t" r="r" b="b"/>
            <a:pathLst>
              <a:path w="2534688" h="4424182">
                <a:moveTo>
                  <a:pt x="2534688" y="0"/>
                </a:moveTo>
                <a:lnTo>
                  <a:pt x="0" y="0"/>
                </a:lnTo>
                <a:lnTo>
                  <a:pt x="0" y="4424182"/>
                </a:lnTo>
                <a:lnTo>
                  <a:pt x="2534688" y="4424182"/>
                </a:lnTo>
                <a:lnTo>
                  <a:pt x="2534688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612941" y="4033773"/>
            <a:ext cx="11460583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FFDEC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Hvala na pažnji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0120" y="3269276"/>
            <a:ext cx="16311985" cy="40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većina ljudi ima uravnotežena, funkcionalna, adaptivna (prilagodljiva) i realistična vjerovanja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psihološki stres može dovesti do dektivacije tih vjerovanja</a:t>
            </a:r>
          </a:p>
          <a:p>
            <a:pPr algn="l">
              <a:lnSpc>
                <a:spcPts val="4620"/>
              </a:lnSpc>
            </a:pPr>
            <a:endParaRPr lang="en-US" sz="33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712470" lvl="1" indent="-356235" algn="l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cilj: </a:t>
            </a:r>
            <a:r>
              <a:rPr lang="en-US" sz="33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osnažiti pozitivna vjerovanja klijenta</a:t>
            </a: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povećati osjećaje kompetentnosti, zadovoljstva, povezanosti i osnaženosti</a:t>
            </a:r>
          </a:p>
        </p:txBody>
      </p:sp>
      <p:sp>
        <p:nvSpPr>
          <p:cNvPr id="3" name="AutoShape 3"/>
          <p:cNvSpPr/>
          <p:nvPr/>
        </p:nvSpPr>
        <p:spPr>
          <a:xfrm>
            <a:off x="9879596" y="6457322"/>
            <a:ext cx="640222" cy="0"/>
          </a:xfrm>
          <a:prstGeom prst="line">
            <a:avLst/>
          </a:prstGeom>
          <a:ln w="38100" cap="flat">
            <a:solidFill>
              <a:srgbClr val="494949">
                <a:alpha val="62745"/>
              </a:srgbClr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4083117" y="676040"/>
            <a:ext cx="4589012" cy="1497165"/>
          </a:xfrm>
          <a:custGeom>
            <a:avLst/>
            <a:gdLst/>
            <a:ahLst/>
            <a:cxnLst/>
            <a:rect l="l" t="t" r="r" b="b"/>
            <a:pathLst>
              <a:path w="4589012" h="1497165">
                <a:moveTo>
                  <a:pt x="0" y="0"/>
                </a:moveTo>
                <a:lnTo>
                  <a:pt x="4589012" y="0"/>
                </a:lnTo>
                <a:lnTo>
                  <a:pt x="4589012" y="1497165"/>
                </a:lnTo>
                <a:lnTo>
                  <a:pt x="0" y="149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225205" y="676040"/>
            <a:ext cx="4589012" cy="1497165"/>
          </a:xfrm>
          <a:custGeom>
            <a:avLst/>
            <a:gdLst/>
            <a:ahLst/>
            <a:cxnLst/>
            <a:rect l="l" t="t" r="r" b="b"/>
            <a:pathLst>
              <a:path w="4589012" h="1497165">
                <a:moveTo>
                  <a:pt x="0" y="0"/>
                </a:moveTo>
                <a:lnTo>
                  <a:pt x="4589012" y="0"/>
                </a:lnTo>
                <a:lnTo>
                  <a:pt x="4589012" y="1497165"/>
                </a:lnTo>
                <a:lnTo>
                  <a:pt x="0" y="1497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5851738" y="6762639"/>
            <a:ext cx="2199850" cy="3839739"/>
          </a:xfrm>
          <a:custGeom>
            <a:avLst/>
            <a:gdLst/>
            <a:ahLst/>
            <a:cxnLst/>
            <a:rect l="l" t="t" r="r" b="b"/>
            <a:pathLst>
              <a:path w="2199850" h="3839739">
                <a:moveTo>
                  <a:pt x="0" y="0"/>
                </a:moveTo>
                <a:lnTo>
                  <a:pt x="2199850" y="0"/>
                </a:lnTo>
                <a:lnTo>
                  <a:pt x="2199850" y="3839739"/>
                </a:lnTo>
                <a:lnTo>
                  <a:pt x="0" y="3839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296528" y="7901027"/>
            <a:ext cx="1555209" cy="2714547"/>
          </a:xfrm>
          <a:custGeom>
            <a:avLst/>
            <a:gdLst/>
            <a:ahLst/>
            <a:cxnLst/>
            <a:rect l="l" t="t" r="r" b="b"/>
            <a:pathLst>
              <a:path w="1555209" h="2714547">
                <a:moveTo>
                  <a:pt x="0" y="0"/>
                </a:moveTo>
                <a:lnTo>
                  <a:pt x="1555210" y="0"/>
                </a:lnTo>
                <a:lnTo>
                  <a:pt x="1555210" y="2714546"/>
                </a:lnTo>
                <a:lnTo>
                  <a:pt x="0" y="2714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112370" y="942975"/>
            <a:ext cx="8447484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Jačanje pozitivnih vjerovanja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27777" y="2660891"/>
            <a:ext cx="13834683" cy="551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isticanje pozitivnih iskustava i izvođenje korisnih zaključaka o tim iskustvima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isticanje prednosti vjerovanja u pozitivna vjerovanja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isticanje značenja pozitivnih dokaza o klijentu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pozivanje na druge ljude i njihova vjerovanja o klijentu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korištenje grafičkih prikaza za prikupljanje dokaza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vizualizacija prijašnjih i trenutnih iskustava</a:t>
            </a:r>
          </a:p>
          <a:p>
            <a:pPr marL="712470" lvl="1" indent="-356235" algn="l">
              <a:lnSpc>
                <a:spcPts val="5511"/>
              </a:lnSpc>
              <a:buAutoNum type="arabicPeriod"/>
            </a:pPr>
            <a:r>
              <a:rPr lang="en-US" sz="33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ponašanje “kao da”</a:t>
            </a:r>
          </a:p>
        </p:txBody>
      </p:sp>
      <p:sp>
        <p:nvSpPr>
          <p:cNvPr id="3" name="Freeform 3"/>
          <p:cNvSpPr/>
          <p:nvPr/>
        </p:nvSpPr>
        <p:spPr>
          <a:xfrm>
            <a:off x="13265838" y="7623221"/>
            <a:ext cx="5248827" cy="2663779"/>
          </a:xfrm>
          <a:custGeom>
            <a:avLst/>
            <a:gdLst/>
            <a:ahLst/>
            <a:cxnLst/>
            <a:rect l="l" t="t" r="r" b="b"/>
            <a:pathLst>
              <a:path w="5248827" h="2663779">
                <a:moveTo>
                  <a:pt x="0" y="0"/>
                </a:moveTo>
                <a:lnTo>
                  <a:pt x="5248826" y="0"/>
                </a:lnTo>
                <a:lnTo>
                  <a:pt x="5248826" y="2663779"/>
                </a:lnTo>
                <a:lnTo>
                  <a:pt x="0" y="266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0728309">
            <a:off x="-480844" y="38475"/>
            <a:ext cx="3709899" cy="1882774"/>
          </a:xfrm>
          <a:custGeom>
            <a:avLst/>
            <a:gdLst/>
            <a:ahLst/>
            <a:cxnLst/>
            <a:rect l="l" t="t" r="r" b="b"/>
            <a:pathLst>
              <a:path w="3709899" h="1882774">
                <a:moveTo>
                  <a:pt x="0" y="0"/>
                </a:moveTo>
                <a:lnTo>
                  <a:pt x="3709900" y="0"/>
                </a:lnTo>
                <a:lnTo>
                  <a:pt x="3709900" y="1882774"/>
                </a:lnTo>
                <a:lnTo>
                  <a:pt x="0" y="1882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-500071" y="8178914"/>
            <a:ext cx="2910626" cy="2645032"/>
          </a:xfrm>
          <a:custGeom>
            <a:avLst/>
            <a:gdLst/>
            <a:ahLst/>
            <a:cxnLst/>
            <a:rect l="l" t="t" r="r" b="b"/>
            <a:pathLst>
              <a:path w="2910626" h="2645032">
                <a:moveTo>
                  <a:pt x="0" y="0"/>
                </a:moveTo>
                <a:lnTo>
                  <a:pt x="2910627" y="0"/>
                </a:lnTo>
                <a:lnTo>
                  <a:pt x="2910627" y="2645032"/>
                </a:lnTo>
                <a:lnTo>
                  <a:pt x="0" y="264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3746018" y="1255011"/>
            <a:ext cx="11798201" cy="87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Tehnike za jačanje pozitivnih vjerovanja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26255"/>
            <a:ext cx="12483643" cy="1937725"/>
            <a:chOff x="0" y="0"/>
            <a:chExt cx="3287873" cy="5103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7873" cy="510347"/>
            </a:xfrm>
            <a:custGeom>
              <a:avLst/>
              <a:gdLst/>
              <a:ahLst/>
              <a:cxnLst/>
              <a:rect l="l" t="t" r="r" b="b"/>
              <a:pathLst>
                <a:path w="3287873" h="510347">
                  <a:moveTo>
                    <a:pt x="31628" y="0"/>
                  </a:moveTo>
                  <a:lnTo>
                    <a:pt x="3256245" y="0"/>
                  </a:lnTo>
                  <a:cubicBezTo>
                    <a:pt x="3264633" y="0"/>
                    <a:pt x="3272678" y="3332"/>
                    <a:pt x="3278609" y="9264"/>
                  </a:cubicBezTo>
                  <a:cubicBezTo>
                    <a:pt x="3284541" y="15195"/>
                    <a:pt x="3287873" y="23240"/>
                    <a:pt x="3287873" y="31628"/>
                  </a:cubicBezTo>
                  <a:lnTo>
                    <a:pt x="3287873" y="478719"/>
                  </a:lnTo>
                  <a:cubicBezTo>
                    <a:pt x="3287873" y="487107"/>
                    <a:pt x="3284541" y="495152"/>
                    <a:pt x="3278609" y="501084"/>
                  </a:cubicBezTo>
                  <a:cubicBezTo>
                    <a:pt x="3272678" y="507015"/>
                    <a:pt x="3264633" y="510347"/>
                    <a:pt x="3256245" y="510347"/>
                  </a:cubicBezTo>
                  <a:lnTo>
                    <a:pt x="31628" y="510347"/>
                  </a:lnTo>
                  <a:cubicBezTo>
                    <a:pt x="23240" y="510347"/>
                    <a:pt x="15195" y="507015"/>
                    <a:pt x="9264" y="501084"/>
                  </a:cubicBezTo>
                  <a:cubicBezTo>
                    <a:pt x="3332" y="495152"/>
                    <a:pt x="0" y="487107"/>
                    <a:pt x="0" y="478719"/>
                  </a:cubicBezTo>
                  <a:lnTo>
                    <a:pt x="0" y="31628"/>
                  </a:lnTo>
                  <a:cubicBezTo>
                    <a:pt x="0" y="23240"/>
                    <a:pt x="3332" y="15195"/>
                    <a:pt x="9264" y="9264"/>
                  </a:cubicBezTo>
                  <a:cubicBezTo>
                    <a:pt x="15195" y="3332"/>
                    <a:pt x="23240" y="0"/>
                    <a:pt x="31628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3287873" cy="405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5695" y="8792555"/>
            <a:ext cx="16442168" cy="1166150"/>
            <a:chOff x="0" y="0"/>
            <a:chExt cx="4330447" cy="3071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30447" cy="307134"/>
            </a:xfrm>
            <a:custGeom>
              <a:avLst/>
              <a:gdLst/>
              <a:ahLst/>
              <a:cxnLst/>
              <a:rect l="l" t="t" r="r" b="b"/>
              <a:pathLst>
                <a:path w="4330447" h="307134">
                  <a:moveTo>
                    <a:pt x="24014" y="0"/>
                  </a:moveTo>
                  <a:lnTo>
                    <a:pt x="4306434" y="0"/>
                  </a:lnTo>
                  <a:cubicBezTo>
                    <a:pt x="4312802" y="0"/>
                    <a:pt x="4318910" y="2530"/>
                    <a:pt x="4323414" y="7033"/>
                  </a:cubicBezTo>
                  <a:cubicBezTo>
                    <a:pt x="4327917" y="11537"/>
                    <a:pt x="4330447" y="17645"/>
                    <a:pt x="4330447" y="24014"/>
                  </a:cubicBezTo>
                  <a:lnTo>
                    <a:pt x="4330447" y="283120"/>
                  </a:lnTo>
                  <a:cubicBezTo>
                    <a:pt x="4330447" y="289489"/>
                    <a:pt x="4327917" y="295597"/>
                    <a:pt x="4323414" y="300101"/>
                  </a:cubicBezTo>
                  <a:cubicBezTo>
                    <a:pt x="4318910" y="304604"/>
                    <a:pt x="4312802" y="307134"/>
                    <a:pt x="4306434" y="307134"/>
                  </a:cubicBezTo>
                  <a:lnTo>
                    <a:pt x="24014" y="307134"/>
                  </a:lnTo>
                  <a:cubicBezTo>
                    <a:pt x="17645" y="307134"/>
                    <a:pt x="11537" y="304604"/>
                    <a:pt x="7033" y="300101"/>
                  </a:cubicBezTo>
                  <a:cubicBezTo>
                    <a:pt x="2530" y="295597"/>
                    <a:pt x="0" y="289489"/>
                    <a:pt x="0" y="283120"/>
                  </a:cubicBezTo>
                  <a:lnTo>
                    <a:pt x="0" y="24014"/>
                  </a:lnTo>
                  <a:cubicBezTo>
                    <a:pt x="0" y="17645"/>
                    <a:pt x="2530" y="11537"/>
                    <a:pt x="7033" y="7033"/>
                  </a:cubicBezTo>
                  <a:cubicBezTo>
                    <a:pt x="11537" y="2530"/>
                    <a:pt x="17645" y="0"/>
                    <a:pt x="240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775"/>
              <a:ext cx="4330447" cy="2023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5695" y="3989477"/>
            <a:ext cx="16442168" cy="1709544"/>
            <a:chOff x="0" y="0"/>
            <a:chExt cx="4330447" cy="4502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30447" cy="450250"/>
            </a:xfrm>
            <a:custGeom>
              <a:avLst/>
              <a:gdLst/>
              <a:ahLst/>
              <a:cxnLst/>
              <a:rect l="l" t="t" r="r" b="b"/>
              <a:pathLst>
                <a:path w="4330447" h="450250">
                  <a:moveTo>
                    <a:pt x="24014" y="0"/>
                  </a:moveTo>
                  <a:lnTo>
                    <a:pt x="4306434" y="0"/>
                  </a:lnTo>
                  <a:cubicBezTo>
                    <a:pt x="4312802" y="0"/>
                    <a:pt x="4318910" y="2530"/>
                    <a:pt x="4323414" y="7033"/>
                  </a:cubicBezTo>
                  <a:cubicBezTo>
                    <a:pt x="4327917" y="11537"/>
                    <a:pt x="4330447" y="17645"/>
                    <a:pt x="4330447" y="24014"/>
                  </a:cubicBezTo>
                  <a:lnTo>
                    <a:pt x="4330447" y="426236"/>
                  </a:lnTo>
                  <a:cubicBezTo>
                    <a:pt x="4330447" y="439499"/>
                    <a:pt x="4319696" y="450250"/>
                    <a:pt x="4306434" y="450250"/>
                  </a:cubicBezTo>
                  <a:lnTo>
                    <a:pt x="24014" y="450250"/>
                  </a:lnTo>
                  <a:cubicBezTo>
                    <a:pt x="17645" y="450250"/>
                    <a:pt x="11537" y="447720"/>
                    <a:pt x="7033" y="443217"/>
                  </a:cubicBezTo>
                  <a:cubicBezTo>
                    <a:pt x="2530" y="438713"/>
                    <a:pt x="0" y="432605"/>
                    <a:pt x="0" y="426236"/>
                  </a:cubicBezTo>
                  <a:lnTo>
                    <a:pt x="0" y="24014"/>
                  </a:lnTo>
                  <a:cubicBezTo>
                    <a:pt x="0" y="17645"/>
                    <a:pt x="2530" y="11537"/>
                    <a:pt x="7033" y="7033"/>
                  </a:cubicBezTo>
                  <a:cubicBezTo>
                    <a:pt x="11537" y="2530"/>
                    <a:pt x="17645" y="0"/>
                    <a:pt x="24014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4775"/>
              <a:ext cx="4330447" cy="345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5695" y="2857856"/>
            <a:ext cx="16442168" cy="6923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01" lvl="1" indent="-334650" algn="l">
              <a:lnSpc>
                <a:spcPts val="4340"/>
              </a:lnSpc>
              <a:buFont typeface="Arial"/>
              <a:buChar char="•"/>
            </a:pP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postavljanje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ciljanih</a:t>
            </a:r>
            <a:r>
              <a:rPr lang="en-US" sz="31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31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pitanja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početkom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svake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sesije</a:t>
            </a:r>
            <a:endParaRPr lang="en-US" sz="3100" dirty="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340"/>
              </a:lnSpc>
            </a:pPr>
            <a:endParaRPr lang="en-US" sz="3100" dirty="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-  “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Što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se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pozitivno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dogodilo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od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posljednjeg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našeg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susreta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?”, “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Koje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pozitivne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stvari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napravili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?”, "Kad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se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ovog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tjedna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osjećali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barem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malo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bolje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- "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Što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zaključujete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o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ovim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iskustvima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 “, “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Što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ta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iskustva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govore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o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vama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?”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2900" dirty="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26122" lvl="1" indent="-313061" algn="l">
              <a:lnSpc>
                <a:spcPts val="4060"/>
              </a:lnSpc>
              <a:spcBef>
                <a:spcPct val="0"/>
              </a:spcBef>
              <a:buFont typeface="Arial"/>
              <a:buChar char="•"/>
            </a:pP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zadati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klijentu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zadatak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da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vodi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popis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aktivnosti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koje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izvršava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a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koje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potvrđuju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njegovo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pozitivno</a:t>
            </a:r>
            <a:r>
              <a:rPr lang="en-US" sz="2900" b="1" dirty="0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</a:t>
            </a:r>
            <a:r>
              <a:rPr lang="en-US" sz="2900" b="1" dirty="0" err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vjerovanje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(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npr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koje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barem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malo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teške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stvari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radili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kroz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29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tjedan</a:t>
            </a:r>
            <a:r>
              <a:rPr lang="en-US" sz="29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)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2900" dirty="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69301" lvl="1" indent="-334650" algn="l">
              <a:lnSpc>
                <a:spcPts val="4340"/>
              </a:lnSpc>
              <a:spcBef>
                <a:spcPct val="0"/>
              </a:spcBef>
              <a:buFont typeface="Arial"/>
              <a:buChar char="•"/>
            </a:pP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kad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se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identificira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pozitivno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vjerovanje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,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početku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svake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sesije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1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provjeriti</a:t>
            </a:r>
            <a:r>
              <a:rPr lang="en-US" sz="31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: </a:t>
            </a:r>
          </a:p>
          <a:p>
            <a:pPr algn="l">
              <a:lnSpc>
                <a:spcPts val="4340"/>
              </a:lnSpc>
              <a:spcBef>
                <a:spcPct val="0"/>
              </a:spcBef>
            </a:pPr>
            <a:endParaRPr lang="en-US" sz="3100" dirty="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"Koliko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snažno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danas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vjerujete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da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... (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npr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kompetentni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)? Kada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ste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u to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najjače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vjerovali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ovaj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000" dirty="0" err="1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tjedan</a:t>
            </a:r>
            <a:r>
              <a:rPr lang="en-US" sz="3000" dirty="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?”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868119" y="458279"/>
            <a:ext cx="2179744" cy="2359669"/>
          </a:xfrm>
          <a:custGeom>
            <a:avLst/>
            <a:gdLst/>
            <a:ahLst/>
            <a:cxnLst/>
            <a:rect l="l" t="t" r="r" b="b"/>
            <a:pathLst>
              <a:path w="2179744" h="2359669">
                <a:moveTo>
                  <a:pt x="0" y="0"/>
                </a:moveTo>
                <a:lnTo>
                  <a:pt x="2179744" y="0"/>
                </a:lnTo>
                <a:lnTo>
                  <a:pt x="2179744" y="2359669"/>
                </a:lnTo>
                <a:lnTo>
                  <a:pt x="0" y="2359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028700" y="730880"/>
            <a:ext cx="13300064" cy="138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6" lvl="1" indent="-431803" algn="l">
              <a:lnSpc>
                <a:spcPts val="5600"/>
              </a:lnSpc>
              <a:buAutoNum type="arabicPeriod"/>
            </a:pPr>
            <a:r>
              <a:rPr lang="en-US" sz="40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isticanje pozitivnih iskustava i izvođenje korisnih zaključaka o tim iskustvima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64173"/>
            <a:ext cx="14327274" cy="1424456"/>
            <a:chOff x="0" y="0"/>
            <a:chExt cx="3773439" cy="3751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3439" cy="375165"/>
            </a:xfrm>
            <a:custGeom>
              <a:avLst/>
              <a:gdLst/>
              <a:ahLst/>
              <a:cxnLst/>
              <a:rect l="l" t="t" r="r" b="b"/>
              <a:pathLst>
                <a:path w="3773439" h="375165">
                  <a:moveTo>
                    <a:pt x="27558" y="0"/>
                  </a:moveTo>
                  <a:lnTo>
                    <a:pt x="3745880" y="0"/>
                  </a:lnTo>
                  <a:cubicBezTo>
                    <a:pt x="3753189" y="0"/>
                    <a:pt x="3760199" y="2903"/>
                    <a:pt x="3765367" y="8072"/>
                  </a:cubicBezTo>
                  <a:cubicBezTo>
                    <a:pt x="3770535" y="13240"/>
                    <a:pt x="3773439" y="20250"/>
                    <a:pt x="3773439" y="27558"/>
                  </a:cubicBezTo>
                  <a:lnTo>
                    <a:pt x="3773439" y="347607"/>
                  </a:lnTo>
                  <a:cubicBezTo>
                    <a:pt x="3773439" y="362827"/>
                    <a:pt x="3761100" y="375165"/>
                    <a:pt x="3745880" y="375165"/>
                  </a:cubicBezTo>
                  <a:lnTo>
                    <a:pt x="27558" y="375165"/>
                  </a:lnTo>
                  <a:cubicBezTo>
                    <a:pt x="12338" y="375165"/>
                    <a:pt x="0" y="362827"/>
                    <a:pt x="0" y="347607"/>
                  </a:cubicBezTo>
                  <a:lnTo>
                    <a:pt x="0" y="27558"/>
                  </a:lnTo>
                  <a:cubicBezTo>
                    <a:pt x="0" y="12338"/>
                    <a:pt x="12338" y="0"/>
                    <a:pt x="27558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3773439" cy="270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5958" y="4643757"/>
            <a:ext cx="14122025" cy="4342956"/>
            <a:chOff x="0" y="0"/>
            <a:chExt cx="3719381" cy="1143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9381" cy="1143824"/>
            </a:xfrm>
            <a:custGeom>
              <a:avLst/>
              <a:gdLst/>
              <a:ahLst/>
              <a:cxnLst/>
              <a:rect l="l" t="t" r="r" b="b"/>
              <a:pathLst>
                <a:path w="3719381" h="1143824">
                  <a:moveTo>
                    <a:pt x="27959" y="0"/>
                  </a:moveTo>
                  <a:lnTo>
                    <a:pt x="3691422" y="0"/>
                  </a:lnTo>
                  <a:cubicBezTo>
                    <a:pt x="3698837" y="0"/>
                    <a:pt x="3705949" y="2946"/>
                    <a:pt x="3711192" y="8189"/>
                  </a:cubicBezTo>
                  <a:cubicBezTo>
                    <a:pt x="3716436" y="13432"/>
                    <a:pt x="3719381" y="20544"/>
                    <a:pt x="3719381" y="27959"/>
                  </a:cubicBezTo>
                  <a:lnTo>
                    <a:pt x="3719381" y="1115865"/>
                  </a:lnTo>
                  <a:cubicBezTo>
                    <a:pt x="3719381" y="1123280"/>
                    <a:pt x="3716436" y="1130391"/>
                    <a:pt x="3711192" y="1135635"/>
                  </a:cubicBezTo>
                  <a:cubicBezTo>
                    <a:pt x="3705949" y="1140878"/>
                    <a:pt x="3698837" y="1143824"/>
                    <a:pt x="3691422" y="1143824"/>
                  </a:cubicBezTo>
                  <a:lnTo>
                    <a:pt x="27959" y="1143824"/>
                  </a:lnTo>
                  <a:cubicBezTo>
                    <a:pt x="20544" y="1143824"/>
                    <a:pt x="13432" y="1140878"/>
                    <a:pt x="8189" y="1135635"/>
                  </a:cubicBezTo>
                  <a:cubicBezTo>
                    <a:pt x="2946" y="1130391"/>
                    <a:pt x="0" y="1123280"/>
                    <a:pt x="0" y="1115865"/>
                  </a:cubicBezTo>
                  <a:lnTo>
                    <a:pt x="0" y="27959"/>
                  </a:lnTo>
                  <a:cubicBezTo>
                    <a:pt x="0" y="20544"/>
                    <a:pt x="2946" y="13432"/>
                    <a:pt x="8189" y="8189"/>
                  </a:cubicBezTo>
                  <a:cubicBezTo>
                    <a:pt x="13432" y="2946"/>
                    <a:pt x="20544" y="0"/>
                    <a:pt x="27959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775"/>
              <a:ext cx="3719381" cy="10390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48441" y="2836393"/>
            <a:ext cx="13869542" cy="541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pomoći klijentu da </a:t>
            </a:r>
            <a:r>
              <a:rPr lang="en-US" sz="31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istraži prednosti vjerovanja </a:t>
            </a: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 pozitivno vjerovanje 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npr. koje su prednosti doživljavanja sebe kompetentnom osobom? </a:t>
            </a:r>
          </a:p>
          <a:p>
            <a:pPr algn="l">
              <a:lnSpc>
                <a:spcPts val="4340"/>
              </a:lnSpc>
            </a:pPr>
            <a:endParaRPr lang="en-US" sz="31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340"/>
              </a:lnSpc>
            </a:pPr>
            <a:r>
              <a:rPr lang="en-US" sz="3100" u="sng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moguće prednosti:</a:t>
            </a: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to vjerovanje više bi se temeljilo na stvarnosti, povećalo bi moje samopouzdanje, učinilo da se osjećam bolje u vezi sebe, poboljšalo bi mi raspoloženje, motiviralo bi me da isprobam stvari koje su se činile teškima i pomoglo mi da napravim zadatke</a:t>
            </a:r>
          </a:p>
        </p:txBody>
      </p:sp>
      <p:sp>
        <p:nvSpPr>
          <p:cNvPr id="9" name="Freeform 9"/>
          <p:cNvSpPr/>
          <p:nvPr/>
        </p:nvSpPr>
        <p:spPr>
          <a:xfrm>
            <a:off x="15883717" y="6678345"/>
            <a:ext cx="3113706" cy="899083"/>
          </a:xfrm>
          <a:custGeom>
            <a:avLst/>
            <a:gdLst/>
            <a:ahLst/>
            <a:cxnLst/>
            <a:rect l="l" t="t" r="r" b="b"/>
            <a:pathLst>
              <a:path w="3113706" h="899083">
                <a:moveTo>
                  <a:pt x="0" y="0"/>
                </a:moveTo>
                <a:lnTo>
                  <a:pt x="3113706" y="0"/>
                </a:lnTo>
                <a:lnTo>
                  <a:pt x="3113706" y="899082"/>
                </a:lnTo>
                <a:lnTo>
                  <a:pt x="0" y="899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5883717" y="3626374"/>
            <a:ext cx="1648265" cy="3351472"/>
          </a:xfrm>
          <a:custGeom>
            <a:avLst/>
            <a:gdLst/>
            <a:ahLst/>
            <a:cxnLst/>
            <a:rect l="l" t="t" r="r" b="b"/>
            <a:pathLst>
              <a:path w="1648265" h="3351472">
                <a:moveTo>
                  <a:pt x="0" y="0"/>
                </a:moveTo>
                <a:lnTo>
                  <a:pt x="1648265" y="0"/>
                </a:lnTo>
                <a:lnTo>
                  <a:pt x="1648265" y="3351473"/>
                </a:lnTo>
                <a:lnTo>
                  <a:pt x="0" y="3351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621687" y="898576"/>
            <a:ext cx="12340679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2. isticanje prednosti vjerovanja u pozitivno vjerovanje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6490" y="572779"/>
            <a:ext cx="13237236" cy="1303609"/>
            <a:chOff x="0" y="0"/>
            <a:chExt cx="3486350" cy="3433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86350" cy="343337"/>
            </a:xfrm>
            <a:custGeom>
              <a:avLst/>
              <a:gdLst/>
              <a:ahLst/>
              <a:cxnLst/>
              <a:rect l="l" t="t" r="r" b="b"/>
              <a:pathLst>
                <a:path w="3486350" h="343337">
                  <a:moveTo>
                    <a:pt x="29828" y="0"/>
                  </a:moveTo>
                  <a:lnTo>
                    <a:pt x="3456522" y="0"/>
                  </a:lnTo>
                  <a:cubicBezTo>
                    <a:pt x="3464433" y="0"/>
                    <a:pt x="3472020" y="3143"/>
                    <a:pt x="3477614" y="8736"/>
                  </a:cubicBezTo>
                  <a:cubicBezTo>
                    <a:pt x="3483208" y="14330"/>
                    <a:pt x="3486350" y="21917"/>
                    <a:pt x="3486350" y="29828"/>
                  </a:cubicBezTo>
                  <a:lnTo>
                    <a:pt x="3486350" y="313509"/>
                  </a:lnTo>
                  <a:cubicBezTo>
                    <a:pt x="3486350" y="321420"/>
                    <a:pt x="3483208" y="329007"/>
                    <a:pt x="3477614" y="334601"/>
                  </a:cubicBezTo>
                  <a:cubicBezTo>
                    <a:pt x="3472020" y="340195"/>
                    <a:pt x="3464433" y="343337"/>
                    <a:pt x="3456522" y="343337"/>
                  </a:cubicBezTo>
                  <a:lnTo>
                    <a:pt x="29828" y="343337"/>
                  </a:lnTo>
                  <a:cubicBezTo>
                    <a:pt x="21917" y="343337"/>
                    <a:pt x="14330" y="340195"/>
                    <a:pt x="8736" y="334601"/>
                  </a:cubicBezTo>
                  <a:cubicBezTo>
                    <a:pt x="3143" y="329007"/>
                    <a:pt x="0" y="321420"/>
                    <a:pt x="0" y="313509"/>
                  </a:cubicBezTo>
                  <a:lnTo>
                    <a:pt x="0" y="29828"/>
                  </a:lnTo>
                  <a:cubicBezTo>
                    <a:pt x="0" y="21917"/>
                    <a:pt x="3143" y="14330"/>
                    <a:pt x="8736" y="8736"/>
                  </a:cubicBezTo>
                  <a:cubicBezTo>
                    <a:pt x="14330" y="3143"/>
                    <a:pt x="21917" y="0"/>
                    <a:pt x="29828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3486350" cy="2385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8917" y="8178996"/>
            <a:ext cx="14577806" cy="1500068"/>
            <a:chOff x="0" y="0"/>
            <a:chExt cx="3839422" cy="3950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39422" cy="395080"/>
            </a:xfrm>
            <a:custGeom>
              <a:avLst/>
              <a:gdLst/>
              <a:ahLst/>
              <a:cxnLst/>
              <a:rect l="l" t="t" r="r" b="b"/>
              <a:pathLst>
                <a:path w="3839422" h="395080">
                  <a:moveTo>
                    <a:pt x="27085" y="0"/>
                  </a:moveTo>
                  <a:lnTo>
                    <a:pt x="3812337" y="0"/>
                  </a:lnTo>
                  <a:cubicBezTo>
                    <a:pt x="3819521" y="0"/>
                    <a:pt x="3826410" y="2854"/>
                    <a:pt x="3831489" y="7933"/>
                  </a:cubicBezTo>
                  <a:cubicBezTo>
                    <a:pt x="3836569" y="13012"/>
                    <a:pt x="3839422" y="19902"/>
                    <a:pt x="3839422" y="27085"/>
                  </a:cubicBezTo>
                  <a:lnTo>
                    <a:pt x="3839422" y="367995"/>
                  </a:lnTo>
                  <a:cubicBezTo>
                    <a:pt x="3839422" y="382953"/>
                    <a:pt x="3827296" y="395080"/>
                    <a:pt x="3812337" y="395080"/>
                  </a:cubicBezTo>
                  <a:lnTo>
                    <a:pt x="27085" y="395080"/>
                  </a:lnTo>
                  <a:cubicBezTo>
                    <a:pt x="12126" y="395080"/>
                    <a:pt x="0" y="382953"/>
                    <a:pt x="0" y="367995"/>
                  </a:cubicBezTo>
                  <a:lnTo>
                    <a:pt x="0" y="27085"/>
                  </a:lnTo>
                  <a:cubicBezTo>
                    <a:pt x="0" y="12126"/>
                    <a:pt x="12126" y="0"/>
                    <a:pt x="27085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775"/>
              <a:ext cx="3839422" cy="29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8917" y="3989477"/>
            <a:ext cx="17150915" cy="2337972"/>
            <a:chOff x="0" y="0"/>
            <a:chExt cx="4517113" cy="6157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17113" cy="615762"/>
            </a:xfrm>
            <a:custGeom>
              <a:avLst/>
              <a:gdLst/>
              <a:ahLst/>
              <a:cxnLst/>
              <a:rect l="l" t="t" r="r" b="b"/>
              <a:pathLst>
                <a:path w="4517113" h="615762">
                  <a:moveTo>
                    <a:pt x="23021" y="0"/>
                  </a:moveTo>
                  <a:lnTo>
                    <a:pt x="4494092" y="0"/>
                  </a:lnTo>
                  <a:cubicBezTo>
                    <a:pt x="4500198" y="0"/>
                    <a:pt x="4506053" y="2425"/>
                    <a:pt x="4510370" y="6743"/>
                  </a:cubicBezTo>
                  <a:cubicBezTo>
                    <a:pt x="4514688" y="11060"/>
                    <a:pt x="4517113" y="16916"/>
                    <a:pt x="4517113" y="23021"/>
                  </a:cubicBezTo>
                  <a:lnTo>
                    <a:pt x="4517113" y="592741"/>
                  </a:lnTo>
                  <a:cubicBezTo>
                    <a:pt x="4517113" y="598846"/>
                    <a:pt x="4514688" y="604702"/>
                    <a:pt x="4510370" y="609019"/>
                  </a:cubicBezTo>
                  <a:cubicBezTo>
                    <a:pt x="4506053" y="613337"/>
                    <a:pt x="4500198" y="615762"/>
                    <a:pt x="4494092" y="615762"/>
                  </a:cubicBezTo>
                  <a:lnTo>
                    <a:pt x="23021" y="615762"/>
                  </a:lnTo>
                  <a:cubicBezTo>
                    <a:pt x="16916" y="615762"/>
                    <a:pt x="11060" y="613337"/>
                    <a:pt x="6743" y="609019"/>
                  </a:cubicBezTo>
                  <a:cubicBezTo>
                    <a:pt x="2425" y="604702"/>
                    <a:pt x="0" y="598846"/>
                    <a:pt x="0" y="592741"/>
                  </a:cubicBezTo>
                  <a:lnTo>
                    <a:pt x="0" y="23021"/>
                  </a:lnTo>
                  <a:cubicBezTo>
                    <a:pt x="0" y="16916"/>
                    <a:pt x="2425" y="11060"/>
                    <a:pt x="6743" y="6743"/>
                  </a:cubicBezTo>
                  <a:cubicBezTo>
                    <a:pt x="11060" y="2425"/>
                    <a:pt x="16916" y="0"/>
                    <a:pt x="23021" y="0"/>
                  </a:cubicBezTo>
                  <a:close/>
                </a:path>
              </a:pathLst>
            </a:custGeom>
            <a:solidFill>
              <a:srgbClr val="CBCF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4775"/>
              <a:ext cx="4517113" cy="510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8696" y="2415073"/>
            <a:ext cx="16398571" cy="686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kad se identificira pozitivno vjerovanje važno je u sesiji </a:t>
            </a:r>
            <a:r>
              <a:rPr lang="en-US" sz="31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tražiti i isticati dokaze koji potvrđuju to vjerovanje</a:t>
            </a: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te </a:t>
            </a:r>
            <a:r>
              <a:rPr lang="en-US" sz="31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pohvaliti klijenta</a:t>
            </a:r>
          </a:p>
          <a:p>
            <a:pPr algn="l">
              <a:lnSpc>
                <a:spcPts val="4620"/>
              </a:lnSpc>
            </a:pPr>
            <a:endParaRPr lang="en-US" sz="3100" b="1">
              <a:solidFill>
                <a:srgbClr val="49494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“Baš je dobro što ste pomogli susjedu. Mislim da to pokazuje da imate puno vještina te da je to još jedan primjer koliko ste kompetentni, slažete li se?”</a:t>
            </a: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-”To što ste toliko ustrajali dok niste sve napravili pokazuje koliko ste vrijedni, zar ne?”</a:t>
            </a: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-“Sređivanje stana stvarno ukazuje na to da preuzimate kontrolu, slažete li se?"</a:t>
            </a:r>
          </a:p>
          <a:p>
            <a:pPr algn="l">
              <a:lnSpc>
                <a:spcPts val="4340"/>
              </a:lnSpc>
            </a:pPr>
            <a:endParaRPr lang="en-US" sz="29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prolaskom vremena </a:t>
            </a:r>
            <a:r>
              <a:rPr lang="en-US" sz="31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tražimo od klijenta da sam pridaje značenje svojim iskustvim</a:t>
            </a:r>
            <a:r>
              <a:rPr lang="en-US" sz="31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a, tj. da primjećuje dokaze za svoje vjerovanje</a:t>
            </a:r>
          </a:p>
          <a:p>
            <a:pPr algn="l">
              <a:lnSpc>
                <a:spcPts val="3920"/>
              </a:lnSpc>
            </a:pPr>
            <a:endParaRPr lang="en-US" sz="31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-“Što o Vama govori to što ste bili od velike pomoći u prihvatilištu za beskućnike?” </a:t>
            </a:r>
          </a:p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-"Što o Vama govori to što Charlie želi da nastavite raditi za njega?"</a:t>
            </a:r>
          </a:p>
        </p:txBody>
      </p:sp>
      <p:sp>
        <p:nvSpPr>
          <p:cNvPr id="12" name="Freeform 12"/>
          <p:cNvSpPr/>
          <p:nvPr/>
        </p:nvSpPr>
        <p:spPr>
          <a:xfrm rot="1724443">
            <a:off x="15607865" y="-527490"/>
            <a:ext cx="3302871" cy="2200538"/>
          </a:xfrm>
          <a:custGeom>
            <a:avLst/>
            <a:gdLst/>
            <a:ahLst/>
            <a:cxnLst/>
            <a:rect l="l" t="t" r="r" b="b"/>
            <a:pathLst>
              <a:path w="3302871" h="2200538">
                <a:moveTo>
                  <a:pt x="0" y="0"/>
                </a:moveTo>
                <a:lnTo>
                  <a:pt x="3302870" y="0"/>
                </a:lnTo>
                <a:lnTo>
                  <a:pt x="3302870" y="2200538"/>
                </a:lnTo>
                <a:lnTo>
                  <a:pt x="0" y="2200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928984" y="846759"/>
            <a:ext cx="10925473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3. isticanje značenja pozitivnih dokaza o klijentu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56659"/>
            <a:ext cx="14479822" cy="1544083"/>
            <a:chOff x="0" y="0"/>
            <a:chExt cx="3813616" cy="406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13616" cy="406672"/>
            </a:xfrm>
            <a:custGeom>
              <a:avLst/>
              <a:gdLst/>
              <a:ahLst/>
              <a:cxnLst/>
              <a:rect l="l" t="t" r="r" b="b"/>
              <a:pathLst>
                <a:path w="3813616" h="406672">
                  <a:moveTo>
                    <a:pt x="27268" y="0"/>
                  </a:moveTo>
                  <a:lnTo>
                    <a:pt x="3786348" y="0"/>
                  </a:lnTo>
                  <a:cubicBezTo>
                    <a:pt x="3793580" y="0"/>
                    <a:pt x="3800515" y="2873"/>
                    <a:pt x="3805629" y="7987"/>
                  </a:cubicBezTo>
                  <a:cubicBezTo>
                    <a:pt x="3810743" y="13100"/>
                    <a:pt x="3813616" y="20036"/>
                    <a:pt x="3813616" y="27268"/>
                  </a:cubicBezTo>
                  <a:lnTo>
                    <a:pt x="3813616" y="379404"/>
                  </a:lnTo>
                  <a:cubicBezTo>
                    <a:pt x="3813616" y="394464"/>
                    <a:pt x="3801407" y="406672"/>
                    <a:pt x="3786348" y="406672"/>
                  </a:cubicBezTo>
                  <a:lnTo>
                    <a:pt x="27268" y="406672"/>
                  </a:lnTo>
                  <a:cubicBezTo>
                    <a:pt x="12208" y="406672"/>
                    <a:pt x="0" y="394464"/>
                    <a:pt x="0" y="379404"/>
                  </a:cubicBezTo>
                  <a:lnTo>
                    <a:pt x="0" y="27268"/>
                  </a:lnTo>
                  <a:cubicBezTo>
                    <a:pt x="0" y="12208"/>
                    <a:pt x="12208" y="0"/>
                    <a:pt x="27268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04775"/>
              <a:ext cx="3813616" cy="3018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311728"/>
            <a:ext cx="14848423" cy="675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potaknuti klijenta da razmisli o ljudima iz svoje okoline na koje bi se pozitivno vjerovanje klijenta moglo primijeniti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-“Tko je netko koga najviše smatrate kompetentnim? Što ste </a:t>
            </a:r>
            <a:r>
              <a:rPr lang="en-US" sz="28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Vi</a:t>
            </a:r>
            <a:r>
              <a:rPr lang="en-US" sz="28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učinili ovaj tjedan za što biste rekli da pokazuje da je [ova osoba] kompetentna da je ona to učinila?”</a:t>
            </a:r>
          </a:p>
          <a:p>
            <a:pPr algn="l">
              <a:lnSpc>
                <a:spcPts val="4620"/>
              </a:lnSpc>
            </a:pPr>
            <a:endParaRPr lang="en-US" sz="28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69291" lvl="1" indent="-334646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potaknuti klijenta da razmisli o tome kakva je perspektiva drugih ljudi o njima i da se sjeti osobe koja na njih gleda pozitivno</a:t>
            </a:r>
          </a:p>
          <a:p>
            <a:pPr algn="l">
              <a:lnSpc>
                <a:spcPts val="4340"/>
              </a:lnSpc>
            </a:pPr>
            <a:endParaRPr lang="en-US" sz="3100" b="1">
              <a:solidFill>
                <a:srgbClr val="494949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- “Tko je u vašem životu najviše vjerovao da ste kompetentni? Zašto? Je li ta osoba mogla biti u pravu?”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-”Abe, tko je netko tko te prilično dobro poznaje, čijoj prosudbi vjeruješ? Što bi [ova osoba] rekla da ste učinili ovaj tjedan što dokazuje da ste kompetentni?” ili "Abe, što si učinio ovaj tjedan što bi smatrao znakom kompetentnosti?"</a:t>
            </a:r>
          </a:p>
        </p:txBody>
      </p:sp>
      <p:sp>
        <p:nvSpPr>
          <p:cNvPr id="6" name="Freeform 6"/>
          <p:cNvSpPr/>
          <p:nvPr/>
        </p:nvSpPr>
        <p:spPr>
          <a:xfrm>
            <a:off x="17100690" y="4833317"/>
            <a:ext cx="5355572" cy="5877171"/>
          </a:xfrm>
          <a:custGeom>
            <a:avLst/>
            <a:gdLst/>
            <a:ahLst/>
            <a:cxnLst/>
            <a:rect l="l" t="t" r="r" b="b"/>
            <a:pathLst>
              <a:path w="5355572" h="5877171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64748" y="650875"/>
            <a:ext cx="1300772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4. pozivanje na druge ljude i njihova vjerovanja o klijentu</a:t>
            </a:r>
          </a:p>
        </p:txBody>
      </p:sp>
      <p:sp>
        <p:nvSpPr>
          <p:cNvPr id="8" name="Freeform 8"/>
          <p:cNvSpPr/>
          <p:nvPr/>
        </p:nvSpPr>
        <p:spPr>
          <a:xfrm>
            <a:off x="16149027" y="-293746"/>
            <a:ext cx="5355572" cy="5877171"/>
          </a:xfrm>
          <a:custGeom>
            <a:avLst/>
            <a:gdLst/>
            <a:ahLst/>
            <a:cxnLst/>
            <a:rect l="l" t="t" r="r" b="b"/>
            <a:pathLst>
              <a:path w="5355572" h="5877171">
                <a:moveTo>
                  <a:pt x="0" y="0"/>
                </a:moveTo>
                <a:lnTo>
                  <a:pt x="5355572" y="0"/>
                </a:lnTo>
                <a:lnTo>
                  <a:pt x="5355572" y="5877171"/>
                </a:lnTo>
                <a:lnTo>
                  <a:pt x="0" y="5877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062" y="387567"/>
            <a:ext cx="14479822" cy="1726573"/>
            <a:chOff x="0" y="0"/>
            <a:chExt cx="3813616" cy="4547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13616" cy="454735"/>
            </a:xfrm>
            <a:custGeom>
              <a:avLst/>
              <a:gdLst/>
              <a:ahLst/>
              <a:cxnLst/>
              <a:rect l="l" t="t" r="r" b="b"/>
              <a:pathLst>
                <a:path w="3813616" h="454735">
                  <a:moveTo>
                    <a:pt x="27268" y="0"/>
                  </a:moveTo>
                  <a:lnTo>
                    <a:pt x="3786348" y="0"/>
                  </a:lnTo>
                  <a:cubicBezTo>
                    <a:pt x="3793580" y="0"/>
                    <a:pt x="3800515" y="2873"/>
                    <a:pt x="3805629" y="7987"/>
                  </a:cubicBezTo>
                  <a:cubicBezTo>
                    <a:pt x="3810743" y="13100"/>
                    <a:pt x="3813616" y="20036"/>
                    <a:pt x="3813616" y="27268"/>
                  </a:cubicBezTo>
                  <a:lnTo>
                    <a:pt x="3813616" y="427467"/>
                  </a:lnTo>
                  <a:cubicBezTo>
                    <a:pt x="3813616" y="442527"/>
                    <a:pt x="3801407" y="454735"/>
                    <a:pt x="3786348" y="454735"/>
                  </a:cubicBezTo>
                  <a:lnTo>
                    <a:pt x="27268" y="454735"/>
                  </a:lnTo>
                  <a:cubicBezTo>
                    <a:pt x="12208" y="454735"/>
                    <a:pt x="0" y="442527"/>
                    <a:pt x="0" y="427467"/>
                  </a:cubicBezTo>
                  <a:lnTo>
                    <a:pt x="0" y="27268"/>
                  </a:lnTo>
                  <a:cubicBezTo>
                    <a:pt x="0" y="12208"/>
                    <a:pt x="12208" y="0"/>
                    <a:pt x="27268" y="0"/>
                  </a:cubicBezTo>
                  <a:close/>
                </a:path>
              </a:pathLst>
            </a:custGeom>
            <a:solidFill>
              <a:srgbClr val="F7CEB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813616" cy="521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>
                  <a:solidFill>
                    <a:srgbClr val="49494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   5. korištenje grafičkih prikaza za prikupljanje dokaza</a:t>
              </a: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1130775" y="2681958"/>
          <a:ext cx="6633555" cy="6862552"/>
        </p:xfrm>
        <a:graphic>
          <a:graphicData uri="http://schemas.openxmlformats.org/drawingml/2006/table">
            <a:tbl>
              <a:tblPr/>
              <a:tblGrid>
                <a:gridCol w="2947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7681"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F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F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499">
                <a:tc>
                  <a:txBody>
                    <a:bodyPr/>
                    <a:lstStyle/>
                    <a:p>
                      <a:pPr algn="l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49494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platio sam sve račune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D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49494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mogu se skoncentrirati bolje nego što sam mislio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2372"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49494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popravio sam curenje na odvodu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60"/>
                        </a:lnSpc>
                        <a:defRPr/>
                      </a:pPr>
                      <a:r>
                        <a:rPr lang="en-US" sz="2900">
                          <a:solidFill>
                            <a:srgbClr val="494949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mogu se snaći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399399" y="2624808"/>
            <a:ext cx="10234100" cy="728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upisivati u tablicu “dokaze” -</a:t>
            </a:r>
            <a:r>
              <a:rPr lang="en-US" sz="32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 svakodnevna iskustva, koji potvrđuju pozitivna vjerovanja klijenta 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istaknuti da je važno zapisivati i najmanje “dokaze”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potaknuti klijenta da donosi </a:t>
            </a:r>
            <a:r>
              <a:rPr lang="en-US" sz="3200" b="1">
                <a:solidFill>
                  <a:srgbClr val="494949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zaključke o sebi na temelju zapisanih “dokaza”</a:t>
            </a: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nadopunjavati tablicu tijekom sesija</a:t>
            </a:r>
          </a:p>
          <a:p>
            <a:pPr algn="l">
              <a:lnSpc>
                <a:spcPts val="4480"/>
              </a:lnSpc>
            </a:pPr>
            <a:endParaRPr lang="en-US" sz="32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naknadno je moguće dati klijentu zadatak da zapisuje i prošla iskustva koja služe kao dokazi za pozitivno vjerovanje ili da fotografira svoja pozitivna iskustva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6076923" y="830766"/>
            <a:ext cx="1182377" cy="1519934"/>
          </a:xfrm>
          <a:custGeom>
            <a:avLst/>
            <a:gdLst/>
            <a:ahLst/>
            <a:cxnLst/>
            <a:rect l="l" t="t" r="r" b="b"/>
            <a:pathLst>
              <a:path w="1182377" h="1519934">
                <a:moveTo>
                  <a:pt x="1182377" y="0"/>
                </a:moveTo>
                <a:lnTo>
                  <a:pt x="0" y="0"/>
                </a:lnTo>
                <a:lnTo>
                  <a:pt x="0" y="1519934"/>
                </a:lnTo>
                <a:lnTo>
                  <a:pt x="1182377" y="1519934"/>
                </a:lnTo>
                <a:lnTo>
                  <a:pt x="11823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1780272" y="2845591"/>
            <a:ext cx="1631454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Događaj/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iskustvo </a:t>
            </a:r>
          </a:p>
          <a:p>
            <a:pPr algn="ctr">
              <a:lnSpc>
                <a:spcPts val="4480"/>
              </a:lnSpc>
            </a:pPr>
            <a:endParaRPr lang="en-US" sz="3200">
              <a:solidFill>
                <a:srgbClr val="49494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915146" y="2845591"/>
            <a:ext cx="3565905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Zaključak/ 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49494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Što to govori o meni?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2427</Words>
  <Application>Microsoft Office PowerPoint</Application>
  <PresentationFormat>Custom</PresentationFormat>
  <Paragraphs>212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Playfair Display</vt:lpstr>
      <vt:lpstr>Arial</vt:lpstr>
      <vt:lpstr>Playfair Display Italics</vt:lpstr>
      <vt:lpstr>Calibri</vt:lpstr>
      <vt:lpstr>Playfair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Mijenjanje vjerovanja</dc:title>
  <dc:creator>hubik</dc:creator>
  <cp:lastModifiedBy>hubikotvr@outlook.com</cp:lastModifiedBy>
  <cp:revision>3</cp:revision>
  <dcterms:created xsi:type="dcterms:W3CDTF">2006-08-16T00:00:00Z</dcterms:created>
  <dcterms:modified xsi:type="dcterms:W3CDTF">2024-11-08T13:27:49Z</dcterms:modified>
  <dc:identifier>DAGTdBHzcBM</dc:identifier>
</cp:coreProperties>
</file>