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858" r:id="rId4"/>
  </p:sldMasterIdLst>
  <p:notesMasterIdLst>
    <p:notesMasterId r:id="rId21"/>
  </p:notesMasterIdLst>
  <p:handoutMasterIdLst>
    <p:handoutMasterId r:id="rId22"/>
  </p:handoutMasterIdLst>
  <p:sldIdLst>
    <p:sldId id="325" r:id="rId5"/>
    <p:sldId id="307" r:id="rId6"/>
    <p:sldId id="346" r:id="rId7"/>
    <p:sldId id="317" r:id="rId8"/>
    <p:sldId id="324" r:id="rId9"/>
    <p:sldId id="336" r:id="rId10"/>
    <p:sldId id="341" r:id="rId11"/>
    <p:sldId id="339" r:id="rId12"/>
    <p:sldId id="343" r:id="rId13"/>
    <p:sldId id="344" r:id="rId14"/>
    <p:sldId id="340" r:id="rId15"/>
    <p:sldId id="345" r:id="rId16"/>
    <p:sldId id="342" r:id="rId17"/>
    <p:sldId id="334" r:id="rId18"/>
    <p:sldId id="338" r:id="rId19"/>
    <p:sldId id="32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45" autoAdjust="0"/>
    <p:restoredTop sz="95394" autoAdjust="0"/>
  </p:normalViewPr>
  <p:slideViewPr>
    <p:cSldViewPr snapToGrid="0">
      <p:cViewPr varScale="1">
        <p:scale>
          <a:sx n="105" d="100"/>
          <a:sy n="105" d="100"/>
        </p:scale>
        <p:origin x="960" y="114"/>
      </p:cViewPr>
      <p:guideLst/>
    </p:cSldViewPr>
  </p:slideViewPr>
  <p:outlineViewPr>
    <p:cViewPr>
      <p:scale>
        <a:sx n="33" d="100"/>
        <a:sy n="33" d="100"/>
      </p:scale>
      <p:origin x="0" y="-40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2069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4B9809-3C73-CA2B-1791-620EA168CC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7B1C58-A1FD-D1E1-33AB-1303C48435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AA30A-158D-435B-B1F3-6FF82BD60FDF}" type="datetimeFigureOut">
              <a:rPr lang="en-US" smtClean="0"/>
              <a:t>12/11/2024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17A0D9-659F-DDC6-CBD8-29B61E0FF7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9E0617-6128-05F5-8F48-6A0A1D1479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A24AC-02A6-46A1-A072-EAC8AC25DC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919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A0313-F537-4ED0-973B-4729E10A826A}" type="datetimeFigureOut">
              <a:rPr lang="en-US" smtClean="0"/>
              <a:t>12/11/2024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92804-03A6-47F6-A893-4DDB8903A8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717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841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182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206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219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72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034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754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623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839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7A07-96C3-42AF-943D-953C86C3D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0472" y="1463557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38DF-F503-4E79-B1B0-16489708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0472" y="3943232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46538D75-00C2-DE73-4C65-FE94AC658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6B601B81-68C1-B63A-105C-EC637DF56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9F3E495-0415-392A-9A07-34555BBC7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67137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D930A-6467-4C46-BA13-A0F5EC12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1977A-7872-4BE8-8C5C-D2099BEDB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268C47-2910-B99C-EC67-F6649ADC2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019515-4A04-FBE0-E89C-86ECBB7E9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D9C272-2490-C827-9BE5-9CEE41850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18445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76A9FC-D582-4FC8-B641-9F77B4DD1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32613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A1683-12F6-4BA6-AD1A-F98C60951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943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FF68BE-C313-C839-B719-0339AC344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4F4E5F-FFF4-F934-3DD9-134F8D242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FE0F82-88EB-FAE2-FC02-99D5EE301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04382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F7D84AA-0BCE-9C85-4510-34EBAE0617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-1524" y="708955"/>
            <a:ext cx="12193526" cy="5463893"/>
            <a:chOff x="-1524" y="708955"/>
            <a:chExt cx="12193526" cy="54638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41002A6-9DB7-26A1-2425-8C496B953CA4}"/>
                </a:ext>
              </a:extLst>
            </p:cNvPr>
            <p:cNvSpPr/>
            <p:nvPr userDrawn="1"/>
          </p:nvSpPr>
          <p:spPr>
            <a:xfrm>
              <a:off x="-1524" y="709613"/>
              <a:ext cx="12192000" cy="5463235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9F029623-B14D-1CDC-9D8F-47D563937B5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43670" t="-7182" r="-9886" b="52046"/>
            <a:stretch/>
          </p:blipFill>
          <p:spPr>
            <a:xfrm>
              <a:off x="-1" y="1162050"/>
              <a:ext cx="5568949" cy="5009032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B4D8031F-ED2A-8D7E-D369-6BF3256FE3F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256" t="-7183" r="44925" b="48899"/>
            <a:stretch/>
          </p:blipFill>
          <p:spPr>
            <a:xfrm rot="16200000">
              <a:off x="7239292" y="366674"/>
              <a:ext cx="4610430" cy="5294991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28D3FB-54EA-410D-A062-8F118E5D0C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593477A-1279-4BCC-8257-14CC2361F8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7F04C86-E215-DFBB-8302-70BCCDFC2D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708956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F29577F-647F-5850-5636-6ED05B9959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94828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7CBFB4F-DC16-FC59-E9E7-B92910449E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16429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3690604-E7DB-AFA3-7E13-CAFF46FF50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279680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E2874C2-BA39-4778-DC11-487CC4FCAD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605041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6D6334D-FB4A-4843-F2FB-1CAC50021C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86958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FC043C06-5053-E291-E708-44B684DC52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8932" y="1115167"/>
            <a:ext cx="8534136" cy="4655385"/>
          </a:xfrm>
        </p:spPr>
        <p:txBody>
          <a:bodyPr>
            <a:noAutofit/>
          </a:bodyPr>
          <a:lstStyle>
            <a:lvl1pPr algn="ctr">
              <a:defRPr sz="72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408054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F9E0CFE-F27B-4D50-AA2F-7146CA90E1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048" y="2138289"/>
            <a:ext cx="12188952" cy="4033912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2C488A36-B0CB-7B46-C2A6-BA57D39EC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27860" r="37853" b="27738"/>
          <a:stretch/>
        </p:blipFill>
        <p:spPr>
          <a:xfrm>
            <a:off x="6962087" y="2143124"/>
            <a:ext cx="5226865" cy="4033839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A8614BA2-9387-F1B5-B7DB-B34DAE90F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177" y="365125"/>
            <a:ext cx="10778937" cy="132556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994EC89-4FAE-445C-A6E8-D55E4A34DE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2899" y="2350108"/>
            <a:ext cx="10778221" cy="3609461"/>
          </a:xfrm>
        </p:spPr>
        <p:txBody>
          <a:bodyPr anchor="ctr" anchorCtr="0">
            <a:normAutofit/>
          </a:bodyPr>
          <a:lstStyle>
            <a:lvl1pPr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ECF93F-3E86-4C44-BAF1-ADE160CADF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A80DA6A-71F3-6286-F60A-EEEC91887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5F98B46-5DFC-3487-EB05-148905CA65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2138288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D768F8E-3DFF-8D92-E3CF-5AE5F6DA54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2045761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83A1EA-5EE3-D81A-D135-860F481F67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264727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4EA58FF-2FB1-3B78-FDCF-E5DC2EFE5D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970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0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C2EA47A-F66B-4005-A5A4-458E90C096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2897" y="576262"/>
            <a:ext cx="5646541" cy="5295371"/>
          </a:xfrm>
        </p:spPr>
        <p:txBody>
          <a:bodyPr anchor="ctr" anchorCtr="0">
            <a:normAutofit/>
          </a:bodyPr>
          <a:lstStyle>
            <a:lvl1pPr>
              <a:defRPr sz="4400"/>
            </a:lvl1pPr>
          </a:lstStyle>
          <a:p>
            <a:pPr algn="l">
              <a:lnSpc>
                <a:spcPts val="5800"/>
              </a:lnSpc>
            </a:pPr>
            <a:r>
              <a:rPr lang="en-US" sz="4800" dirty="0"/>
              <a:t>Click to add title </a:t>
            </a:r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6379D45C-F78A-E101-CD9D-C98EA6E6C5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3095" y="-1"/>
            <a:ext cx="5013087" cy="6857998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03442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C2EA47A-F66B-4005-A5A4-458E90C096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2897" y="576263"/>
            <a:ext cx="5646541" cy="3304494"/>
          </a:xfrm>
        </p:spPr>
        <p:txBody>
          <a:bodyPr anchor="b" anchorCtr="0">
            <a:normAutofit/>
          </a:bodyPr>
          <a:lstStyle>
            <a:lvl1pPr>
              <a:defRPr sz="4400"/>
            </a:lvl1pPr>
          </a:lstStyle>
          <a:p>
            <a:pPr algn="l">
              <a:lnSpc>
                <a:spcPts val="5800"/>
              </a:lnSpc>
            </a:pPr>
            <a:r>
              <a:rPr lang="en-US" sz="4800" dirty="0"/>
              <a:t>Click to add title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415B1A-CA14-E219-0C7F-0B38B16847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483096" y="1"/>
            <a:ext cx="5013088" cy="6857999"/>
          </a:xfrm>
          <a:prstGeom prst="rect">
            <a:avLst/>
          </a:prstGeom>
          <a:solidFill>
            <a:schemeClr val="accent3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2BA35BB-6689-91C0-7D75-944092B3CD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605041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71949B5-8206-3159-8E9E-E95F2A9AA4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483096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97BFBC-DA17-6BEB-A937-333E9504DD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363569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F9A5C70-EFC4-1BAB-285F-B317FAF474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2275" y="4148138"/>
            <a:ext cx="5673726" cy="15287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073F905-5A3E-F9EB-B095-7A3A17C1ED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2249" t="13424" r="28018" b="11087"/>
          <a:stretch/>
        </p:blipFill>
        <p:spPr>
          <a:xfrm>
            <a:off x="6472427" y="0"/>
            <a:ext cx="50237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48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B7AE2FB-B934-16AA-2537-04016B7F1A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2897" y="576263"/>
            <a:ext cx="5646541" cy="3304494"/>
          </a:xfrm>
        </p:spPr>
        <p:txBody>
          <a:bodyPr anchor="b" anchorCtr="0">
            <a:normAutofit/>
          </a:bodyPr>
          <a:lstStyle>
            <a:lvl1pPr>
              <a:defRPr sz="4400"/>
            </a:lvl1pPr>
          </a:lstStyle>
          <a:p>
            <a:pPr algn="l">
              <a:lnSpc>
                <a:spcPts val="5800"/>
              </a:lnSpc>
            </a:pPr>
            <a:r>
              <a:rPr lang="en-US" sz="4800" dirty="0"/>
              <a:t>Click to add title 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B5241927-0828-2C0E-290E-E82A357BC8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2275" y="4148138"/>
            <a:ext cx="5673726" cy="15287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6379D45C-F78A-E101-CD9D-C98EA6E6C5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3095" y="-1"/>
            <a:ext cx="5013087" cy="6857998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4F6DF6-2D97-1E21-15A5-D0E9397E2F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11504656" y="2020824"/>
            <a:ext cx="687343" cy="1896697"/>
          </a:xfrm>
          <a:prstGeom prst="rect">
            <a:avLst/>
          </a:prstGeom>
          <a:solidFill>
            <a:schemeClr val="accent3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836501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B6FBD3-8FFB-2E51-CAC4-CFB7B5AF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11491640" y="0"/>
            <a:ext cx="708823" cy="713232"/>
          </a:xfrm>
          <a:prstGeom prst="rect">
            <a:avLst/>
          </a:prstGeom>
          <a:solidFill>
            <a:schemeClr val="accent3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178" y="365125"/>
            <a:ext cx="10660350" cy="132556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22178" y="2198914"/>
            <a:ext cx="5157787" cy="3455925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28600">
              <a:spcBef>
                <a:spcPts val="1000"/>
              </a:spcBef>
              <a:defRPr sz="1800"/>
            </a:lvl2pPr>
            <a:lvl3pPr marL="685800">
              <a:spcBef>
                <a:spcPts val="1000"/>
              </a:spcBef>
              <a:defRPr sz="1800"/>
            </a:lvl3pPr>
            <a:lvl4pPr marL="1143000">
              <a:spcBef>
                <a:spcPts val="1000"/>
              </a:spcBef>
              <a:defRPr sz="1800"/>
            </a:lvl4pPr>
            <a:lvl5pPr marL="1600200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198C3F1-4E77-7888-CDB8-CF9406E4A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93561D3-90F6-AD82-BCFE-90F9427D8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32F9B33-3FA7-526F-7B45-342EB64A1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152" y="0"/>
            <a:ext cx="685800" cy="685800"/>
          </a:xfrm>
        </p:spPr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620B83B-1673-865A-1958-873C4765EFA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924741" y="2198913"/>
            <a:ext cx="5157787" cy="3455925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28600">
              <a:spcBef>
                <a:spcPts val="1000"/>
              </a:spcBef>
              <a:defRPr sz="1800"/>
            </a:lvl2pPr>
            <a:lvl3pPr marL="685800">
              <a:spcBef>
                <a:spcPts val="1000"/>
              </a:spcBef>
              <a:defRPr sz="1800"/>
            </a:lvl3pPr>
            <a:lvl4pPr marL="1143000">
              <a:spcBef>
                <a:spcPts val="1000"/>
              </a:spcBef>
              <a:defRPr sz="1800"/>
            </a:lvl4pPr>
            <a:lvl5pPr marL="1600200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4429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wo Content 2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624" y="365125"/>
            <a:ext cx="10654936" cy="132556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z="4400" dirty="0"/>
              <a:t>Click to add title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105342" y="2198914"/>
            <a:ext cx="3970218" cy="344598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845EA08-ECD8-E8B5-40BF-E899F315098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0C4E27-95CA-78A5-BD7A-6109D75C8A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11504656" y="2020824"/>
            <a:ext cx="687343" cy="1896697"/>
          </a:xfrm>
          <a:prstGeom prst="rect">
            <a:avLst/>
          </a:prstGeom>
          <a:solidFill>
            <a:schemeClr val="accent3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AE4F7BC-B724-2456-4104-1C5E254EEF3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22178" y="2198914"/>
            <a:ext cx="6487908" cy="3455925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28600">
              <a:spcBef>
                <a:spcPts val="1000"/>
              </a:spcBef>
              <a:defRPr sz="1800"/>
            </a:lvl2pPr>
            <a:lvl3pPr marL="685800">
              <a:spcBef>
                <a:spcPts val="1000"/>
              </a:spcBef>
              <a:defRPr sz="1800"/>
            </a:lvl3pPr>
            <a:lvl4pPr marL="1143000">
              <a:spcBef>
                <a:spcPts val="1000"/>
              </a:spcBef>
              <a:defRPr sz="1800"/>
            </a:lvl4pPr>
            <a:lvl5pPr marL="1600200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6218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4408E76-0AE4-495F-87FB-5DD280A91D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11491640" y="5610"/>
            <a:ext cx="708823" cy="713232"/>
          </a:xfrm>
          <a:prstGeom prst="rect">
            <a:avLst/>
          </a:prstGeom>
          <a:solidFill>
            <a:schemeClr val="accent3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F130D9-40F7-D817-3F42-72C9D58579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843" y="667582"/>
            <a:ext cx="5102717" cy="2482018"/>
          </a:xfrm>
        </p:spPr>
        <p:txBody>
          <a:bodyPr anchor="t" anchorCtr="0">
            <a:noAutofit/>
          </a:bodyPr>
          <a:lstStyle>
            <a:lvl1pPr>
              <a:defRPr sz="4400"/>
            </a:lvl1pPr>
          </a:lstStyle>
          <a:p>
            <a:r>
              <a:rPr lang="en-US" sz="4400" dirty="0"/>
              <a:t>Click to add title 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88A7439-0E5E-18D2-A4C7-D377032ED25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668964" y="667582"/>
            <a:ext cx="5827220" cy="2482018"/>
          </a:xfrm>
        </p:spPr>
        <p:txBody>
          <a:bodyPr tIns="9144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3471630-9EC8-4C68-B4D8-D98C242DBE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3843" y="3362959"/>
            <a:ext cx="11102339" cy="2827459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FB3B490-399A-EF1F-9626-CCCE0F5FF3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311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4413-82C1-4EBC-8C6B-BC5F842D1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F029A-192E-4A44-ACC7-6C5212C77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" y="1825625"/>
            <a:ext cx="10515600" cy="420638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A25CBB87-BE9B-82CE-8A24-F21EEA03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2131628-C033-9728-C4CF-90CDBCB89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67216CA-9A26-BBE7-68A3-9237D22CD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42489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F4BC-D1E9-40F0-A26B-9EA9B6B697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623" y="365760"/>
            <a:ext cx="11067089" cy="1325880"/>
          </a:xfrm>
        </p:spPr>
        <p:txBody>
          <a:bodyPr anchor="ctr">
            <a:normAutofit/>
          </a:bodyPr>
          <a:lstStyle>
            <a:lvl1pPr>
              <a:lnSpc>
                <a:spcPts val="2800"/>
              </a:lnSpc>
              <a:spcBef>
                <a:spcPts val="1000"/>
              </a:spcBef>
              <a:defRPr sz="4400" b="0" i="0"/>
            </a:lvl1pPr>
          </a:lstStyle>
          <a:p>
            <a:r>
              <a:rPr lang="en-US" sz="4400" dirty="0"/>
              <a:t>Click to add title 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6BF945-F985-4A89-9868-A82E90E105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11504656" y="2020824"/>
            <a:ext cx="687343" cy="1896697"/>
          </a:xfrm>
          <a:prstGeom prst="rect">
            <a:avLst/>
          </a:prstGeom>
          <a:solidFill>
            <a:schemeClr val="accent3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7B33CF-0773-56F3-9F3B-1619AA6667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0624" y="2189377"/>
            <a:ext cx="3568990" cy="3517679"/>
          </a:xfrm>
        </p:spPr>
        <p:txBody>
          <a:bodyPr tIns="0" bIns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EB4A43A1-5A81-D0D1-BD71-0485EDDD4CC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01469" y="2189377"/>
            <a:ext cx="6565769" cy="351768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6A39699-E09B-80CC-75A3-1A20865AB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047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9BDEB7A-D103-487A-8C1B-9145FB24B6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897" y="539496"/>
            <a:ext cx="5228393" cy="269719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z="4800" dirty="0"/>
              <a:t>Click to add title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017A3E-25F7-41D5-AABB-24D0E2673A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2897" y="3354749"/>
            <a:ext cx="5228392" cy="258247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5C0C26-4C66-47DC-B079-5B94C22F15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07E30B1-7066-9D31-7A11-7B81B65DD8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972E672D-C862-C853-0730-15E3C4953D67}"/>
              </a:ext>
            </a:extLst>
          </p:cNvPr>
          <p:cNvSpPr/>
          <p:nvPr userDrawn="1"/>
        </p:nvSpPr>
        <p:spPr>
          <a:xfrm>
            <a:off x="9884230" y="1"/>
            <a:ext cx="1611954" cy="6857999"/>
          </a:xfrm>
          <a:prstGeom prst="rect">
            <a:avLst/>
          </a:prstGeom>
          <a:solidFill>
            <a:schemeClr val="accent3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10336ED-3DCB-4524-8A3F-9FBBD0B18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605041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815F86B-1A6A-ECD5-F63A-4280BADEF7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9884230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B5534F0-444E-1FA5-FC8F-F04505FC0F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9768622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119972F-DA18-8749-FF59-A83CA1E1F4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9372495" y="561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067D80A1-B7E7-2F80-975E-2E87C591BB67}"/>
              </a:ext>
            </a:extLst>
          </p:cNvPr>
          <p:cNvSpPr/>
          <p:nvPr userDrawn="1"/>
        </p:nvSpPr>
        <p:spPr>
          <a:xfrm>
            <a:off x="7760541" y="1"/>
            <a:ext cx="1611954" cy="6857999"/>
          </a:xfrm>
          <a:prstGeom prst="rect">
            <a:avLst/>
          </a:prstGeom>
          <a:solidFill>
            <a:schemeClr val="accent3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E88F6AB-6890-F7DE-7C01-CE237F7786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9481352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F6575E3-45E3-206E-9037-D8FD562B72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7760541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BE4BC31-600E-ECD3-1E7F-FE4F6F720A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7644933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Graphic 33">
            <a:extLst>
              <a:ext uri="{FF2B5EF4-FFF2-40B4-BE49-F238E27FC236}">
                <a16:creationId xmlns:a16="http://schemas.microsoft.com/office/drawing/2014/main" id="{3F8CA839-B327-1ECD-C35D-02164F5BBD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1706" t="12194" r="49126" b="12256"/>
          <a:stretch/>
        </p:blipFill>
        <p:spPr>
          <a:xfrm>
            <a:off x="9884229" y="-5609"/>
            <a:ext cx="1611955" cy="6863608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E1A97957-D274-4D24-1862-D53BF72826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0790" t="12194" r="70042" b="12256"/>
          <a:stretch/>
        </p:blipFill>
        <p:spPr>
          <a:xfrm>
            <a:off x="7753789" y="5610"/>
            <a:ext cx="1611955" cy="686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22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F4BC-D1E9-40F0-A26B-9EA9B6B6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081941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974A6-FAB9-47DA-8F1A-701DFC8DF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3961666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B034DD9-4A61-318F-88CF-79721B55A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496DA99-E916-9F7C-9E88-AA06046AE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1CC86B5-B6B3-4633-0D90-AACB44D0D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66235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8F7F10-35F6-E392-D41B-3CD300D5CCF8}"/>
              </a:ext>
            </a:extLst>
          </p:cNvPr>
          <p:cNvSpPr/>
          <p:nvPr/>
        </p:nvSpPr>
        <p:spPr>
          <a:xfrm>
            <a:off x="0" y="685800"/>
            <a:ext cx="11494008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264F76-994F-4AB5-B17B-46C0C2FA5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9B3B-A540-4556-98C8-1F49704A7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825625"/>
            <a:ext cx="5181600" cy="420638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>
              <a:buChar char="¬"/>
            </a:pPr>
            <a:r>
              <a:rPr lang="en-US"/>
              <a:t>Click to edit Master text styles</a:t>
            </a:r>
          </a:p>
          <a:p>
            <a:pPr lvl="1">
              <a:buChar char="¬"/>
            </a:pPr>
            <a:r>
              <a:rPr lang="en-US"/>
              <a:t>Second level</a:t>
            </a:r>
          </a:p>
          <a:p>
            <a:pPr lvl="2">
              <a:buChar char="¬"/>
            </a:pPr>
            <a:r>
              <a:rPr lang="en-US"/>
              <a:t>Third level</a:t>
            </a:r>
          </a:p>
          <a:p>
            <a:pPr lvl="3">
              <a:buChar char="¬"/>
            </a:pPr>
            <a:r>
              <a:rPr lang="en-US"/>
              <a:t>Fourth level</a:t>
            </a:r>
          </a:p>
          <a:p>
            <a:pPr lvl="4">
              <a:buChar char="¬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72438-7C63-48F2-9D6F-2461BFD6D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56178" y="1825625"/>
            <a:ext cx="5180046" cy="4206382"/>
          </a:xfrm>
        </p:spPr>
        <p:txBody>
          <a:bodyPr/>
          <a:lstStyle>
            <a:lvl1pPr marL="228600" indent="-228600">
              <a:buFont typeface="Wingdings 2" panose="05020102010507070707" pitchFamily="18" charset="2"/>
              <a:buChar char="¬"/>
              <a:defRPr/>
            </a:lvl1pPr>
            <a:lvl2pPr marL="685800" indent="-228600">
              <a:buFont typeface="Wingdings 2" panose="05020102010507070707" pitchFamily="18" charset="2"/>
              <a:buChar char="¬"/>
              <a:defRPr/>
            </a:lvl2pPr>
            <a:lvl3pPr marL="1143000" indent="-228600">
              <a:buFont typeface="Wingdings 2" panose="05020102010507070707" pitchFamily="18" charset="2"/>
              <a:buChar char="¬"/>
              <a:defRPr/>
            </a:lvl3pPr>
            <a:lvl4pPr marL="1600200" indent="-228600">
              <a:buFont typeface="Wingdings 2" panose="05020102010507070707" pitchFamily="18" charset="2"/>
              <a:buChar char="¬"/>
              <a:defRPr/>
            </a:lvl4pPr>
            <a:lvl5pPr marL="2057400" indent="-22860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35274CEC-210E-BC97-9B79-A7D801E4B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486B3D53-F805-C08E-2359-498218FC6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1C4695B-D7BD-45F7-EB23-6FDAF2410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12737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A1F52B7-5271-53AA-8260-0CF50FF8DA3C}"/>
              </a:ext>
            </a:extLst>
          </p:cNvPr>
          <p:cNvSpPr/>
          <p:nvPr/>
        </p:nvSpPr>
        <p:spPr>
          <a:xfrm>
            <a:off x="0" y="685800"/>
            <a:ext cx="11494008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78" y="365125"/>
            <a:ext cx="10515600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5DDA7-4AAD-4EBE-880C-200E5F10A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217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2178" y="2505075"/>
            <a:ext cx="5157787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438EA-D381-4F22-A911-ECDD6D04F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5459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54590" y="2505075"/>
            <a:ext cx="5183188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198C3F1-4E77-7888-CDB8-CF9406E4A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93561D3-90F6-AD82-BCFE-90F9427D8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32F9B33-3FA7-526F-7B45-342EB64A1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93503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1F235-FBFF-453E-B90A-5758ED47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938306"/>
            <a:ext cx="10515600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9328E63-E075-39E2-BAA7-30CCAE2E7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A5894A5-0E01-F43E-C68A-2EFAB2EB8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250128C-CE40-2B40-1B89-7E9AAAAC4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18707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281B99-C6A0-F92A-BDD3-BB362196501C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B8367C-67E1-A50A-1584-F859A6FED9C9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BB8861-51D7-741E-6B2C-25412D40E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9A2F-0657-B33B-8334-C458A9538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B4FC84-48ED-0480-2497-FCD84C12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88231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2261-8522-4437-B612-7C7100D1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10512425" cy="1600200"/>
          </a:xfrm>
        </p:spPr>
        <p:txBody>
          <a:bodyPr anchor="b">
            <a:normAutofit/>
          </a:bodyPr>
          <a:lstStyle>
            <a:lvl1pPr>
              <a:defRPr sz="5200">
                <a:latin typeface="Dante (Headings)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AA0AF-3F50-42BD-84B4-E70C3D00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2830" y="2199340"/>
            <a:ext cx="6172200" cy="366171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C702B-2C4D-4590-8BEE-31940145C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3932237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3F37370-7C05-0AAE-A0C3-9EE620A84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900B8E3-39E6-A88A-BBFB-717596EB3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48E340D-1840-D987-3EEA-963BDDE31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64303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5334B-3019-4CA1-B658-779001922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D3CC12-FD6B-41A3-BF67-D600CC438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81276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B2BD5-DC18-460B-BFCC-5B2447D2B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3932237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0F28E44-58BB-553B-BBD0-F292C66CC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F22D156-E5FE-F118-0553-B401F1965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8AEE0A6-6120-9BA2-5751-E0E2D8CF0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85404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4B53B4F-080C-8523-03AD-871CC3B8D168}"/>
              </a:ext>
            </a:extLst>
          </p:cNvPr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3B790B-70BD-FD52-2540-F1DA4882170E}"/>
              </a:ext>
            </a:extLst>
          </p:cNvPr>
          <p:cNvSpPr/>
          <p:nvPr/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 descr="Tag=AccentColor&#10;Flavor=Light&#10;Target=Line">
            <a:extLst>
              <a:ext uri="{FF2B5EF4-FFF2-40B4-BE49-F238E27FC236}">
                <a16:creationId xmlns:a16="http://schemas.microsoft.com/office/drawing/2014/main" id="{7D4FC5F0-CBD6-AEEB-4902-28D624068890}"/>
              </a:ext>
            </a:extLst>
          </p:cNvPr>
          <p:cNvCxnSpPr>
            <a:cxnSpLocks/>
          </p:cNvCxnSpPr>
          <p:nvPr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 descr="Tag=AccentColor&#10;Flavor=Light&#10;Target=Line">
            <a:extLst>
              <a:ext uri="{FF2B5EF4-FFF2-40B4-BE49-F238E27FC236}">
                <a16:creationId xmlns:a16="http://schemas.microsoft.com/office/drawing/2014/main" id="{FA9EB4DB-DDA5-1A45-7D87-B2BF67D2D1C3}"/>
              </a:ext>
            </a:extLst>
          </p:cNvPr>
          <p:cNvCxnSpPr>
            <a:cxnSpLocks/>
          </p:cNvCxnSpPr>
          <p:nvPr/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2AF870-601F-4570-A8A9-1003F893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CCECD-B6E7-4C40-8A84-65FD5A3F0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EFA4D-0E39-4E26-B43C-5D1084B3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624" y="6217920"/>
            <a:ext cx="2743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851EA-2F2C-4012-8B96-51179BDD1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7328" y="6217920"/>
            <a:ext cx="7196328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B8ACB-7A60-4D76-A149-0C57A30E0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-18288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355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5" r:id="rId16"/>
    <p:sldLayoutId id="2147483876" r:id="rId17"/>
    <p:sldLayoutId id="2147483877" r:id="rId18"/>
    <p:sldLayoutId id="2147483878" r:id="rId19"/>
    <p:sldLayoutId id="2147483879" r:id="rId20"/>
    <p:sldLayoutId id="2147483882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2"/>
        </a:buClr>
        <a:buFont typeface="Wingdings 2" panose="05020102010507070707" pitchFamily="18" charset="2"/>
        <a:buChar char="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2107B0-826E-4E2E-390A-A0CBF1F86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17" y="2039603"/>
            <a:ext cx="8534136" cy="2999633"/>
          </a:xfrm>
        </p:spPr>
        <p:txBody>
          <a:bodyPr/>
          <a:lstStyle/>
          <a:p>
            <a:r>
              <a:rPr lang="hr-HR" dirty="0"/>
              <a:t>AKCIJSKI PLAN</a:t>
            </a:r>
            <a:br>
              <a:rPr lang="hr-HR" dirty="0"/>
            </a:br>
            <a:endParaRPr lang="en-US" dirty="0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8FA434F4-63A0-C65E-D2F3-6CABC8AE3B27}"/>
              </a:ext>
            </a:extLst>
          </p:cNvPr>
          <p:cNvSpPr txBox="1"/>
          <p:nvPr/>
        </p:nvSpPr>
        <p:spPr>
          <a:xfrm>
            <a:off x="1530220" y="4516016"/>
            <a:ext cx="3191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Marijana Petričević</a:t>
            </a:r>
          </a:p>
        </p:txBody>
      </p:sp>
    </p:spTree>
    <p:extLst>
      <p:ext uri="{BB962C8B-B14F-4D97-AF65-F5344CB8AC3E}">
        <p14:creationId xmlns:p14="http://schemas.microsoft.com/office/powerpoint/2010/main" val="3885810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76C5F9-629F-7685-F7AB-84DEC2E14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15600" cy="685801"/>
          </a:xfrm>
        </p:spPr>
        <p:txBody>
          <a:bodyPr>
            <a:normAutofit/>
          </a:bodyPr>
          <a:lstStyle/>
          <a:p>
            <a:r>
              <a:rPr lang="hr-HR" sz="3600" dirty="0">
                <a:latin typeface="Calibri" panose="020F0502020204030204" pitchFamily="34" charset="0"/>
                <a:cs typeface="Calibri" panose="020F0502020204030204" pitchFamily="34" charset="0"/>
              </a:rPr>
              <a:t>Praktični problemi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3E3D144-9DB5-EEE5-DA17-CAAA7ABA30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tabLst/>
              <a:defRPr/>
            </a:pPr>
            <a:r>
              <a:rPr kumimoji="0" lang="hr-H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Izvršavanje zadaće u posljednjem trenutku</a:t>
            </a: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None/>
              <a:tabLst/>
              <a:defRPr/>
            </a:pPr>
            <a:endParaRPr kumimoji="0" lang="hr-HR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Montserrat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Neki klijenti izbjegavaju između dvije seanse razmišljati o terapiji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  <a:tabLst/>
              <a:defRPr/>
            </a:pPr>
            <a:endParaRPr kumimoji="0" lang="hr-HR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Montserrat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Izbjegavanje je često dio većeg problema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  <a:tabLst/>
              <a:defRPr/>
            </a:pPr>
            <a:endParaRPr kumimoji="0" lang="hr-HR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Montserrat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Neke klijente potrebno je samo podsjetiti</a:t>
            </a:r>
          </a:p>
          <a:p>
            <a:pPr marL="0" indent="0">
              <a:buNone/>
            </a:pPr>
            <a:endParaRPr lang="hr-HR" dirty="0"/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tabLst/>
              <a:defRPr/>
            </a:pPr>
            <a:r>
              <a:rPr kumimoji="0" lang="hr-H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Zaboravljanje objašnjenja za zadaću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+mj-lt"/>
              <a:buAutoNum type="arabicPeriod" startAt="2"/>
              <a:tabLst/>
              <a:defRPr/>
            </a:pPr>
            <a:endParaRPr kumimoji="0" lang="hr-HR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Montserrat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Tražiti od klijenta da uz zadatak zabilježe i njegovo objašnjenje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189633C-0E14-1FB3-75B4-D32D3CE2D7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tabLst/>
              <a:defRPr/>
            </a:pPr>
            <a:r>
              <a:rPr kumimoji="0" lang="hr-H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Neorganiziranost</a:t>
            </a: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None/>
              <a:tabLst/>
              <a:defRPr/>
            </a:pPr>
            <a:endParaRPr kumimoji="0" lang="hr-HR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Montserrat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Sastavljanje određene strukture ili podsjetnika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v"/>
              <a:tabLst/>
              <a:defRPr/>
            </a:pPr>
            <a:endParaRPr kumimoji="0" lang="hr-HR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Montserrat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Kalendar ili rokovnik za bilježenje zadaća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v"/>
              <a:tabLst/>
              <a:defRPr/>
            </a:pPr>
            <a:endParaRPr kumimoji="0" lang="hr-HR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Montserrat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Ostavljanje poruke terapeutu kada je zadaća izvršena</a:t>
            </a: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tabLst/>
              <a:defRPr/>
            </a:pPr>
            <a:endParaRPr kumimoji="0" lang="hr-HR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Montserrat"/>
            </a:endParaRP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tabLst/>
              <a:defRPr/>
            </a:pPr>
            <a:endParaRPr kumimoji="0" lang="hr-HR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Montserrat"/>
            </a:endParaRP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tabLst/>
              <a:defRPr/>
            </a:pPr>
            <a:r>
              <a:rPr kumimoji="0" lang="hr-H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Teškoće sa zadaćom</a:t>
            </a:r>
          </a:p>
          <a:p>
            <a:pPr marL="4000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endParaRPr kumimoji="0" lang="hr-HR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Montserrat"/>
            </a:endParaRPr>
          </a:p>
          <a:p>
            <a:pPr marL="2857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Preteška ili loše osmišljena zadaća pri čemu terapeut ima mogućnost biti model i priznati pogrešku/izgraditi odnos/pokazati interes/dati uvid klijentu</a:t>
            </a: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4EDE2DF9-8830-9FC2-0641-F5FCCE034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596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0988E4-102D-E588-B236-A34D9E7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455" y="342900"/>
            <a:ext cx="11067089" cy="1325880"/>
          </a:xfrm>
        </p:spPr>
        <p:txBody>
          <a:bodyPr>
            <a:normAutofit/>
          </a:bodyPr>
          <a:lstStyle/>
          <a:p>
            <a:r>
              <a:rPr lang="hr-HR" sz="3600" dirty="0">
                <a:latin typeface="Calibri" panose="020F0502020204030204" pitchFamily="34" charset="0"/>
                <a:cs typeface="Calibri" panose="020F0502020204030204" pitchFamily="34" charset="0"/>
              </a:rPr>
              <a:t>Primjer dnevnog popisa zadataka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le Placeholder 6">
            <a:extLst>
              <a:ext uri="{FF2B5EF4-FFF2-40B4-BE49-F238E27FC236}">
                <a16:creationId xmlns:a16="http://schemas.microsoft.com/office/drawing/2014/main" id="{2B1EB06F-4DC6-0455-73C6-7B5F571C2B7D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781694741"/>
              </p:ext>
            </p:extLst>
          </p:nvPr>
        </p:nvGraphicFramePr>
        <p:xfrm>
          <a:off x="1660849" y="2500605"/>
          <a:ext cx="8298242" cy="207139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95630">
                  <a:extLst>
                    <a:ext uri="{9D8B030D-6E8A-4147-A177-3AD203B41FA5}">
                      <a16:colId xmlns:a16="http://schemas.microsoft.com/office/drawing/2014/main" val="1154171942"/>
                    </a:ext>
                  </a:extLst>
                </a:gridCol>
                <a:gridCol w="757516">
                  <a:extLst>
                    <a:ext uri="{9D8B030D-6E8A-4147-A177-3AD203B41FA5}">
                      <a16:colId xmlns:a16="http://schemas.microsoft.com/office/drawing/2014/main" val="2991798202"/>
                    </a:ext>
                  </a:extLst>
                </a:gridCol>
                <a:gridCol w="757516">
                  <a:extLst>
                    <a:ext uri="{9D8B030D-6E8A-4147-A177-3AD203B41FA5}">
                      <a16:colId xmlns:a16="http://schemas.microsoft.com/office/drawing/2014/main" val="443156884"/>
                    </a:ext>
                  </a:extLst>
                </a:gridCol>
                <a:gridCol w="757516">
                  <a:extLst>
                    <a:ext uri="{9D8B030D-6E8A-4147-A177-3AD203B41FA5}">
                      <a16:colId xmlns:a16="http://schemas.microsoft.com/office/drawing/2014/main" val="1459960531"/>
                    </a:ext>
                  </a:extLst>
                </a:gridCol>
                <a:gridCol w="757516">
                  <a:extLst>
                    <a:ext uri="{9D8B030D-6E8A-4147-A177-3AD203B41FA5}">
                      <a16:colId xmlns:a16="http://schemas.microsoft.com/office/drawing/2014/main" val="3724438094"/>
                    </a:ext>
                  </a:extLst>
                </a:gridCol>
                <a:gridCol w="757516">
                  <a:extLst>
                    <a:ext uri="{9D8B030D-6E8A-4147-A177-3AD203B41FA5}">
                      <a16:colId xmlns:a16="http://schemas.microsoft.com/office/drawing/2014/main" val="4243175974"/>
                    </a:ext>
                  </a:extLst>
                </a:gridCol>
                <a:gridCol w="757516">
                  <a:extLst>
                    <a:ext uri="{9D8B030D-6E8A-4147-A177-3AD203B41FA5}">
                      <a16:colId xmlns:a16="http://schemas.microsoft.com/office/drawing/2014/main" val="2543228304"/>
                    </a:ext>
                  </a:extLst>
                </a:gridCol>
                <a:gridCol w="757516">
                  <a:extLst>
                    <a:ext uri="{9D8B030D-6E8A-4147-A177-3AD203B41FA5}">
                      <a16:colId xmlns:a16="http://schemas.microsoft.com/office/drawing/2014/main" val="4169631797"/>
                    </a:ext>
                  </a:extLst>
                </a:gridCol>
              </a:tblGrid>
              <a:tr h="414279"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600" dirty="0"/>
                        <a:t>PON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600" dirty="0"/>
                        <a:t>UTO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600" dirty="0"/>
                        <a:t>SRI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600" dirty="0"/>
                        <a:t>ČET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600" dirty="0"/>
                        <a:t>PET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600" dirty="0"/>
                        <a:t>SUB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600" dirty="0"/>
                        <a:t>NED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2762002"/>
                  </a:ext>
                </a:extLst>
              </a:tr>
              <a:tr h="414279">
                <a:tc>
                  <a:txBody>
                    <a:bodyPr/>
                    <a:lstStyle/>
                    <a:p>
                      <a:pPr algn="l"/>
                      <a:r>
                        <a:rPr lang="hr-HR" sz="1600" dirty="0"/>
                        <a:t>Pročitati bilješke s terapije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2246746"/>
                  </a:ext>
                </a:extLst>
              </a:tr>
              <a:tr h="414279">
                <a:tc>
                  <a:txBody>
                    <a:bodyPr/>
                    <a:lstStyle/>
                    <a:p>
                      <a:pPr algn="l"/>
                      <a:r>
                        <a:rPr lang="hr-HR" sz="1600" dirty="0"/>
                        <a:t>Napraviti popis zasluga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2430740"/>
                  </a:ext>
                </a:extLst>
              </a:tr>
              <a:tr h="414279">
                <a:tc>
                  <a:txBody>
                    <a:bodyPr/>
                    <a:lstStyle/>
                    <a:p>
                      <a:pPr algn="l"/>
                      <a:r>
                        <a:rPr lang="hr-HR" sz="1600" dirty="0"/>
                        <a:t>Zapisati misli kada sam uzrujana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8306144"/>
                  </a:ext>
                </a:extLst>
              </a:tr>
              <a:tr h="414279">
                <a:tc>
                  <a:txBody>
                    <a:bodyPr/>
                    <a:lstStyle/>
                    <a:p>
                      <a:pPr algn="l"/>
                      <a:r>
                        <a:rPr lang="hr-HR" sz="1600" dirty="0"/>
                        <a:t>Pospremati sobu 10min dnevno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7994382"/>
                  </a:ext>
                </a:extLst>
              </a:tr>
            </a:tbl>
          </a:graphicData>
        </a:graphic>
      </p:graphicFrame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EB33A8D-41A0-F72E-2DFF-C998B79C1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117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661228-54B1-FD74-2146-2A9DE335C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>
                <a:latin typeface="Calibri" panose="020F0502020204030204" pitchFamily="34" charset="0"/>
                <a:cs typeface="Calibri" panose="020F0502020204030204" pitchFamily="34" charset="0"/>
              </a:rPr>
              <a:t>Psihološki problemi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0023215-246D-1366-D79B-8C908F15FF7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tabLst/>
              <a:defRPr/>
            </a:pPr>
            <a:r>
              <a:rPr kumimoji="0" lang="hr-HR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Negativna predviđanja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+mj-lt"/>
              <a:buAutoNum type="arabicPeriod"/>
              <a:tabLst/>
              <a:defRPr/>
            </a:pPr>
            <a:endParaRPr kumimoji="0" lang="hr-HR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Montserrat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Identificirati i modificirati disfunkcionalne misli</a:t>
            </a: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None/>
              <a:tabLst/>
              <a:defRPr/>
            </a:pPr>
            <a:endParaRPr kumimoji="0" lang="hr-HR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Montserrat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Provesti bihevioralni eksperiment</a:t>
            </a: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tabLst/>
              <a:defRPr/>
            </a:pPr>
            <a:endParaRPr kumimoji="0" lang="hr-HR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Montserrat"/>
            </a:endParaRP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None/>
              <a:tabLst/>
              <a:defRPr/>
            </a:pPr>
            <a:endParaRPr kumimoji="0" lang="hr-HR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Montserrat"/>
            </a:endParaRP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tabLst/>
              <a:defRPr/>
            </a:pPr>
            <a:r>
              <a:rPr kumimoji="0" lang="hr-HR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Precjenjivanje zahtjeva domaće zadaće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+mj-lt"/>
              <a:buAutoNum type="arabicPeriod" startAt="2"/>
              <a:tabLst/>
              <a:defRPr/>
            </a:pPr>
            <a:endParaRPr kumimoji="0" lang="hr-HR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Montserrat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Precjenjivanje neugode ili teškoće vezane uz zadaću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v"/>
              <a:tabLst/>
              <a:defRPr/>
            </a:pPr>
            <a:endParaRPr kumimoji="0" lang="hr-HR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Montserrat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Neshvaćanje da će zadaci biti vremenski ograničeni</a:t>
            </a:r>
          </a:p>
          <a:p>
            <a:endParaRPr lang="hr-HR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87F1D6CD-EF15-12ED-1A79-5758DC9F5C2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tabLst/>
              <a:defRPr/>
            </a:pPr>
            <a:r>
              <a:rPr kumimoji="0" lang="hr-HR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Perfekcionizam</a:t>
            </a: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None/>
              <a:tabLst/>
              <a:defRPr/>
            </a:pPr>
            <a:endParaRPr kumimoji="0" lang="hr-HR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Montserrat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Zadaća ne mora biti savršena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v"/>
              <a:tabLst/>
              <a:defRPr/>
            </a:pPr>
            <a:endParaRPr kumimoji="0" lang="hr-HR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Montserrat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Korist od zadataka koji uključuju pogreške (za perfekcioniste)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56A52BD0-844E-C730-5A8A-70A216297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485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1913C2-7ECD-B7F3-0ED4-72C54EB8D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7" y="539496"/>
            <a:ext cx="7172221" cy="682814"/>
          </a:xfrm>
        </p:spPr>
        <p:txBody>
          <a:bodyPr>
            <a:normAutofit fontScale="90000"/>
          </a:bodyPr>
          <a:lstStyle/>
          <a:p>
            <a:r>
              <a:rPr lang="hr-HR" sz="3600" dirty="0">
                <a:latin typeface="Calibri" panose="020F0502020204030204" pitchFamily="34" charset="0"/>
                <a:cs typeface="Calibri" panose="020F0502020204030204" pitchFamily="34" charset="0"/>
              </a:rPr>
              <a:t>Psihološki problemi maskirani u praktične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A3E0E35-4413-1E20-C7D5-5BA6F02E6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897" y="1838131"/>
            <a:ext cx="6994939" cy="4217435"/>
          </a:xfrm>
        </p:spPr>
        <p:txBody>
          <a:bodyPr/>
          <a:lstStyle/>
          <a:p>
            <a:pPr marL="1143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tabLst/>
              <a:defRPr/>
            </a:pPr>
            <a:r>
              <a:rPr kumimoji="0" lang="hr-HR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Provjeriti postoje li misli ili vjerovanja koja su ometajući čimbenici ukoliko se izoliraju praktični problemi</a:t>
            </a:r>
          </a:p>
          <a:p>
            <a:pPr marL="4000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endParaRPr kumimoji="0" lang="hr-HR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Montserrat"/>
            </a:endParaRPr>
          </a:p>
          <a:p>
            <a:pPr marL="4000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lang="hr-HR"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Provjerit</a:t>
            </a:r>
            <a:r>
              <a:rPr kumimoji="0" lang="hr-H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i prije razgovora o praktičnim problemima</a:t>
            </a: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None/>
              <a:tabLst/>
              <a:defRPr/>
            </a:pPr>
            <a:endParaRPr kumimoji="0" lang="hr-HR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Montserrat"/>
            </a:endParaRP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None/>
              <a:tabLst/>
              <a:defRPr/>
            </a:pPr>
            <a:endParaRPr kumimoji="0" lang="hr-HR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Montserrat"/>
            </a:endParaRPr>
          </a:p>
          <a:p>
            <a:pPr marL="1143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tabLst/>
              <a:defRPr/>
            </a:pPr>
            <a:r>
              <a:rPr kumimoji="0" lang="hr-HR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Razgovor o praktičnim problemima </a:t>
            </a: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None/>
              <a:tabLst/>
              <a:defRPr/>
            </a:pPr>
            <a:endParaRPr kumimoji="0" lang="hr-HR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Montserrat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lang="hr-HR"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N</a:t>
            </a:r>
            <a:r>
              <a:rPr kumimoji="0" lang="hr-HR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edostatak</a:t>
            </a:r>
            <a:r>
              <a:rPr kumimoji="0" lang="hr-H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 vremena, snage ili mogućnosti kao prepreka u izvršavanju zadaće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34028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BDD3376-2BB5-D208-489F-2CF4AEDE5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843" y="667583"/>
            <a:ext cx="8442247" cy="685800"/>
          </a:xfrm>
        </p:spPr>
        <p:txBody>
          <a:bodyPr/>
          <a:lstStyle/>
          <a:p>
            <a:r>
              <a:rPr lang="hr-HR" sz="3600" dirty="0">
                <a:latin typeface="Calibri" panose="020F0502020204030204" pitchFamily="34" charset="0"/>
                <a:cs typeface="Calibri" panose="020F0502020204030204" pitchFamily="34" charset="0"/>
              </a:rPr>
              <a:t>Problemi vezani uz </a:t>
            </a:r>
            <a:r>
              <a:rPr lang="hr-HR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terapeutove</a:t>
            </a:r>
            <a:r>
              <a:rPr lang="hr-HR" sz="3600" dirty="0">
                <a:latin typeface="Calibri" panose="020F0502020204030204" pitchFamily="34" charset="0"/>
                <a:cs typeface="Calibri" panose="020F0502020204030204" pitchFamily="34" charset="0"/>
              </a:rPr>
              <a:t> misli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Placeholder 11" descr="A couch with a coffee table">
            <a:extLst>
              <a:ext uri="{FF2B5EF4-FFF2-40B4-BE49-F238E27FC236}">
                <a16:creationId xmlns:a16="http://schemas.microsoft.com/office/drawing/2014/main" id="{0F70050D-37DB-3515-51AB-11DE7B24606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47" r="47"/>
          <a:stretch/>
        </p:blipFill>
        <p:spPr>
          <a:xfrm>
            <a:off x="393843" y="3965226"/>
            <a:ext cx="11102339" cy="2827459"/>
          </a:xfrm>
        </p:spPr>
      </p:pic>
      <p:sp>
        <p:nvSpPr>
          <p:cNvPr id="40" name="Slide Number Placeholder 39">
            <a:extLst>
              <a:ext uri="{FF2B5EF4-FFF2-40B4-BE49-F238E27FC236}">
                <a16:creationId xmlns:a16="http://schemas.microsoft.com/office/drawing/2014/main" id="{99A3C9AE-6440-E266-03D1-504E4CB48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E208F8A0-72F6-5D49-693B-1C2CF88E5F6B}"/>
              </a:ext>
            </a:extLst>
          </p:cNvPr>
          <p:cNvSpPr txBox="1"/>
          <p:nvPr/>
        </p:nvSpPr>
        <p:spPr>
          <a:xfrm>
            <a:off x="516294" y="1328275"/>
            <a:ext cx="10599575" cy="2680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cs typeface="Calibri" panose="020F0502020204030204" pitchFamily="34" charset="0"/>
              </a:rPr>
              <a:t>Tipične </a:t>
            </a:r>
            <a:r>
              <a:rPr lang="hr-HR" b="1" dirty="0" err="1">
                <a:latin typeface="Calibri" panose="020F0502020204030204" pitchFamily="34" charset="0"/>
                <a:cs typeface="Calibri" panose="020F0502020204030204" pitchFamily="34" charset="0"/>
              </a:rPr>
              <a:t>terapeutove</a:t>
            </a:r>
            <a:r>
              <a:rPr lang="hr-HR" b="1" dirty="0">
                <a:latin typeface="Calibri" panose="020F0502020204030204" pitchFamily="34" charset="0"/>
                <a:cs typeface="Calibri" panose="020F0502020204030204" pitchFamily="34" charset="0"/>
              </a:rPr>
              <a:t> disfunkcionalne pretpostavke:</a:t>
            </a:r>
          </a:p>
          <a:p>
            <a:endParaRPr lang="hr-H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„Sada je preopterećen drugim stvarima”</a:t>
            </a:r>
          </a:p>
          <a:p>
            <a:pPr marL="4572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„Povrijedit ću ga ako budem istraživao razloge neizvršavanja domaće zadaće”</a:t>
            </a:r>
          </a:p>
          <a:p>
            <a:pPr marL="4572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„Previše je pasivno-agresivan da bi radio zadaću”</a:t>
            </a:r>
            <a:endParaRPr lang="hr-HR" i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Montserrat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„Naljutit će se ako mu se suprotstavim”</a:t>
            </a:r>
          </a:p>
          <a:p>
            <a:pPr marL="4572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lang="hr-HR" i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„Previše je nježan da bi se izložio anksioznoj situaciji”</a:t>
            </a:r>
            <a:endParaRPr kumimoji="0" lang="hr-HR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536044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2BAD7B4-5997-4A95-A2A9-773DF1F4C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897" y="576263"/>
            <a:ext cx="5646541" cy="935296"/>
          </a:xfrm>
        </p:spPr>
        <p:txBody>
          <a:bodyPr>
            <a:normAutofit/>
          </a:bodyPr>
          <a:lstStyle/>
          <a:p>
            <a:r>
              <a:rPr lang="hr-HR" sz="3600" dirty="0">
                <a:latin typeface="Calibri" panose="020F0502020204030204" pitchFamily="34" charset="0"/>
                <a:cs typeface="Calibri" panose="020F0502020204030204" pitchFamily="34" charset="0"/>
              </a:rPr>
              <a:t>Pregled domaće zadaće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552F1CF-68AA-447B-B5B0-C65BB72A5D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2274" y="1900237"/>
            <a:ext cx="5673726" cy="3903404"/>
          </a:xfrm>
        </p:spPr>
        <p:txBody>
          <a:bodyPr vert="horz" lIns="91440" tIns="45720" rIns="91440" bIns="45720" rtlCol="0" anchor="t">
            <a:normAutofit fontScale="40000" lnSpcReduction="20000"/>
          </a:bodyPr>
          <a:lstStyle/>
          <a:p>
            <a:pPr marL="6858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Uvijek obratiti pozornost na zadaću iz prethodne seanse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  <a:tabLst/>
              <a:defRPr/>
            </a:pPr>
            <a:endParaRPr kumimoji="0" lang="hr-HR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Montserrat"/>
            </a:endParaRPr>
          </a:p>
          <a:p>
            <a:pPr marL="6858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Korisno je provesti nekoliko minuta raspravljajući o zadaći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  <a:tabLst/>
              <a:defRPr/>
            </a:pPr>
            <a:endParaRPr kumimoji="0" lang="hr-HR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Montserrat"/>
            </a:endParaRPr>
          </a:p>
          <a:p>
            <a:pPr marL="685800" indent="-5715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Wingdings" panose="05000000000000000000" pitchFamily="2" charset="2"/>
              <a:buChar char="§"/>
              <a:defRPr/>
            </a:pPr>
            <a:r>
              <a:rPr lang="hr-HR" sz="4000" dirty="0">
                <a:latin typeface="Calibri" panose="020F0502020204030204" pitchFamily="34" charset="0"/>
              </a:rPr>
              <a:t>Povezati uz teme dnevnog reda, ciljeve i/ili zadavanje nove zadaće za iduće tjedne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  <a:tabLst/>
              <a:defRPr/>
            </a:pPr>
            <a:endParaRPr kumimoji="0" lang="hr-HR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Montserrat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  <a:tabLst/>
              <a:defRPr/>
            </a:pPr>
            <a:endParaRPr kumimoji="0" lang="hr-HR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Montserrat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  <a:tabLst/>
              <a:defRPr/>
            </a:pPr>
            <a:endParaRPr kumimoji="0" lang="hr-HR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Montserrat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  <a:tabLst/>
              <a:defRPr/>
            </a:pPr>
            <a:endParaRPr kumimoji="0" lang="hr-HR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Montserrat"/>
            </a:endParaRP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None/>
              <a:tabLst/>
              <a:defRPr/>
            </a:pPr>
            <a:endParaRPr kumimoji="0" lang="hr-HR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Montserrat"/>
            </a:endParaRP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None/>
              <a:tabLst/>
              <a:defRPr/>
            </a:pPr>
            <a:endParaRPr kumimoji="0" lang="hr-HR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Montserrat"/>
            </a:endParaRPr>
          </a:p>
          <a:p>
            <a:pPr marL="114300" marR="0" lvl="0" indent="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None/>
              <a:tabLst/>
              <a:defRPr/>
            </a:pPr>
            <a:r>
              <a:rPr kumimoji="0" lang="hr-HR" sz="4000" b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Domaća zadaća, pravilno zadana i urađena, ubrzava napredak i omogućava klijentu uvježbavanje terapijskih tehnika koje će mu trebati kada terapija završi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600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>
            <a:extLst>
              <a:ext uri="{FF2B5EF4-FFF2-40B4-BE49-F238E27FC236}">
                <a16:creationId xmlns:a16="http://schemas.microsoft.com/office/drawing/2014/main" id="{50156308-1311-2C25-2226-6BD610B16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865" y="147610"/>
            <a:ext cx="5228393" cy="1765166"/>
          </a:xfrm>
        </p:spPr>
        <p:txBody>
          <a:bodyPr/>
          <a:lstStyle/>
          <a:p>
            <a:r>
              <a:rPr lang="hr-HR" b="1" dirty="0">
                <a:latin typeface="Calibri" panose="020F0502020204030204" pitchFamily="34" charset="0"/>
                <a:cs typeface="Calibri" panose="020F0502020204030204" pitchFamily="34" charset="0"/>
              </a:rPr>
              <a:t>HVALA NA PAŽNJI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93ED5792-265F-EBF6-A49D-9F92E6833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845" y="2705878"/>
            <a:ext cx="4441372" cy="278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345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689D8-CDAC-4215-96CD-8548432CE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hr-HR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Vidaloka"/>
              </a:rPr>
              <a:t>AKCIJSKI PLAN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0502F-36D4-4E60-B6E9-08628B2C5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899" y="1567544"/>
            <a:ext cx="10778221" cy="4392026"/>
          </a:xfrm>
        </p:spPr>
        <p:txBody>
          <a:bodyPr/>
          <a:lstStyle/>
          <a:p>
            <a:pPr marL="4572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  <a:tabLst/>
              <a:defRPr/>
            </a:pPr>
            <a:r>
              <a:rPr kumimoji="0" lang="hr-H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Domaća zadaća kao integralni, obvezni dio terapije</a:t>
            </a: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None/>
              <a:tabLst/>
              <a:defRPr/>
            </a:pPr>
            <a:endParaRPr kumimoji="0" lang="hr-HR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Montserrat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  <a:tabLst/>
              <a:defRPr/>
            </a:pPr>
            <a:r>
              <a:rPr kumimoji="0" lang="hr-H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Planira se za svakog klijenta posebno</a:t>
            </a: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tabLst/>
              <a:defRPr/>
            </a:pPr>
            <a:endParaRPr kumimoji="0" lang="hr-HR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Montserrat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  <a:tabLst/>
              <a:defRPr/>
            </a:pPr>
            <a:r>
              <a:rPr kumimoji="0" lang="hr-H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Pretpostavka - svaki klijent radit će domaće zadaće ako one budu prikladno planirane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  <a:tabLst/>
              <a:defRPr/>
            </a:pPr>
            <a:endParaRPr kumimoji="0" lang="hr-HR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Montserrat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  <a:tabLst/>
              <a:defRPr/>
            </a:pPr>
            <a:endParaRPr kumimoji="0" lang="hr-HR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Montserrat"/>
            </a:endParaRP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None/>
              <a:tabLst/>
              <a:defRPr/>
            </a:pPr>
            <a:r>
              <a:rPr kumimoji="0" lang="hr-H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Klijenti koji redovito rade domaće zadaće napreduju bolje od onih koji ih ne rade</a:t>
            </a:r>
          </a:p>
          <a:p>
            <a:endParaRPr lang="en-US" dirty="0"/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86A23B90-D6E2-D980-7780-B6FC54FD8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E0FD4B5-4088-0CC7-E6CC-DEA779045EB0}"/>
              </a:ext>
            </a:extLst>
          </p:cNvPr>
          <p:cNvSpPr txBox="1">
            <a:spLocks/>
          </p:cNvSpPr>
          <p:nvPr/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4F6043-7A67-491B-98BC-F933DED7226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309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1446213-7C25-5A37-ABCB-1E99131D74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2275" y="914400"/>
            <a:ext cx="5673726" cy="4762500"/>
          </a:xfrm>
        </p:spPr>
        <p:txBody>
          <a:bodyPr/>
          <a:lstStyle/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None/>
              <a:tabLst/>
              <a:defRPr/>
            </a:pPr>
            <a:r>
              <a:rPr kumimoji="0" lang="hr-H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Dobra domaća zadaća omogućuje klijentima da:</a:t>
            </a: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None/>
              <a:tabLst/>
              <a:defRPr/>
            </a:pPr>
            <a:endParaRPr kumimoji="0" lang="hr-HR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Montserrat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  <a:tabLst/>
              <a:defRPr/>
            </a:pPr>
            <a:r>
              <a:rPr kumimoji="0" lang="hr-H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testiraju misli i vjerovanja</a:t>
            </a:r>
          </a:p>
          <a:p>
            <a:pPr marL="4572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  <a:tabLst/>
              <a:defRPr/>
            </a:pPr>
            <a:r>
              <a:rPr kumimoji="0" lang="hr-H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se educiraju</a:t>
            </a:r>
          </a:p>
          <a:p>
            <a:pPr marL="4572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  <a:tabLst/>
              <a:defRPr/>
            </a:pPr>
            <a:r>
              <a:rPr kumimoji="0" lang="hr-H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prikupljaju podatke</a:t>
            </a:r>
          </a:p>
          <a:p>
            <a:pPr marL="4572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  <a:tabLst/>
              <a:defRPr/>
            </a:pPr>
            <a:r>
              <a:rPr kumimoji="0" lang="hr-H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mijenjaju mišljenje</a:t>
            </a:r>
          </a:p>
          <a:p>
            <a:pPr marL="4572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  <a:tabLst/>
              <a:defRPr/>
            </a:pPr>
            <a:r>
              <a:rPr kumimoji="0" lang="hr-H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uvježbavaju kognitivne i bihevioralne tehnike</a:t>
            </a:r>
          </a:p>
          <a:p>
            <a:pPr marL="4572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  <a:tabLst/>
              <a:defRPr/>
            </a:pPr>
            <a:r>
              <a:rPr kumimoji="0" lang="hr-H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eksperimentiraju s novim ponašanjima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7145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15832-3B88-48CF-8043-95E6A4907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hr-H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Vidaloka"/>
              </a:rPr>
              <a:t>VRSTE STAVKI U DOMAĆOJ ZADAĆI</a:t>
            </a: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6FF9F1-02F2-4FD4-A3BF-42428815EF2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  <a:tabLst/>
              <a:defRPr/>
            </a:pPr>
            <a:r>
              <a:rPr kumimoji="0" lang="hr-H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Čitanje bilješki s terapije</a:t>
            </a:r>
          </a:p>
          <a:p>
            <a:pPr marL="4572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  <a:tabLst/>
              <a:defRPr/>
            </a:pPr>
            <a:r>
              <a:rPr kumimoji="0" lang="hr-H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Praćenje AM </a:t>
            </a:r>
          </a:p>
          <a:p>
            <a:pPr marL="4572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  <a:tabLst/>
              <a:defRPr/>
            </a:pPr>
            <a:r>
              <a:rPr kumimoji="0" lang="hr-H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Procjena i odgovaranje na AM</a:t>
            </a:r>
          </a:p>
          <a:p>
            <a:pPr marL="4572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  <a:tabLst/>
              <a:defRPr/>
            </a:pPr>
            <a:r>
              <a:rPr kumimoji="0" lang="hr-H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Provođenje bihevioralnih eksperimenata </a:t>
            </a:r>
          </a:p>
          <a:p>
            <a:pPr marL="4572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  <a:tabLst/>
              <a:defRPr/>
            </a:pPr>
            <a:r>
              <a:rPr kumimoji="0" lang="hr-H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Distanciranje od misli koje su dio neproduktivnog misaonog procesa</a:t>
            </a:r>
          </a:p>
          <a:p>
            <a:pPr marL="4572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  <a:tabLst/>
              <a:defRPr/>
            </a:pPr>
            <a:r>
              <a:rPr kumimoji="0" lang="hr-H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Biblioterapija</a:t>
            </a:r>
          </a:p>
          <a:p>
            <a:endParaRPr lang="en-US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EC64CEEC-83BF-60C7-B00E-F2DE1BC02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4EF738-C546-48C9-8CF1-CCC2D0FA0902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  <a:tabLst/>
              <a:defRPr/>
            </a:pPr>
            <a:r>
              <a:rPr kumimoji="0" lang="hr-H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Provođenje koraka prema ciljevima </a:t>
            </a:r>
          </a:p>
          <a:p>
            <a:pPr marL="4572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  <a:tabLst/>
              <a:defRPr/>
            </a:pPr>
            <a:r>
              <a:rPr kumimoji="0" lang="hr-H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Sudjelovanje u aktivnostima koje podižu raspoloženje</a:t>
            </a:r>
          </a:p>
          <a:p>
            <a:pPr marL="4572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  <a:tabLst/>
              <a:defRPr/>
            </a:pPr>
            <a:r>
              <a:rPr kumimoji="0" lang="hr-H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Popisi zasluga</a:t>
            </a:r>
          </a:p>
          <a:p>
            <a:pPr marL="4572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  <a:tabLst/>
              <a:defRPr/>
            </a:pPr>
            <a:r>
              <a:rPr kumimoji="0" lang="hr-H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Prakticiranje bihevioralnih vještina</a:t>
            </a:r>
          </a:p>
          <a:p>
            <a:pPr marL="4572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  <a:tabLst/>
              <a:defRPr/>
            </a:pPr>
            <a:r>
              <a:rPr kumimoji="0" lang="hr-H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Priprema za sljedeću terapijsku seansu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687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2BAD7B4-5997-4A95-A2A9-773DF1F4C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897" y="2024743"/>
            <a:ext cx="5646541" cy="3846890"/>
          </a:xfr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hr-H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/>
            </a:r>
            <a:br>
              <a:rPr kumimoji="0" lang="hr-H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endParaRPr lang="en-US" dirty="0"/>
          </a:p>
        </p:txBody>
      </p:sp>
      <p:pic>
        <p:nvPicPr>
          <p:cNvPr id="11" name="Picture Placeholder 10" descr="A white couch with a vase of flowers on a table">
            <a:extLst>
              <a:ext uri="{FF2B5EF4-FFF2-40B4-BE49-F238E27FC236}">
                <a16:creationId xmlns:a16="http://schemas.microsoft.com/office/drawing/2014/main" id="{A60861AD-2CA4-6BDB-1C16-80DACA44486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9" b="29"/>
          <a:stretch/>
        </p:blipFill>
        <p:spPr/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11A20A7D-76ED-AABD-1510-4AE27196FE1F}"/>
              </a:ext>
            </a:extLst>
          </p:cNvPr>
          <p:cNvSpPr txBox="1"/>
          <p:nvPr/>
        </p:nvSpPr>
        <p:spPr>
          <a:xfrm>
            <a:off x="438539" y="559837"/>
            <a:ext cx="5346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Primjer domaće zadaće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1DDAA9C0-98E0-0516-5426-5FF4F65BEF39}"/>
              </a:ext>
            </a:extLst>
          </p:cNvPr>
          <p:cNvSpPr txBox="1"/>
          <p:nvPr/>
        </p:nvSpPr>
        <p:spPr>
          <a:xfrm>
            <a:off x="559837" y="1614196"/>
            <a:ext cx="582230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Doraditi listu ciljeva.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Kad mi se raspoloženje promijeni pitam se: „Što mi upravo sada prolazi kroz glavu?” i zapišem misli (i predodžbe).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Podsjetim sebe kako sam sada depresivna, a ne lijena, i zbog toga su mi stvari teške.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Razmisliti što želim na sljedećoj seansi staviti na dnevni red (koji problem ili situaciju) i kako ću to nazvati.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Čitati brošuru (Suočavanje s depresijom) i terapijske bilješke.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Ići na plivanje ili trčati tri puta dnevno.</a:t>
            </a:r>
          </a:p>
          <a:p>
            <a:pPr marL="342900" indent="-342900">
              <a:buAutoNum type="arabicPeriod"/>
            </a:pPr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898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85544-C200-BEF3-61CE-CCB5EE891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hr-H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Vidaloka"/>
              </a:rPr>
              <a:t>POVEĆANJE VJEROJATNOSTI USPJEŠNE DOMAĆE ZADAĆE</a:t>
            </a:r>
            <a:endParaRPr lang="en-US" sz="3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35A923-029A-6A16-47FE-49ED6E141D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05342" y="1690688"/>
            <a:ext cx="3970218" cy="3445987"/>
          </a:xfrm>
        </p:spPr>
        <p:txBody>
          <a:bodyPr/>
          <a:lstStyle/>
          <a:p>
            <a:pPr marL="1143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tabLst/>
              <a:defRPr/>
            </a:pPr>
            <a:r>
              <a:rPr kumimoji="0" lang="hr-HR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Zadaću odredite u suradnji s klijentom</a:t>
            </a:r>
          </a:p>
          <a:p>
            <a:pPr marL="4572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Klijent treba razumjeti i složiti se sa zadaćom.</a:t>
            </a:r>
          </a:p>
          <a:p>
            <a:pPr marL="4572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Kasnije poticati klijenta da si sam zadaje zadaće.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9E4A32E4-179C-6FC0-8A0F-65F163803A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5806B-4BE0-6B7B-FE18-DF2D7567071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22178" y="1690688"/>
            <a:ext cx="6487908" cy="3964151"/>
          </a:xfrm>
        </p:spPr>
        <p:txBody>
          <a:bodyPr/>
          <a:lstStyle/>
          <a:p>
            <a:pPr marL="114300"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tabLst/>
              <a:defRPr/>
            </a:pPr>
            <a:r>
              <a:rPr kumimoji="0" lang="hr-HR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Prilagodite zadaće osobi</a:t>
            </a:r>
          </a:p>
          <a:p>
            <a:pPr marL="4572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Budite sigurni da će klijent zadaću moći napraviti</a:t>
            </a:r>
          </a:p>
          <a:p>
            <a:pPr marL="4572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Neuspjeh u određivanju primjerene zadaće često uzrokuje osjećaj samokritičnosti i bespomoćnosti kod klijenata.</a:t>
            </a:r>
          </a:p>
          <a:p>
            <a:pPr marL="114300"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tabLst/>
              <a:defRPr/>
            </a:pPr>
            <a:endParaRPr kumimoji="0" lang="hr-HR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Montserrat"/>
            </a:endParaRPr>
          </a:p>
          <a:p>
            <a:pPr marL="114300"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tabLst/>
              <a:defRPr/>
            </a:pPr>
            <a:r>
              <a:rPr kumimoji="0" lang="hr-HR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Osigurajte objašnjenje za zadaću</a:t>
            </a:r>
          </a:p>
          <a:p>
            <a:pPr marL="4572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Klijenti će vjerojatnije ispunjavati zadaće ako razumiju zbog čega to rade.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369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A87F5D-39EF-C24C-1338-010F49A34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Vidaloka"/>
              </a:rPr>
              <a:t>POVEĆANJE VJEROJATNOSTI USPJEŠNE DOMAĆE ZADAĆE</a:t>
            </a:r>
            <a:endParaRPr lang="hr-HR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D90E46D-B98D-2527-6224-246AC3C1D1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5937" y="1778830"/>
            <a:ext cx="4403304" cy="3763554"/>
          </a:xfrm>
        </p:spPr>
        <p:txBody>
          <a:bodyPr>
            <a:normAutofit fontScale="77500" lnSpcReduction="20000"/>
          </a:bodyPr>
          <a:lstStyle/>
          <a:p>
            <a:pPr marL="1143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tabLst/>
              <a:defRPr/>
            </a:pPr>
            <a:r>
              <a:rPr kumimoji="0" lang="hr-HR" sz="23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Zadajte zadaću „bez gubitka”</a:t>
            </a:r>
          </a:p>
          <a:p>
            <a:pPr marL="4000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Istaknuti korisnost i kada se zadaća ne uspije dovršiti</a:t>
            </a:r>
          </a:p>
          <a:p>
            <a:pPr marL="4000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Korisni podaci mogu se dobiti i kada klijent ne dovrši zadaću</a:t>
            </a:r>
          </a:p>
          <a:p>
            <a:pPr marL="1143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tabLst/>
              <a:defRPr/>
            </a:pPr>
            <a:endParaRPr kumimoji="0" lang="hr-HR" sz="2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Montserrat"/>
            </a:endParaRPr>
          </a:p>
          <a:p>
            <a:pPr marL="1143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tabLst/>
              <a:defRPr/>
            </a:pPr>
            <a:r>
              <a:rPr kumimoji="0" lang="hr-HR" sz="23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Zadaću započnite na seansi</a:t>
            </a:r>
            <a:endParaRPr kumimoji="0" lang="hr-HR" sz="2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Montserrat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Povećava vjerojatnost odrađivanja zadaće</a:t>
            </a:r>
          </a:p>
          <a:p>
            <a:pPr marL="4572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Poželjno naročito u ranoj fazi terapije.</a:t>
            </a:r>
          </a:p>
          <a:p>
            <a:endParaRPr lang="hr-HR" dirty="0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7A43F4D8-FC45-9513-0E13-E5FA5521D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F399A6CB-BBF3-517F-1A20-A3C2CF7A7A10}"/>
              </a:ext>
            </a:extLst>
          </p:cNvPr>
          <p:cNvSpPr txBox="1"/>
          <p:nvPr/>
        </p:nvSpPr>
        <p:spPr>
          <a:xfrm>
            <a:off x="6195526" y="1717634"/>
            <a:ext cx="4655976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tabLst/>
              <a:defRPr/>
            </a:pPr>
            <a:r>
              <a:rPr kumimoji="0" lang="hr-HR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Zapamćivanje izvršavanja</a:t>
            </a:r>
          </a:p>
          <a:p>
            <a:pPr marL="400050" indent="-285750">
              <a:lnSpc>
                <a:spcPct val="150000"/>
              </a:lnSpc>
              <a:buClr>
                <a:srgbClr val="000000"/>
              </a:buClr>
              <a:buSzPts val="1800"/>
              <a:buFont typeface="Wingdings" panose="05000000000000000000" pitchFamily="2" charset="2"/>
              <a:buChar char="§"/>
              <a:defRPr/>
            </a:pPr>
            <a:r>
              <a:rPr lang="hr-HR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N</a:t>
            </a:r>
            <a:r>
              <a:rPr lang="hr-HR" b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a</a:t>
            </a:r>
            <a:r>
              <a:rPr lang="hr-HR" b="0" baseline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seansi zapisati koje su zadaće</a:t>
            </a:r>
            <a:endParaRPr lang="hr-HR" b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400050" indent="-285750">
              <a:lnSpc>
                <a:spcPct val="150000"/>
              </a:lnSpc>
              <a:buClr>
                <a:srgbClr val="000000"/>
              </a:buClr>
              <a:buSzPts val="1800"/>
              <a:buFont typeface="Wingdings" panose="05000000000000000000" pitchFamily="2" charset="2"/>
              <a:buChar char="§"/>
              <a:defRPr/>
            </a:pPr>
            <a:r>
              <a:rPr lang="hr-HR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Z</a:t>
            </a:r>
            <a:r>
              <a:rPr lang="hr-HR" b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alijepiti bilješke na vidljivo</a:t>
            </a:r>
            <a:r>
              <a:rPr lang="hr-HR" b="0" baseline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mjesto ili koristiti neku drugu tehniku</a:t>
            </a:r>
            <a:endParaRPr lang="hr-HR" b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4000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endParaRPr kumimoji="0" lang="hr-HR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Montserrat"/>
            </a:endParaRPr>
          </a:p>
          <a:p>
            <a:pPr marL="114300"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tabLst/>
              <a:defRPr/>
            </a:pPr>
            <a:r>
              <a:rPr kumimoji="0" lang="hr-HR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Potaknite klijenta da zamisli kako izvršava zadaću</a:t>
            </a:r>
          </a:p>
        </p:txBody>
      </p:sp>
    </p:spTree>
    <p:extLst>
      <p:ext uri="{BB962C8B-B14F-4D97-AF65-F5344CB8AC3E}">
        <p14:creationId xmlns:p14="http://schemas.microsoft.com/office/powerpoint/2010/main" val="896849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2BAD7B4-5997-4A95-A2A9-773DF1F4C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897" y="93307"/>
            <a:ext cx="5673103" cy="1087794"/>
          </a:xfrm>
        </p:spPr>
        <p:txBody>
          <a:bodyPr>
            <a:normAutofit/>
          </a:bodyPr>
          <a:lstStyle/>
          <a:p>
            <a:r>
              <a:rPr lang="hr-HR" sz="3600" dirty="0">
                <a:latin typeface="Calibri" panose="020F0502020204030204" pitchFamily="34" charset="0"/>
                <a:cs typeface="Calibri" panose="020F0502020204030204" pitchFamily="34" charset="0"/>
              </a:rPr>
              <a:t>PREDVIĐANJE PROBLEMA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A6A002-1BEB-AE76-169E-13071F9091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2273" y="1367614"/>
            <a:ext cx="5875889" cy="4669291"/>
          </a:xfrm>
        </p:spPr>
        <p:txBody>
          <a:bodyPr>
            <a:normAutofit fontScale="92500"/>
          </a:bodyPr>
          <a:lstStyle/>
          <a:p>
            <a:pPr marL="11430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None/>
              <a:tabLst/>
              <a:defRPr/>
            </a:pPr>
            <a:r>
              <a:rPr kumimoji="0" lang="hr-H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Kako bi povećao vjerojatnost izvršenja zadaće terapeut može:</a:t>
            </a:r>
          </a:p>
          <a:p>
            <a:pPr marL="11430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None/>
              <a:tabLst/>
              <a:defRPr/>
            </a:pPr>
            <a:endParaRPr kumimoji="0" lang="hr-H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Montserrat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  <a:tabLst/>
              <a:defRPr/>
            </a:pPr>
            <a:r>
              <a:rPr kumimoji="0" lang="hr-H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Provjeriti vjerojatnost izvršenja </a:t>
            </a:r>
            <a:r>
              <a:rPr lang="hr-HR" sz="1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- </a:t>
            </a:r>
            <a:r>
              <a:rPr kumimoji="0" lang="hr-H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klijent procjenjuje vjerojatnost izvršenja zadaće 0 – 100%</a:t>
            </a:r>
          </a:p>
          <a:p>
            <a:pPr marL="4572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  <a:tabLst/>
              <a:defRPr/>
            </a:pPr>
            <a:r>
              <a:rPr kumimoji="0" lang="hr-H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Prepoznati prepreke i provesti prikrivenu vježbu</a:t>
            </a:r>
            <a:r>
              <a:rPr kumimoji="0" lang="hr-H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 - npr. korištenjem mašte</a:t>
            </a:r>
          </a:p>
          <a:p>
            <a:pPr marL="4572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  <a:tabLst/>
              <a:defRPr/>
            </a:pPr>
            <a:r>
              <a:rPr kumimoji="0" lang="hr-H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Biti pažljiv na negativne reakcije klijenta </a:t>
            </a:r>
            <a:r>
              <a:rPr lang="hr-HR" sz="1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- </a:t>
            </a:r>
            <a:r>
              <a:rPr kumimoji="0" lang="hr-H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prepoznati problem i utvrditi njegovo značenje za klijenta</a:t>
            </a:r>
          </a:p>
          <a:p>
            <a:pPr marL="4572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  <a:tabLst/>
              <a:defRPr/>
            </a:pPr>
            <a:r>
              <a:rPr kumimoji="0" lang="hr-H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Definirati prednosti i nedostatke zadaće </a:t>
            </a:r>
          </a:p>
          <a:p>
            <a:pPr marL="4572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  <a:tabLst/>
              <a:defRPr/>
            </a:pPr>
            <a:r>
              <a:rPr kumimoji="0" lang="hr-H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Predložiti drugačiju zadaću</a:t>
            </a:r>
            <a:r>
              <a:rPr kumimoji="0" lang="hr-H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 - zamijeniti je lakšom</a:t>
            </a:r>
          </a:p>
          <a:p>
            <a:endParaRPr lang="en-US" dirty="0"/>
          </a:p>
        </p:txBody>
      </p:sp>
      <p:pic>
        <p:nvPicPr>
          <p:cNvPr id="11" name="Picture Placeholder 10" descr="A plant in a pot">
            <a:extLst>
              <a:ext uri="{FF2B5EF4-FFF2-40B4-BE49-F238E27FC236}">
                <a16:creationId xmlns:a16="http://schemas.microsoft.com/office/drawing/2014/main" id="{86E0BB36-7BDD-D349-82E5-EF4C5EC28FC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3" r="13"/>
          <a:stretch/>
        </p:blipFill>
        <p:spPr/>
      </p:pic>
    </p:spTree>
    <p:extLst>
      <p:ext uri="{BB962C8B-B14F-4D97-AF65-F5344CB8AC3E}">
        <p14:creationId xmlns:p14="http://schemas.microsoft.com/office/powerpoint/2010/main" val="3874960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2D6FD9-C964-B51F-78FC-7E25BC49F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hr-H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Vidaloka"/>
              </a:rPr>
              <a:t>KONCEPTUALIZACIJA TEŠKOĆA</a:t>
            </a:r>
            <a:endParaRPr lang="hr-HR" sz="32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D82E560-3275-AC3A-51D4-73572D922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899" y="1511560"/>
            <a:ext cx="10778221" cy="4448010"/>
          </a:xfrm>
        </p:spPr>
        <p:txBody>
          <a:bodyPr/>
          <a:lstStyle/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None/>
              <a:tabLst/>
              <a:defRPr/>
            </a:pPr>
            <a:r>
              <a:rPr lang="hr-HR" sz="1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N</a:t>
            </a:r>
            <a:r>
              <a:rPr kumimoji="0" lang="hr-H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euspjeh</a:t>
            </a:r>
            <a:r>
              <a:rPr kumimoji="0" lang="hr-H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 sa zadaćom može biti povezan sa:</a:t>
            </a: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None/>
              <a:tabLst/>
              <a:defRPr/>
            </a:pPr>
            <a:endParaRPr kumimoji="0" lang="hr-H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Montserrat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  <a:tabLst/>
              <a:defRPr/>
            </a:pPr>
            <a:r>
              <a:rPr kumimoji="0" lang="hr-H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Praktičnim problemima</a:t>
            </a:r>
          </a:p>
          <a:p>
            <a:pPr marL="4572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  <a:tabLst/>
              <a:defRPr/>
            </a:pPr>
            <a:r>
              <a:rPr kumimoji="0" lang="hr-H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Psihološkim problemima</a:t>
            </a:r>
          </a:p>
          <a:p>
            <a:pPr marL="4572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  <a:tabLst/>
              <a:defRPr/>
            </a:pPr>
            <a:r>
              <a:rPr kumimoji="0" lang="hr-H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Psihološkim problemima maskiranima u praktične</a:t>
            </a:r>
          </a:p>
          <a:p>
            <a:pPr marL="4572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  <a:tabLst/>
              <a:defRPr/>
            </a:pPr>
            <a:r>
              <a:rPr kumimoji="0" lang="hr-H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Problemima vezanima uz </a:t>
            </a:r>
            <a:r>
              <a:rPr kumimoji="0" lang="hr-H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terapeutove</a:t>
            </a:r>
            <a:r>
              <a:rPr kumimoji="0" lang="hr-H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 misli</a:t>
            </a:r>
          </a:p>
          <a:p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F6BC5A6C-11BD-383E-4361-59764D6DA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323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setVTI">
  <a:themeElements>
    <a:clrScheme name="Custom 20">
      <a:dk1>
        <a:srgbClr val="000000"/>
      </a:dk1>
      <a:lt1>
        <a:sysClr val="window" lastClr="FFFFFF"/>
      </a:lt1>
      <a:dk2>
        <a:srgbClr val="2C3948"/>
      </a:dk2>
      <a:lt2>
        <a:srgbClr val="F4F4F4"/>
      </a:lt2>
      <a:accent1>
        <a:srgbClr val="F49D90"/>
      </a:accent1>
      <a:accent2>
        <a:srgbClr val="D6947C"/>
      </a:accent2>
      <a:accent3>
        <a:srgbClr val="BF8484"/>
      </a:accent3>
      <a:accent4>
        <a:srgbClr val="96A9AA"/>
      </a:accent4>
      <a:accent5>
        <a:srgbClr val="DD796C"/>
      </a:accent5>
      <a:accent6>
        <a:srgbClr val="D09145"/>
      </a:accent6>
      <a:hlink>
        <a:srgbClr val="DF686A"/>
      </a:hlink>
      <a:folHlink>
        <a:srgbClr val="F93F1C"/>
      </a:folHlink>
    </a:clrScheme>
    <a:fontScheme name="Dante">
      <a:majorFont>
        <a:latin typeface="Dante"/>
        <a:ea typeface=""/>
        <a:cs typeface=""/>
      </a:majorFont>
      <a:minorFont>
        <a:latin typeface="Dan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setVTI" id="{17A3166B-76FF-4669-8F6D-D4251AE158D8}" vid="{4532814A-B5F8-4CFD-BC69-A007D492DA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66BB56-E71F-413C-A17E-3C61B4BD4737}">
  <ds:schemaRefs>
    <ds:schemaRef ds:uri="http://schemas.microsoft.com/office/2006/documentManagement/types"/>
    <ds:schemaRef ds:uri="16c05727-aa75-4e4a-9b5f-8a80a1165891"/>
    <ds:schemaRef ds:uri="230e9df3-be65-4c73-a93b-d1236ebd677e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schemas.microsoft.com/sharepoint/v3"/>
    <ds:schemaRef ds:uri="71af3243-3dd4-4a8d-8c0d-dd76da1f02a5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D6D0E89-8FE5-4564-B75D-6D6A80E926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CFBFAD-0D5C-4560-A0B6-6D94F8C673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OffsetVTI</Template>
  <TotalTime>0</TotalTime>
  <Words>775</Words>
  <Application>Microsoft Office PowerPoint</Application>
  <PresentationFormat>Widescreen</PresentationFormat>
  <Paragraphs>182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Dante</vt:lpstr>
      <vt:lpstr>Dante (Headings)2</vt:lpstr>
      <vt:lpstr>Helvetica Neue Medium</vt:lpstr>
      <vt:lpstr>Lato</vt:lpstr>
      <vt:lpstr>Montserrat</vt:lpstr>
      <vt:lpstr>Vidaloka</vt:lpstr>
      <vt:lpstr>Wingdings</vt:lpstr>
      <vt:lpstr>Wingdings 2</vt:lpstr>
      <vt:lpstr>OffsetVTI</vt:lpstr>
      <vt:lpstr>AKCIJSKI PLAN </vt:lpstr>
      <vt:lpstr>AKCIJSKI PLAN</vt:lpstr>
      <vt:lpstr>PowerPoint Presentation</vt:lpstr>
      <vt:lpstr>VRSTE STAVKI U DOMAĆOJ ZADAĆI</vt:lpstr>
      <vt:lpstr> </vt:lpstr>
      <vt:lpstr>POVEĆANJE VJEROJATNOSTI USPJEŠNE DOMAĆE ZADAĆE</vt:lpstr>
      <vt:lpstr>POVEĆANJE VJEROJATNOSTI USPJEŠNE DOMAĆE ZADAĆE</vt:lpstr>
      <vt:lpstr>PREDVIĐANJE PROBLEMA</vt:lpstr>
      <vt:lpstr>KONCEPTUALIZACIJA TEŠKOĆA</vt:lpstr>
      <vt:lpstr>Praktični problemi</vt:lpstr>
      <vt:lpstr>Primjer dnevnog popisa zadataka</vt:lpstr>
      <vt:lpstr>Psihološki problemi</vt:lpstr>
      <vt:lpstr>Psihološki problemi maskirani u praktične</vt:lpstr>
      <vt:lpstr>Problemi vezani uz terapeutove misli</vt:lpstr>
      <vt:lpstr>Pregled domaće zadaće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2024-01-08T20:32:41Z</dcterms:created>
  <dcterms:modified xsi:type="dcterms:W3CDTF">2024-12-11T15:05:27Z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