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4" r:id="rId6"/>
    <p:sldId id="265" r:id="rId7"/>
    <p:sldId id="268" r:id="rId8"/>
    <p:sldId id="269" r:id="rId9"/>
    <p:sldId id="297" r:id="rId10"/>
    <p:sldId id="262" r:id="rId11"/>
    <p:sldId id="298" r:id="rId12"/>
    <p:sldId id="267" r:id="rId13"/>
    <p:sldId id="299" r:id="rId14"/>
    <p:sldId id="300" r:id="rId15"/>
  </p:sldIdLst>
  <p:sldSz cx="9144000" cy="5143500" type="screen16x9"/>
  <p:notesSz cx="6858000" cy="9144000"/>
  <p:embeddedFontLst>
    <p:embeddedFont>
      <p:font typeface="Assistant" panose="020B0604020202020204" charset="-79"/>
      <p:regular r:id="rId17"/>
      <p:bold r:id="rId18"/>
    </p:embeddedFont>
    <p:embeddedFont>
      <p:font typeface="Sora" panose="020B0604020202020204" charset="0"/>
      <p:regular r:id="rId19"/>
      <p:bold r:id="rId20"/>
    </p:embeddedFont>
    <p:embeddedFont>
      <p:font typeface="Raleway" panose="020B0604020202020204" charset="-18"/>
      <p:regular r:id="rId21"/>
      <p:bold r:id="rId22"/>
      <p:italic r:id="rId23"/>
      <p:boldItalic r:id="rId24"/>
    </p:embeddedFont>
    <p:embeddedFont>
      <p:font typeface="Nunito Light" panose="020B0604020202020204" charset="-18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446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987601-3263-43B0-AFDB-6AAFD3EDFB9A}">
  <a:tblStyle styleId="{E2987601-3263-43B0-AFDB-6AAFD3EDFB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5D0F72-DA1B-45E0-86D7-BC5D4D0C50F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>
          <a:extLst>
            <a:ext uri="{FF2B5EF4-FFF2-40B4-BE49-F238E27FC236}">
              <a16:creationId xmlns:a16="http://schemas.microsoft.com/office/drawing/2014/main" id="{07EEF280-3D46-7E61-BF85-599EE47C7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ff18b49f31_1_71:notes">
            <a:extLst>
              <a:ext uri="{FF2B5EF4-FFF2-40B4-BE49-F238E27FC236}">
                <a16:creationId xmlns:a16="http://schemas.microsoft.com/office/drawing/2014/main" id="{57F56FE2-0396-5DE4-0310-DA969E5474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ff18b49f31_1_71:notes">
            <a:extLst>
              <a:ext uri="{FF2B5EF4-FFF2-40B4-BE49-F238E27FC236}">
                <a16:creationId xmlns:a16="http://schemas.microsoft.com/office/drawing/2014/main" id="{9DF98A84-8F2E-9BD1-39F6-FD122B2F3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49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125d80b41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125d80b41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125d80b4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125d80b4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ff18b49f31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ff18b49f31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ff18b49f31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ff18b49f31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04a4cecd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04a4cecd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>
          <a:extLst>
            <a:ext uri="{FF2B5EF4-FFF2-40B4-BE49-F238E27FC236}">
              <a16:creationId xmlns:a16="http://schemas.microsoft.com/office/drawing/2014/main" id="{794B1C48-58CC-C68A-079B-2AC0EA036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04a4cecdb9_0_0:notes">
            <a:extLst>
              <a:ext uri="{FF2B5EF4-FFF2-40B4-BE49-F238E27FC236}">
                <a16:creationId xmlns:a16="http://schemas.microsoft.com/office/drawing/2014/main" id="{50AAC96D-85BE-8F94-D47A-60DB04C0C6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04a4cecdb9_0_0:notes">
            <a:extLst>
              <a:ext uri="{FF2B5EF4-FFF2-40B4-BE49-F238E27FC236}">
                <a16:creationId xmlns:a16="http://schemas.microsoft.com/office/drawing/2014/main" id="{7E8DD1DF-099A-11C8-81BD-1902C7B566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69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099" y="1609650"/>
            <a:ext cx="7713900" cy="14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03613" y="3102750"/>
            <a:ext cx="4736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260969"/>
            <a:ext cx="9144100" cy="6434830"/>
            <a:chOff x="0" y="-260969"/>
            <a:chExt cx="9144100" cy="6434830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459000" y="3458275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15025" y="4448781"/>
              <a:ext cx="457692" cy="146187"/>
              <a:chOff x="715100" y="4416700"/>
              <a:chExt cx="559800" cy="1788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8074921" y="461910"/>
              <a:ext cx="707960" cy="146187"/>
              <a:chOff x="7797150" y="445600"/>
              <a:chExt cx="865900" cy="17880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2661627" y="4121822"/>
              <a:ext cx="2054558" cy="2052038"/>
              <a:chOff x="2661627" y="4121822"/>
              <a:chExt cx="2054558" cy="2052038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5057274" y="-260969"/>
              <a:ext cx="1282527" cy="1043744"/>
              <a:chOff x="5577063" y="-266175"/>
              <a:chExt cx="1527000" cy="1242700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2" hasCustomPrompt="1"/>
          </p:nvPr>
        </p:nvSpPr>
        <p:spPr>
          <a:xfrm>
            <a:off x="1584389" y="1536713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3" hasCustomPrompt="1"/>
          </p:nvPr>
        </p:nvSpPr>
        <p:spPr>
          <a:xfrm>
            <a:off x="1584389" y="3057427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4" hasCustomPrompt="1"/>
          </p:nvPr>
        </p:nvSpPr>
        <p:spPr>
          <a:xfrm>
            <a:off x="4167887" y="1536713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5" hasCustomPrompt="1"/>
          </p:nvPr>
        </p:nvSpPr>
        <p:spPr>
          <a:xfrm>
            <a:off x="4167887" y="3057427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6" hasCustomPrompt="1"/>
          </p:nvPr>
        </p:nvSpPr>
        <p:spPr>
          <a:xfrm>
            <a:off x="6751411" y="1536713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7" hasCustomPrompt="1"/>
          </p:nvPr>
        </p:nvSpPr>
        <p:spPr>
          <a:xfrm>
            <a:off x="6751411" y="3057427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1"/>
          </p:nvPr>
        </p:nvSpPr>
        <p:spPr>
          <a:xfrm>
            <a:off x="719939" y="2107006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8"/>
          </p:nvPr>
        </p:nvSpPr>
        <p:spPr>
          <a:xfrm>
            <a:off x="3303437" y="2107006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9"/>
          </p:nvPr>
        </p:nvSpPr>
        <p:spPr>
          <a:xfrm>
            <a:off x="5886961" y="2107006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13"/>
          </p:nvPr>
        </p:nvSpPr>
        <p:spPr>
          <a:xfrm>
            <a:off x="719939" y="3627737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14"/>
          </p:nvPr>
        </p:nvSpPr>
        <p:spPr>
          <a:xfrm>
            <a:off x="3303437" y="3627737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15"/>
          </p:nvPr>
        </p:nvSpPr>
        <p:spPr>
          <a:xfrm>
            <a:off x="5886961" y="3627737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>
            <a:off x="1" y="461906"/>
            <a:ext cx="8886592" cy="4508834"/>
            <a:chOff x="1" y="461906"/>
            <a:chExt cx="8886592" cy="4508834"/>
          </a:xfrm>
        </p:grpSpPr>
        <p:sp>
          <p:nvSpPr>
            <p:cNvPr id="259" name="Google Shape;259;p13"/>
            <p:cNvSpPr/>
            <p:nvPr/>
          </p:nvSpPr>
          <p:spPr>
            <a:xfrm>
              <a:off x="1" y="4246240"/>
              <a:ext cx="715200" cy="724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260" name="Google Shape;260;p13"/>
            <p:cNvGrpSpPr/>
            <p:nvPr/>
          </p:nvGrpSpPr>
          <p:grpSpPr>
            <a:xfrm>
              <a:off x="8074920" y="4608510"/>
              <a:ext cx="707960" cy="146187"/>
              <a:chOff x="7797150" y="445600"/>
              <a:chExt cx="865900" cy="178800"/>
            </a:xfrm>
          </p:grpSpPr>
          <p:sp>
            <p:nvSpPr>
              <p:cNvPr id="261" name="Google Shape;261;p13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62" name="Google Shape;262;p13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63" name="Google Shape;263;p13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64" name="Google Shape;264;p13"/>
            <p:cNvGrpSpPr/>
            <p:nvPr/>
          </p:nvGrpSpPr>
          <p:grpSpPr>
            <a:xfrm>
              <a:off x="8428900" y="461906"/>
              <a:ext cx="457692" cy="146187"/>
              <a:chOff x="715100" y="4416700"/>
              <a:chExt cx="559800" cy="178800"/>
            </a:xfrm>
          </p:grpSpPr>
          <p:sp>
            <p:nvSpPr>
              <p:cNvPr id="265" name="Google Shape;265;p13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69" name="Google Shape;269;p14"/>
          <p:cNvGrpSpPr/>
          <p:nvPr/>
        </p:nvGrpSpPr>
        <p:grpSpPr>
          <a:xfrm>
            <a:off x="262275" y="461906"/>
            <a:ext cx="8886625" cy="4681594"/>
            <a:chOff x="262275" y="461906"/>
            <a:chExt cx="8886625" cy="4681594"/>
          </a:xfrm>
        </p:grpSpPr>
        <p:grpSp>
          <p:nvGrpSpPr>
            <p:cNvPr id="270" name="Google Shape;270;p14"/>
            <p:cNvGrpSpPr/>
            <p:nvPr/>
          </p:nvGrpSpPr>
          <p:grpSpPr>
            <a:xfrm>
              <a:off x="262275" y="461906"/>
              <a:ext cx="457692" cy="146187"/>
              <a:chOff x="715100" y="4416700"/>
              <a:chExt cx="559800" cy="178800"/>
            </a:xfrm>
          </p:grpSpPr>
          <p:sp>
            <p:nvSpPr>
              <p:cNvPr id="271" name="Google Shape;271;p14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72" name="Google Shape;272;p14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273" name="Google Shape;273;p14"/>
            <p:cNvSpPr/>
            <p:nvPr/>
          </p:nvSpPr>
          <p:spPr>
            <a:xfrm>
              <a:off x="8428899" y="4847100"/>
              <a:ext cx="720000" cy="29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>
            <a:spLocks noGrp="1"/>
          </p:cNvSpPr>
          <p:nvPr>
            <p:ph type="subTitle" idx="1"/>
          </p:nvPr>
        </p:nvSpPr>
        <p:spPr>
          <a:xfrm>
            <a:off x="715100" y="2158950"/>
            <a:ext cx="3808800" cy="18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title"/>
          </p:nvPr>
        </p:nvSpPr>
        <p:spPr>
          <a:xfrm>
            <a:off x="715100" y="448050"/>
            <a:ext cx="38088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16"/>
          <p:cNvGrpSpPr/>
          <p:nvPr/>
        </p:nvGrpSpPr>
        <p:grpSpPr>
          <a:xfrm>
            <a:off x="1044988" y="4608425"/>
            <a:ext cx="3149030" cy="1685100"/>
            <a:chOff x="1044988" y="4608425"/>
            <a:chExt cx="3149030" cy="1685100"/>
          </a:xfrm>
        </p:grpSpPr>
        <p:grpSp>
          <p:nvGrpSpPr>
            <p:cNvPr id="285" name="Google Shape;285;p16"/>
            <p:cNvGrpSpPr/>
            <p:nvPr/>
          </p:nvGrpSpPr>
          <p:grpSpPr>
            <a:xfrm>
              <a:off x="3486058" y="4608435"/>
              <a:ext cx="707960" cy="146187"/>
              <a:chOff x="7797150" y="445600"/>
              <a:chExt cx="865900" cy="178800"/>
            </a:xfrm>
          </p:grpSpPr>
          <p:sp>
            <p:nvSpPr>
              <p:cNvPr id="286" name="Google Shape;286;p16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87" name="Google Shape;287;p16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289" name="Google Shape;289;p16"/>
            <p:cNvSpPr/>
            <p:nvPr/>
          </p:nvSpPr>
          <p:spPr>
            <a:xfrm>
              <a:off x="1044988" y="4608425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subTitle" idx="1"/>
          </p:nvPr>
        </p:nvSpPr>
        <p:spPr>
          <a:xfrm>
            <a:off x="714967" y="2320013"/>
            <a:ext cx="2503800" cy="7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subTitle" idx="2"/>
          </p:nvPr>
        </p:nvSpPr>
        <p:spPr>
          <a:xfrm>
            <a:off x="714967" y="2982713"/>
            <a:ext cx="25038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subTitle" idx="3"/>
          </p:nvPr>
        </p:nvSpPr>
        <p:spPr>
          <a:xfrm>
            <a:off x="3320097" y="2982713"/>
            <a:ext cx="25038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4"/>
          </p:nvPr>
        </p:nvSpPr>
        <p:spPr>
          <a:xfrm>
            <a:off x="5925233" y="2982713"/>
            <a:ext cx="25038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5"/>
          </p:nvPr>
        </p:nvSpPr>
        <p:spPr>
          <a:xfrm>
            <a:off x="3320097" y="2320013"/>
            <a:ext cx="2503800" cy="7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6"/>
          </p:nvPr>
        </p:nvSpPr>
        <p:spPr>
          <a:xfrm>
            <a:off x="5925233" y="2320013"/>
            <a:ext cx="2503800" cy="7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314" name="Google Shape;314;p19"/>
          <p:cNvGrpSpPr/>
          <p:nvPr/>
        </p:nvGrpSpPr>
        <p:grpSpPr>
          <a:xfrm>
            <a:off x="1" y="-10"/>
            <a:ext cx="8782879" cy="4754706"/>
            <a:chOff x="1" y="-10"/>
            <a:chExt cx="8782879" cy="4754706"/>
          </a:xfrm>
        </p:grpSpPr>
        <p:sp>
          <p:nvSpPr>
            <p:cNvPr id="315" name="Google Shape;315;p19"/>
            <p:cNvSpPr/>
            <p:nvPr/>
          </p:nvSpPr>
          <p:spPr>
            <a:xfrm>
              <a:off x="1" y="-10"/>
              <a:ext cx="715200" cy="724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316" name="Google Shape;316;p19"/>
            <p:cNvGrpSpPr/>
            <p:nvPr/>
          </p:nvGrpSpPr>
          <p:grpSpPr>
            <a:xfrm>
              <a:off x="8074920" y="4608510"/>
              <a:ext cx="707960" cy="146187"/>
              <a:chOff x="7797150" y="445600"/>
              <a:chExt cx="865900" cy="178800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1"/>
          <p:cNvSpPr txBox="1">
            <a:spLocks noGrp="1"/>
          </p:cNvSpPr>
          <p:nvPr>
            <p:ph type="subTitle" idx="1"/>
          </p:nvPr>
        </p:nvSpPr>
        <p:spPr>
          <a:xfrm>
            <a:off x="720039" y="2166249"/>
            <a:ext cx="25269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2"/>
          </p:nvPr>
        </p:nvSpPr>
        <p:spPr>
          <a:xfrm>
            <a:off x="3306752" y="2166249"/>
            <a:ext cx="25269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1"/>
          <p:cNvSpPr txBox="1">
            <a:spLocks noGrp="1"/>
          </p:cNvSpPr>
          <p:nvPr>
            <p:ph type="subTitle" idx="3"/>
          </p:nvPr>
        </p:nvSpPr>
        <p:spPr>
          <a:xfrm>
            <a:off x="5899682" y="2166249"/>
            <a:ext cx="25215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1"/>
          <p:cNvSpPr txBox="1">
            <a:spLocks noGrp="1"/>
          </p:cNvSpPr>
          <p:nvPr>
            <p:ph type="subTitle" idx="4"/>
          </p:nvPr>
        </p:nvSpPr>
        <p:spPr>
          <a:xfrm>
            <a:off x="720039" y="3568813"/>
            <a:ext cx="25269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5"/>
          </p:nvPr>
        </p:nvSpPr>
        <p:spPr>
          <a:xfrm>
            <a:off x="3306752" y="3568813"/>
            <a:ext cx="25269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subTitle" idx="6"/>
          </p:nvPr>
        </p:nvSpPr>
        <p:spPr>
          <a:xfrm>
            <a:off x="5899682" y="3568813"/>
            <a:ext cx="25215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7"/>
          </p:nvPr>
        </p:nvSpPr>
        <p:spPr>
          <a:xfrm>
            <a:off x="720039" y="1503538"/>
            <a:ext cx="2526900" cy="7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subTitle" idx="8"/>
          </p:nvPr>
        </p:nvSpPr>
        <p:spPr>
          <a:xfrm>
            <a:off x="3306758" y="1503538"/>
            <a:ext cx="2526900" cy="7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45" name="Google Shape;345;p21"/>
          <p:cNvSpPr txBox="1">
            <a:spLocks noGrp="1"/>
          </p:cNvSpPr>
          <p:nvPr>
            <p:ph type="subTitle" idx="9"/>
          </p:nvPr>
        </p:nvSpPr>
        <p:spPr>
          <a:xfrm>
            <a:off x="5899682" y="1503538"/>
            <a:ext cx="2521500" cy="73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46" name="Google Shape;346;p21"/>
          <p:cNvSpPr txBox="1">
            <a:spLocks noGrp="1"/>
          </p:cNvSpPr>
          <p:nvPr>
            <p:ph type="subTitle" idx="13"/>
          </p:nvPr>
        </p:nvSpPr>
        <p:spPr>
          <a:xfrm>
            <a:off x="720039" y="2904315"/>
            <a:ext cx="2526900" cy="7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14"/>
          </p:nvPr>
        </p:nvSpPr>
        <p:spPr>
          <a:xfrm>
            <a:off x="3306752" y="2904314"/>
            <a:ext cx="2526900" cy="7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48" name="Google Shape;348;p21"/>
          <p:cNvSpPr txBox="1">
            <a:spLocks noGrp="1"/>
          </p:cNvSpPr>
          <p:nvPr>
            <p:ph type="subTitle" idx="15"/>
          </p:nvPr>
        </p:nvSpPr>
        <p:spPr>
          <a:xfrm>
            <a:off x="5897061" y="2904315"/>
            <a:ext cx="2526900" cy="7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349" name="Google Shape;349;p21"/>
          <p:cNvGrpSpPr/>
          <p:nvPr/>
        </p:nvGrpSpPr>
        <p:grpSpPr>
          <a:xfrm>
            <a:off x="280882" y="388910"/>
            <a:ext cx="8863118" cy="4754590"/>
            <a:chOff x="280882" y="388910"/>
            <a:chExt cx="8863118" cy="4754590"/>
          </a:xfrm>
        </p:grpSpPr>
        <p:sp>
          <p:nvSpPr>
            <p:cNvPr id="350" name="Google Shape;350;p21"/>
            <p:cNvSpPr/>
            <p:nvPr/>
          </p:nvSpPr>
          <p:spPr>
            <a:xfrm>
              <a:off x="8423999" y="4847100"/>
              <a:ext cx="720000" cy="29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351" name="Google Shape;351;p21"/>
            <p:cNvGrpSpPr/>
            <p:nvPr/>
          </p:nvGrpSpPr>
          <p:grpSpPr>
            <a:xfrm>
              <a:off x="280882" y="388910"/>
              <a:ext cx="426986" cy="146100"/>
              <a:chOff x="280882" y="461910"/>
              <a:chExt cx="426986" cy="146100"/>
            </a:xfrm>
          </p:grpSpPr>
          <p:sp>
            <p:nvSpPr>
              <p:cNvPr id="352" name="Google Shape;352;p21"/>
              <p:cNvSpPr/>
              <p:nvPr/>
            </p:nvSpPr>
            <p:spPr>
              <a:xfrm>
                <a:off x="280882" y="461910"/>
                <a:ext cx="146100" cy="1461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>
                <a:off x="561768" y="461910"/>
                <a:ext cx="146100" cy="1461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 txBox="1">
            <a:spLocks noGrp="1"/>
          </p:cNvSpPr>
          <p:nvPr>
            <p:ph type="title" hasCustomPrompt="1"/>
          </p:nvPr>
        </p:nvSpPr>
        <p:spPr>
          <a:xfrm>
            <a:off x="1564800" y="575351"/>
            <a:ext cx="6014400" cy="9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6" name="Google Shape;356;p22"/>
          <p:cNvSpPr txBox="1">
            <a:spLocks noGrp="1"/>
          </p:cNvSpPr>
          <p:nvPr>
            <p:ph type="subTitle" idx="1"/>
          </p:nvPr>
        </p:nvSpPr>
        <p:spPr>
          <a:xfrm>
            <a:off x="1564800" y="1422551"/>
            <a:ext cx="60144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2"/>
          <p:cNvSpPr txBox="1">
            <a:spLocks noGrp="1"/>
          </p:cNvSpPr>
          <p:nvPr>
            <p:ph type="title" idx="2" hasCustomPrompt="1"/>
          </p:nvPr>
        </p:nvSpPr>
        <p:spPr>
          <a:xfrm>
            <a:off x="1564800" y="1948050"/>
            <a:ext cx="6014400" cy="9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8" name="Google Shape;358;p22"/>
          <p:cNvSpPr txBox="1">
            <a:spLocks noGrp="1"/>
          </p:cNvSpPr>
          <p:nvPr>
            <p:ph type="subTitle" idx="3"/>
          </p:nvPr>
        </p:nvSpPr>
        <p:spPr>
          <a:xfrm>
            <a:off x="1564800" y="2795250"/>
            <a:ext cx="60144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2"/>
          <p:cNvSpPr txBox="1">
            <a:spLocks noGrp="1"/>
          </p:cNvSpPr>
          <p:nvPr>
            <p:ph type="title" idx="4" hasCustomPrompt="1"/>
          </p:nvPr>
        </p:nvSpPr>
        <p:spPr>
          <a:xfrm>
            <a:off x="1564800" y="3320749"/>
            <a:ext cx="6014400" cy="9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0" name="Google Shape;360;p22"/>
          <p:cNvSpPr txBox="1">
            <a:spLocks noGrp="1"/>
          </p:cNvSpPr>
          <p:nvPr>
            <p:ph type="subTitle" idx="5"/>
          </p:nvPr>
        </p:nvSpPr>
        <p:spPr>
          <a:xfrm>
            <a:off x="1564800" y="4167949"/>
            <a:ext cx="60144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22"/>
          <p:cNvGrpSpPr/>
          <p:nvPr/>
        </p:nvGrpSpPr>
        <p:grpSpPr>
          <a:xfrm>
            <a:off x="-542800" y="6"/>
            <a:ext cx="9686800" cy="6293594"/>
            <a:chOff x="-542800" y="6"/>
            <a:chExt cx="9686800" cy="6293594"/>
          </a:xfrm>
        </p:grpSpPr>
        <p:sp>
          <p:nvSpPr>
            <p:cNvPr id="362" name="Google Shape;362;p22"/>
            <p:cNvSpPr/>
            <p:nvPr/>
          </p:nvSpPr>
          <p:spPr>
            <a:xfrm>
              <a:off x="7458900" y="4608500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363" name="Google Shape;363;p22"/>
            <p:cNvGrpSpPr/>
            <p:nvPr/>
          </p:nvGrpSpPr>
          <p:grpSpPr>
            <a:xfrm flipH="1">
              <a:off x="-1" y="6"/>
              <a:ext cx="1026022" cy="1026022"/>
              <a:chOff x="5882463" y="-266175"/>
              <a:chExt cx="1221600" cy="1221600"/>
            </a:xfrm>
          </p:grpSpPr>
          <p:sp>
            <p:nvSpPr>
              <p:cNvPr id="364" name="Google Shape;364;p22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69" name="Google Shape;369;p22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70" name="Google Shape;370;p22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371" name="Google Shape;371;p22"/>
            <p:cNvGrpSpPr/>
            <p:nvPr/>
          </p:nvGrpSpPr>
          <p:grpSpPr>
            <a:xfrm flipH="1">
              <a:off x="8074920" y="388810"/>
              <a:ext cx="707960" cy="146187"/>
              <a:chOff x="7797150" y="445600"/>
              <a:chExt cx="865900" cy="178800"/>
            </a:xfrm>
          </p:grpSpPr>
          <p:sp>
            <p:nvSpPr>
              <p:cNvPr id="372" name="Google Shape;372;p22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375" name="Google Shape;375;p22"/>
            <p:cNvSpPr/>
            <p:nvPr/>
          </p:nvSpPr>
          <p:spPr>
            <a:xfrm flipH="1">
              <a:off x="-542800" y="4073600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4"/>
          <p:cNvGrpSpPr/>
          <p:nvPr/>
        </p:nvGrpSpPr>
        <p:grpSpPr>
          <a:xfrm>
            <a:off x="-50" y="-12559"/>
            <a:ext cx="9144050" cy="5156057"/>
            <a:chOff x="-50" y="-12559"/>
            <a:chExt cx="9144050" cy="5156057"/>
          </a:xfrm>
        </p:grpSpPr>
        <p:sp>
          <p:nvSpPr>
            <p:cNvPr id="418" name="Google Shape;418;p24"/>
            <p:cNvSpPr/>
            <p:nvPr/>
          </p:nvSpPr>
          <p:spPr>
            <a:xfrm rot="10800000" flipH="1">
              <a:off x="-50" y="4602454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 rot="10800000" flipH="1">
              <a:off x="7458900" y="-12559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420" name="Google Shape;420;p24"/>
            <p:cNvGrpSpPr/>
            <p:nvPr/>
          </p:nvGrpSpPr>
          <p:grpSpPr>
            <a:xfrm rot="10800000" flipH="1">
              <a:off x="714975" y="535848"/>
              <a:ext cx="457692" cy="146187"/>
              <a:chOff x="715100" y="4416700"/>
              <a:chExt cx="559800" cy="178800"/>
            </a:xfrm>
          </p:grpSpPr>
          <p:sp>
            <p:nvSpPr>
              <p:cNvPr id="421" name="Google Shape;421;p24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22" name="Google Shape;422;p24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23" name="Google Shape;423;p24"/>
            <p:cNvGrpSpPr/>
            <p:nvPr/>
          </p:nvGrpSpPr>
          <p:grpSpPr>
            <a:xfrm rot="10800000" flipH="1">
              <a:off x="8074871" y="4522720"/>
              <a:ext cx="707960" cy="146187"/>
              <a:chOff x="7797150" y="445600"/>
              <a:chExt cx="865900" cy="178800"/>
            </a:xfrm>
          </p:grpSpPr>
          <p:sp>
            <p:nvSpPr>
              <p:cNvPr id="424" name="Google Shape;424;p24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25" name="Google Shape;425;p24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26" name="Google Shape;426;p24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27" name="Google Shape;427;p24"/>
            <p:cNvGrpSpPr/>
            <p:nvPr/>
          </p:nvGrpSpPr>
          <p:grpSpPr>
            <a:xfrm rot="10800000" flipH="1">
              <a:off x="2661577" y="-12544"/>
              <a:ext cx="2054558" cy="2052038"/>
              <a:chOff x="2661627" y="4121822"/>
              <a:chExt cx="2054558" cy="2052038"/>
            </a:xfrm>
          </p:grpSpPr>
          <p:sp>
            <p:nvSpPr>
              <p:cNvPr id="428" name="Google Shape;428;p24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29" name="Google Shape;429;p24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0" name="Google Shape;430;p24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1" name="Google Shape;431;p24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2" name="Google Shape;432;p24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3" name="Google Shape;433;p24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4" name="Google Shape;434;p24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5" name="Google Shape;435;p24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6" name="Google Shape;436;p24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7" name="Google Shape;437;p24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8" name="Google Shape;438;p24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9" name="Google Shape;439;p24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0" name="Google Shape;440;p24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1" name="Google Shape;441;p24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2" name="Google Shape;442;p24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3" name="Google Shape;443;p24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44" name="Google Shape;444;p24"/>
            <p:cNvGrpSpPr/>
            <p:nvPr/>
          </p:nvGrpSpPr>
          <p:grpSpPr>
            <a:xfrm rot="10800000" flipH="1">
              <a:off x="5057224" y="4099754"/>
              <a:ext cx="1282527" cy="1043744"/>
              <a:chOff x="5577063" y="-266175"/>
              <a:chExt cx="1527000" cy="1242700"/>
            </a:xfrm>
          </p:grpSpPr>
          <p:sp>
            <p:nvSpPr>
              <p:cNvPr id="445" name="Google Shape;445;p24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6" name="Google Shape;446;p24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7" name="Google Shape;447;p24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8" name="Google Shape;448;p24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9" name="Google Shape;449;p24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50" name="Google Shape;450;p24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51" name="Google Shape;451;p24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52" name="Google Shape;452;p24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25"/>
          <p:cNvGrpSpPr/>
          <p:nvPr/>
        </p:nvGrpSpPr>
        <p:grpSpPr>
          <a:xfrm>
            <a:off x="0" y="6"/>
            <a:ext cx="9144100" cy="5147655"/>
            <a:chOff x="0" y="6"/>
            <a:chExt cx="9144100" cy="5147655"/>
          </a:xfrm>
        </p:grpSpPr>
        <p:sp>
          <p:nvSpPr>
            <p:cNvPr id="455" name="Google Shape;455;p25"/>
            <p:cNvSpPr/>
            <p:nvPr/>
          </p:nvSpPr>
          <p:spPr>
            <a:xfrm rot="10800000" flipH="1">
              <a:off x="0" y="16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 rot="10800000" flipH="1">
              <a:off x="7459000" y="3462541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457" name="Google Shape;457;p25"/>
            <p:cNvGrpSpPr/>
            <p:nvPr/>
          </p:nvGrpSpPr>
          <p:grpSpPr>
            <a:xfrm rot="10800000" flipH="1">
              <a:off x="4343154" y="4539548"/>
              <a:ext cx="457692" cy="146187"/>
              <a:chOff x="715100" y="4416700"/>
              <a:chExt cx="559800" cy="178800"/>
            </a:xfrm>
          </p:grpSpPr>
          <p:sp>
            <p:nvSpPr>
              <p:cNvPr id="458" name="Google Shape;458;p25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59" name="Google Shape;459;p25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60" name="Google Shape;460;p25"/>
            <p:cNvGrpSpPr/>
            <p:nvPr/>
          </p:nvGrpSpPr>
          <p:grpSpPr>
            <a:xfrm rot="10800000" flipH="1">
              <a:off x="4218020" y="466045"/>
              <a:ext cx="707960" cy="146187"/>
              <a:chOff x="7797150" y="445600"/>
              <a:chExt cx="865900" cy="178800"/>
            </a:xfrm>
          </p:grpSpPr>
          <p:sp>
            <p:nvSpPr>
              <p:cNvPr id="461" name="Google Shape;461;p25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2" name="Google Shape;462;p25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64" name="Google Shape;464;p25"/>
            <p:cNvGrpSpPr/>
            <p:nvPr/>
          </p:nvGrpSpPr>
          <p:grpSpPr>
            <a:xfrm>
              <a:off x="538752" y="3095622"/>
              <a:ext cx="2054558" cy="2052038"/>
              <a:chOff x="2661627" y="4121822"/>
              <a:chExt cx="2054558" cy="2052038"/>
            </a:xfrm>
          </p:grpSpPr>
          <p:sp>
            <p:nvSpPr>
              <p:cNvPr id="465" name="Google Shape;465;p25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8" name="Google Shape;468;p25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1" name="Google Shape;471;p25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4" name="Google Shape;474;p25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7" name="Google Shape;477;p25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8" name="Google Shape;478;p25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0" name="Google Shape;480;p25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81" name="Google Shape;481;p25"/>
            <p:cNvGrpSpPr/>
            <p:nvPr/>
          </p:nvGrpSpPr>
          <p:grpSpPr>
            <a:xfrm>
              <a:off x="7343274" y="6"/>
              <a:ext cx="1282527" cy="1043744"/>
              <a:chOff x="5577063" y="-266175"/>
              <a:chExt cx="1527000" cy="1242700"/>
            </a:xfrm>
          </p:grpSpPr>
          <p:sp>
            <p:nvSpPr>
              <p:cNvPr id="482" name="Google Shape;482;p25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3" name="Google Shape;483;p25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5" name="Google Shape;485;p25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6" name="Google Shape;486;p25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7" name="Google Shape;487;p25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8" name="Google Shape;488;p25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9" name="Google Shape;489;p25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subTitle" idx="1"/>
          </p:nvPr>
        </p:nvSpPr>
        <p:spPr>
          <a:xfrm>
            <a:off x="1290763" y="2273963"/>
            <a:ext cx="29076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2"/>
          </p:nvPr>
        </p:nvSpPr>
        <p:spPr>
          <a:xfrm>
            <a:off x="4945638" y="2273963"/>
            <a:ext cx="29076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3"/>
          </p:nvPr>
        </p:nvSpPr>
        <p:spPr>
          <a:xfrm>
            <a:off x="1290763" y="2659463"/>
            <a:ext cx="2907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4"/>
          </p:nvPr>
        </p:nvSpPr>
        <p:spPr>
          <a:xfrm>
            <a:off x="4945638" y="2659463"/>
            <a:ext cx="2907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5"/>
          <p:cNvGrpSpPr/>
          <p:nvPr/>
        </p:nvGrpSpPr>
        <p:grpSpPr>
          <a:xfrm>
            <a:off x="7" y="461910"/>
            <a:ext cx="8855868" cy="4294790"/>
            <a:chOff x="7" y="461910"/>
            <a:chExt cx="8855868" cy="4294790"/>
          </a:xfrm>
        </p:grpSpPr>
        <p:sp>
          <p:nvSpPr>
            <p:cNvPr id="101" name="Google Shape;101;p5"/>
            <p:cNvSpPr/>
            <p:nvPr/>
          </p:nvSpPr>
          <p:spPr>
            <a:xfrm flipH="1">
              <a:off x="7" y="4460300"/>
              <a:ext cx="720000" cy="29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102" name="Google Shape;102;p5"/>
            <p:cNvGrpSpPr/>
            <p:nvPr/>
          </p:nvGrpSpPr>
          <p:grpSpPr>
            <a:xfrm flipH="1">
              <a:off x="8428888" y="461910"/>
              <a:ext cx="426986" cy="146100"/>
              <a:chOff x="280882" y="461910"/>
              <a:chExt cx="426986" cy="146100"/>
            </a:xfrm>
          </p:grpSpPr>
          <p:sp>
            <p:nvSpPr>
              <p:cNvPr id="103" name="Google Shape;103;p5"/>
              <p:cNvSpPr/>
              <p:nvPr/>
            </p:nvSpPr>
            <p:spPr>
              <a:xfrm>
                <a:off x="280882" y="461910"/>
                <a:ext cx="146100" cy="1461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561768" y="461910"/>
                <a:ext cx="146100" cy="1461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05" name="Google Shape;105;p5"/>
            <p:cNvGrpSpPr/>
            <p:nvPr/>
          </p:nvGrpSpPr>
          <p:grpSpPr>
            <a:xfrm>
              <a:off x="7966304" y="4608506"/>
              <a:ext cx="457692" cy="146187"/>
              <a:chOff x="715100" y="4416700"/>
              <a:chExt cx="559800" cy="1788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6"/>
          <p:cNvGrpSpPr/>
          <p:nvPr/>
        </p:nvGrpSpPr>
        <p:grpSpPr>
          <a:xfrm>
            <a:off x="-152399" y="461910"/>
            <a:ext cx="9003392" cy="4681581"/>
            <a:chOff x="-152399" y="461910"/>
            <a:chExt cx="9003392" cy="4681581"/>
          </a:xfrm>
        </p:grpSpPr>
        <p:grpSp>
          <p:nvGrpSpPr>
            <p:cNvPr id="111" name="Google Shape;111;p6"/>
            <p:cNvGrpSpPr/>
            <p:nvPr/>
          </p:nvGrpSpPr>
          <p:grpSpPr>
            <a:xfrm>
              <a:off x="8424007" y="461910"/>
              <a:ext cx="426986" cy="146100"/>
              <a:chOff x="280882" y="461910"/>
              <a:chExt cx="426986" cy="146100"/>
            </a:xfrm>
          </p:grpSpPr>
          <p:sp>
            <p:nvSpPr>
              <p:cNvPr id="112" name="Google Shape;112;p6"/>
              <p:cNvSpPr/>
              <p:nvPr/>
            </p:nvSpPr>
            <p:spPr>
              <a:xfrm>
                <a:off x="280882" y="461910"/>
                <a:ext cx="146100" cy="1461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13" name="Google Shape;113;p6"/>
              <p:cNvSpPr/>
              <p:nvPr/>
            </p:nvSpPr>
            <p:spPr>
              <a:xfrm>
                <a:off x="561768" y="461910"/>
                <a:ext cx="146100" cy="1461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114" name="Google Shape;114;p6"/>
            <p:cNvSpPr/>
            <p:nvPr/>
          </p:nvSpPr>
          <p:spPr>
            <a:xfrm>
              <a:off x="-152399" y="4418990"/>
              <a:ext cx="715200" cy="724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body" idx="1"/>
          </p:nvPr>
        </p:nvSpPr>
        <p:spPr>
          <a:xfrm>
            <a:off x="720000" y="2258975"/>
            <a:ext cx="38193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>
            <a:spLocks noGrp="1"/>
          </p:cNvSpPr>
          <p:nvPr>
            <p:ph type="pic" idx="2"/>
          </p:nvPr>
        </p:nvSpPr>
        <p:spPr>
          <a:xfrm>
            <a:off x="5254624" y="535050"/>
            <a:ext cx="3174300" cy="40734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grpSp>
        <p:nvGrpSpPr>
          <p:cNvPr id="119" name="Google Shape;119;p7"/>
          <p:cNvGrpSpPr/>
          <p:nvPr/>
        </p:nvGrpSpPr>
        <p:grpSpPr>
          <a:xfrm>
            <a:off x="719996" y="4608425"/>
            <a:ext cx="3819304" cy="1685100"/>
            <a:chOff x="719996" y="4608425"/>
            <a:chExt cx="3819304" cy="1685100"/>
          </a:xfrm>
        </p:grpSpPr>
        <p:grpSp>
          <p:nvGrpSpPr>
            <p:cNvPr id="120" name="Google Shape;120;p7"/>
            <p:cNvGrpSpPr/>
            <p:nvPr/>
          </p:nvGrpSpPr>
          <p:grpSpPr>
            <a:xfrm>
              <a:off x="719996" y="4608435"/>
              <a:ext cx="707960" cy="146187"/>
              <a:chOff x="7797150" y="445600"/>
              <a:chExt cx="865900" cy="178800"/>
            </a:xfrm>
          </p:grpSpPr>
          <p:sp>
            <p:nvSpPr>
              <p:cNvPr id="121" name="Google Shape;121;p7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124" name="Google Shape;124;p7"/>
            <p:cNvSpPr/>
            <p:nvPr/>
          </p:nvSpPr>
          <p:spPr>
            <a:xfrm>
              <a:off x="2854200" y="4608425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27" name="Google Shape;127;p8"/>
          <p:cNvGrpSpPr/>
          <p:nvPr/>
        </p:nvGrpSpPr>
        <p:grpSpPr>
          <a:xfrm>
            <a:off x="0" y="-260969"/>
            <a:ext cx="9144100" cy="6434830"/>
            <a:chOff x="0" y="-260969"/>
            <a:chExt cx="9144100" cy="6434830"/>
          </a:xfrm>
        </p:grpSpPr>
        <p:sp>
          <p:nvSpPr>
            <p:cNvPr id="128" name="Google Shape;128;p8"/>
            <p:cNvSpPr/>
            <p:nvPr/>
          </p:nvSpPr>
          <p:spPr>
            <a:xfrm>
              <a:off x="0" y="0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7459000" y="3458275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130" name="Google Shape;130;p8"/>
            <p:cNvGrpSpPr/>
            <p:nvPr/>
          </p:nvGrpSpPr>
          <p:grpSpPr>
            <a:xfrm>
              <a:off x="715025" y="4448781"/>
              <a:ext cx="457692" cy="146187"/>
              <a:chOff x="715100" y="4416700"/>
              <a:chExt cx="559800" cy="178800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33" name="Google Shape;133;p8"/>
            <p:cNvGrpSpPr/>
            <p:nvPr/>
          </p:nvGrpSpPr>
          <p:grpSpPr>
            <a:xfrm>
              <a:off x="8074921" y="461910"/>
              <a:ext cx="707960" cy="146187"/>
              <a:chOff x="7797150" y="445600"/>
              <a:chExt cx="865900" cy="178800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37" name="Google Shape;137;p8"/>
            <p:cNvGrpSpPr/>
            <p:nvPr/>
          </p:nvGrpSpPr>
          <p:grpSpPr>
            <a:xfrm>
              <a:off x="2661627" y="4121822"/>
              <a:ext cx="2054558" cy="2052038"/>
              <a:chOff x="2661627" y="4121822"/>
              <a:chExt cx="2054558" cy="2052038"/>
            </a:xfrm>
          </p:grpSpPr>
          <p:sp>
            <p:nvSpPr>
              <p:cNvPr id="138" name="Google Shape;138;p8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54" name="Google Shape;154;p8"/>
            <p:cNvGrpSpPr/>
            <p:nvPr/>
          </p:nvGrpSpPr>
          <p:grpSpPr>
            <a:xfrm>
              <a:off x="5057274" y="-260969"/>
              <a:ext cx="1282527" cy="1043744"/>
              <a:chOff x="5577063" y="-266175"/>
              <a:chExt cx="1527000" cy="1242700"/>
            </a:xfrm>
          </p:grpSpPr>
          <p:sp>
            <p:nvSpPr>
              <p:cNvPr id="155" name="Google Shape;155;p8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2241425" y="16063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2241475" y="2481800"/>
            <a:ext cx="4661100" cy="10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>
            <a:off x="0" y="-773544"/>
            <a:ext cx="9144100" cy="5921180"/>
            <a:chOff x="0" y="-773544"/>
            <a:chExt cx="9144100" cy="5921180"/>
          </a:xfrm>
        </p:grpSpPr>
        <p:sp>
          <p:nvSpPr>
            <p:cNvPr id="167" name="Google Shape;167;p9"/>
            <p:cNvSpPr/>
            <p:nvPr/>
          </p:nvSpPr>
          <p:spPr>
            <a:xfrm>
              <a:off x="0" y="4612725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7459000" y="0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169" name="Google Shape;169;p9"/>
            <p:cNvGrpSpPr/>
            <p:nvPr/>
          </p:nvGrpSpPr>
          <p:grpSpPr>
            <a:xfrm>
              <a:off x="4343154" y="461906"/>
              <a:ext cx="457692" cy="146187"/>
              <a:chOff x="715100" y="4416700"/>
              <a:chExt cx="559800" cy="178800"/>
            </a:xfrm>
          </p:grpSpPr>
          <p:sp>
            <p:nvSpPr>
              <p:cNvPr id="170" name="Google Shape;170;p9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71" name="Google Shape;171;p9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72" name="Google Shape;172;p9"/>
            <p:cNvGrpSpPr/>
            <p:nvPr/>
          </p:nvGrpSpPr>
          <p:grpSpPr>
            <a:xfrm>
              <a:off x="4218020" y="4535410"/>
              <a:ext cx="707960" cy="146187"/>
              <a:chOff x="7797150" y="445600"/>
              <a:chExt cx="865900" cy="178800"/>
            </a:xfrm>
          </p:grpSpPr>
          <p:sp>
            <p:nvSpPr>
              <p:cNvPr id="173" name="Google Shape;173;p9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74" name="Google Shape;174;p9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75" name="Google Shape;175;p9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76" name="Google Shape;176;p9"/>
            <p:cNvGrpSpPr/>
            <p:nvPr/>
          </p:nvGrpSpPr>
          <p:grpSpPr>
            <a:xfrm rot="10800000" flipH="1">
              <a:off x="529227" y="-773544"/>
              <a:ext cx="2054558" cy="2052038"/>
              <a:chOff x="2661627" y="4121822"/>
              <a:chExt cx="2054558" cy="2052038"/>
            </a:xfrm>
          </p:grpSpPr>
          <p:sp>
            <p:nvSpPr>
              <p:cNvPr id="177" name="Google Shape;177;p9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78" name="Google Shape;178;p9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79" name="Google Shape;179;p9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0" name="Google Shape;180;p9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1" name="Google Shape;181;p9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93" name="Google Shape;193;p9"/>
            <p:cNvGrpSpPr/>
            <p:nvPr/>
          </p:nvGrpSpPr>
          <p:grpSpPr>
            <a:xfrm rot="10800000" flipH="1">
              <a:off x="7571874" y="4103892"/>
              <a:ext cx="1282527" cy="1043744"/>
              <a:chOff x="5577063" y="-266175"/>
              <a:chExt cx="1527000" cy="1242700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779300" y="4038275"/>
            <a:ext cx="5585400" cy="42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840205"/>
            <a:ext cx="65760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6" name="Google Shape;206;p11"/>
          <p:cNvSpPr txBox="1">
            <a:spLocks noGrp="1"/>
          </p:cNvSpPr>
          <p:nvPr>
            <p:ph type="subTitle" idx="1"/>
          </p:nvPr>
        </p:nvSpPr>
        <p:spPr>
          <a:xfrm>
            <a:off x="1284000" y="2872195"/>
            <a:ext cx="65760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07" name="Google Shape;207;p11"/>
          <p:cNvGrpSpPr/>
          <p:nvPr/>
        </p:nvGrpSpPr>
        <p:grpSpPr>
          <a:xfrm>
            <a:off x="0" y="-773544"/>
            <a:ext cx="9144100" cy="5921180"/>
            <a:chOff x="0" y="-773544"/>
            <a:chExt cx="9144100" cy="5921180"/>
          </a:xfrm>
        </p:grpSpPr>
        <p:sp>
          <p:nvSpPr>
            <p:cNvPr id="208" name="Google Shape;208;p11"/>
            <p:cNvSpPr/>
            <p:nvPr/>
          </p:nvSpPr>
          <p:spPr>
            <a:xfrm flipH="1">
              <a:off x="7886200" y="4612725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flipH="1">
              <a:off x="0" y="0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210" name="Google Shape;210;p11"/>
            <p:cNvGrpSpPr/>
            <p:nvPr/>
          </p:nvGrpSpPr>
          <p:grpSpPr>
            <a:xfrm flipH="1">
              <a:off x="4343254" y="4535406"/>
              <a:ext cx="457692" cy="146187"/>
              <a:chOff x="715100" y="4416700"/>
              <a:chExt cx="559800" cy="178800"/>
            </a:xfrm>
          </p:grpSpPr>
          <p:sp>
            <p:nvSpPr>
              <p:cNvPr id="211" name="Google Shape;211;p11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13" name="Google Shape;213;p11"/>
            <p:cNvGrpSpPr/>
            <p:nvPr/>
          </p:nvGrpSpPr>
          <p:grpSpPr>
            <a:xfrm flipH="1">
              <a:off x="4218120" y="535010"/>
              <a:ext cx="707960" cy="146187"/>
              <a:chOff x="7797150" y="445600"/>
              <a:chExt cx="865900" cy="178800"/>
            </a:xfrm>
          </p:grpSpPr>
          <p:sp>
            <p:nvSpPr>
              <p:cNvPr id="214" name="Google Shape;214;p11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17" name="Google Shape;217;p11"/>
            <p:cNvGrpSpPr/>
            <p:nvPr/>
          </p:nvGrpSpPr>
          <p:grpSpPr>
            <a:xfrm rot="10800000">
              <a:off x="6865115" y="-773544"/>
              <a:ext cx="2054558" cy="2052038"/>
              <a:chOff x="2661627" y="4121822"/>
              <a:chExt cx="2054558" cy="2052038"/>
            </a:xfrm>
          </p:grpSpPr>
          <p:sp>
            <p:nvSpPr>
              <p:cNvPr id="218" name="Google Shape;218;p11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19" name="Google Shape;219;p11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23" name="Google Shape;223;p11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24" name="Google Shape;224;p11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 rot="10800000">
              <a:off x="518299" y="4103892"/>
              <a:ext cx="1282527" cy="1043744"/>
              <a:chOff x="5577063" y="-266175"/>
              <a:chExt cx="1527000" cy="1242700"/>
            </a:xfrm>
          </p:grpSpPr>
          <p:sp>
            <p:nvSpPr>
              <p:cNvPr id="235" name="Google Shape;235;p11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39" name="Google Shape;239;p11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40" name="Google Shape;240;p11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5" r:id="rId13"/>
    <p:sldLayoutId id="2147483667" r:id="rId14"/>
    <p:sldLayoutId id="2147483668" r:id="rId15"/>
    <p:sldLayoutId id="2147483670" r:id="rId16"/>
    <p:sldLayoutId id="214748367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9"/>
          <p:cNvSpPr txBox="1">
            <a:spLocks noGrp="1"/>
          </p:cNvSpPr>
          <p:nvPr>
            <p:ph type="ctrTitle"/>
          </p:nvPr>
        </p:nvSpPr>
        <p:spPr>
          <a:xfrm>
            <a:off x="715013" y="1294200"/>
            <a:ext cx="7713900" cy="14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/>
              <a:t>AKCIJSKI PLAN</a:t>
            </a:r>
            <a:endParaRPr lang="hr-HR" sz="4000" b="0" dirty="0"/>
          </a:p>
        </p:txBody>
      </p:sp>
      <p:sp>
        <p:nvSpPr>
          <p:cNvPr id="501" name="Google Shape;501;p29"/>
          <p:cNvSpPr txBox="1">
            <a:spLocks noGrp="1"/>
          </p:cNvSpPr>
          <p:nvPr>
            <p:ph type="subTitle" idx="1"/>
          </p:nvPr>
        </p:nvSpPr>
        <p:spPr>
          <a:xfrm>
            <a:off x="1941255" y="2571750"/>
            <a:ext cx="5261415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dirty="0">
                <a:latin typeface="Sora" panose="020B0604020202020204" charset="0"/>
                <a:cs typeface="Sora" panose="020B0604020202020204" charset="0"/>
              </a:rPr>
              <a:t>Praktikum </a:t>
            </a:r>
            <a:r>
              <a:rPr lang="hr-HR" b="0" i="0" dirty="0">
                <a:solidFill>
                  <a:srgbClr val="666666"/>
                </a:solidFill>
                <a:effectLst/>
                <a:latin typeface="Sora" panose="020B0604020202020204" charset="0"/>
                <a:cs typeface="Sora" panose="020B0604020202020204" charset="0"/>
              </a:rPr>
              <a:t>II iz bihevioralno-kognitivnih terapija </a:t>
            </a:r>
          </a:p>
          <a:p>
            <a:r>
              <a:rPr lang="hr-HR" sz="1400" dirty="0">
                <a:solidFill>
                  <a:srgbClr val="666666"/>
                </a:solidFill>
                <a:latin typeface="Sora" panose="020B0604020202020204" charset="0"/>
                <a:cs typeface="Sora" panose="020B0604020202020204" charset="0"/>
              </a:rPr>
              <a:t>HUBIKOT</a:t>
            </a:r>
            <a:endParaRPr lang="hr-HR" dirty="0"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0261EE3-5082-0789-EDCC-CD4939D6EA57}"/>
              </a:ext>
            </a:extLst>
          </p:cNvPr>
          <p:cNvSpPr txBox="1"/>
          <p:nvPr/>
        </p:nvSpPr>
        <p:spPr>
          <a:xfrm>
            <a:off x="0" y="4835723"/>
            <a:ext cx="2657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>
                <a:solidFill>
                  <a:srgbClr val="666666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Edukantica</a:t>
            </a: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: </a:t>
            </a:r>
            <a:r>
              <a:rPr lang="hr-HR" sz="1200" dirty="0">
                <a:solidFill>
                  <a:srgbClr val="666666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Tamara</a:t>
            </a: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hr-HR" sz="1200" dirty="0">
                <a:solidFill>
                  <a:srgbClr val="666666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Balja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5"/>
          <p:cNvSpPr txBox="1">
            <a:spLocks noGrp="1"/>
          </p:cNvSpPr>
          <p:nvPr>
            <p:ph type="subTitle" idx="2"/>
          </p:nvPr>
        </p:nvSpPr>
        <p:spPr>
          <a:xfrm>
            <a:off x="2497438" y="929535"/>
            <a:ext cx="3932447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Sora" panose="020B0604020202020204" charset="0"/>
                <a:cs typeface="Sora" panose="020B0604020202020204" charset="0"/>
              </a:rPr>
              <a:t>Nekada je nemoguće predvidjeti u kojoj će mjeri akcijski plan biti uspješan</a:t>
            </a:r>
            <a:r>
              <a:rPr lang="hr-HR" dirty="0"/>
              <a:t>.</a:t>
            </a:r>
            <a:endParaRPr dirty="0"/>
          </a:p>
        </p:txBody>
      </p:sp>
      <p:sp>
        <p:nvSpPr>
          <p:cNvPr id="590" name="Google Shape;590;p35"/>
          <p:cNvSpPr txBox="1">
            <a:spLocks noGrp="1"/>
          </p:cNvSpPr>
          <p:nvPr>
            <p:ph type="subTitle" idx="3"/>
          </p:nvPr>
        </p:nvSpPr>
        <p:spPr>
          <a:xfrm>
            <a:off x="567470" y="1984288"/>
            <a:ext cx="6134987" cy="846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Sora" panose="020B0604020202020204" charset="0"/>
                <a:cs typeface="Sora" panose="020B0604020202020204" charset="0"/>
              </a:rPr>
              <a:t>U tom slučaju možemo tražiti da klijent unaprijed </a:t>
            </a:r>
            <a:r>
              <a:rPr lang="hr-HR" u="sng" dirty="0">
                <a:latin typeface="Sora" panose="020B0604020202020204" charset="0"/>
                <a:cs typeface="Sora" panose="020B0604020202020204" charset="0"/>
              </a:rPr>
              <a:t>odgovori na neke automatske misli</a:t>
            </a:r>
            <a:r>
              <a:rPr lang="hr-HR" dirty="0">
                <a:latin typeface="Sora" panose="020B0604020202020204" charset="0"/>
                <a:cs typeface="Sora" panose="020B0604020202020204" charset="0"/>
              </a:rPr>
              <a:t> vezane uz scenarij neuspjeha: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latin typeface="Sora" panose="020B0604020202020204" charset="0"/>
              <a:cs typeface="Sora" panose="020B06040202020202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Sora" panose="020B0604020202020204" charset="0"/>
                <a:cs typeface="Sora" panose="020B0604020202020204" charset="0"/>
              </a:rPr>
              <a:t>T: </a:t>
            </a:r>
            <a:r>
              <a:rPr lang="hr-HR" dirty="0">
                <a:latin typeface="Sora" panose="020B0604020202020204" charset="0"/>
                <a:cs typeface="Sora" panose="020B0604020202020204" charset="0"/>
              </a:rPr>
              <a:t>Pretpostavljam da se može dogoditi da kolegica odbije vaš poziv na kavu. Ukoliko se to dogodi, što će vam proći kroz glavu?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Sora" panose="020B0604020202020204" charset="0"/>
                <a:cs typeface="Sora" panose="020B0604020202020204" charset="0"/>
              </a:rPr>
              <a:t>K: </a:t>
            </a:r>
            <a:r>
              <a:rPr lang="hr-HR" dirty="0">
                <a:latin typeface="Sora" panose="020B0604020202020204" charset="0"/>
                <a:cs typeface="Sora" panose="020B0604020202020204" charset="0"/>
              </a:rPr>
              <a:t>Da sam nepoželjna kao prijatelj. Da ona misli da nisam dobro društvo.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Sora" panose="020B0604020202020204" charset="0"/>
                <a:cs typeface="Sora" panose="020B0604020202020204" charset="0"/>
              </a:rPr>
              <a:t>T: </a:t>
            </a:r>
            <a:r>
              <a:rPr lang="hr-HR" dirty="0">
                <a:latin typeface="Sora" panose="020B0604020202020204" charset="0"/>
                <a:cs typeface="Sora" panose="020B0604020202020204" charset="0"/>
              </a:rPr>
              <a:t>Koje druge razloge bi kolegica mogla imati za odbijanje?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Sora" panose="020B0604020202020204" charset="0"/>
                <a:cs typeface="Sora" panose="020B0604020202020204" charset="0"/>
              </a:rPr>
              <a:t>                                                (…)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Sora" panose="020B0604020202020204" charset="0"/>
                <a:cs typeface="Sora" panose="020B0604020202020204" charset="0"/>
              </a:rPr>
              <a:t>T: </a:t>
            </a:r>
            <a:r>
              <a:rPr lang="hr-HR" dirty="0">
                <a:latin typeface="Sora" panose="020B0604020202020204" charset="0"/>
                <a:cs typeface="Sora" panose="020B0604020202020204" charset="0"/>
              </a:rPr>
              <a:t>Imate li neki dokaz za to da vas ona smatra lošim društvom?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6" name="Google Shape;646;p39"/>
          <p:cNvSpPr txBox="1">
            <a:spLocks/>
          </p:cNvSpPr>
          <p:nvPr/>
        </p:nvSpPr>
        <p:spPr>
          <a:xfrm>
            <a:off x="1175662" y="-178665"/>
            <a:ext cx="6576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r>
              <a:rPr lang="hr-HR" sz="2000" dirty="0"/>
              <a:t>PRIPREMA NA MOGUĆE NEGATIVNE ISHODE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>
          <a:extLst>
            <a:ext uri="{FF2B5EF4-FFF2-40B4-BE49-F238E27FC236}">
              <a16:creationId xmlns:a16="http://schemas.microsoft.com/office/drawing/2014/main" id="{38F26054-EB14-F82C-8D2F-7F1A278A5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9">
            <a:extLst>
              <a:ext uri="{FF2B5EF4-FFF2-40B4-BE49-F238E27FC236}">
                <a16:creationId xmlns:a16="http://schemas.microsoft.com/office/drawing/2014/main" id="{89AC524F-440F-0B3E-96AC-7FD2ECD24F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47867" y="954000"/>
            <a:ext cx="65760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/>
            <a:endParaRPr lang="hr-HR" sz="1200" dirty="0">
              <a:latin typeface="Sora" panose="020B0604020202020204" charset="0"/>
              <a:cs typeface="Sora" panose="020B0604020202020204" charset="0"/>
            </a:endParaRPr>
          </a:p>
          <a:p>
            <a:pPr marL="152400" indent="0" algn="l"/>
            <a:endParaRPr lang="hr-HR" sz="1200" dirty="0">
              <a:latin typeface="Sora" panose="020B0604020202020204" charset="0"/>
              <a:cs typeface="Sora" panose="020B0604020202020204" charset="0"/>
            </a:endParaRPr>
          </a:p>
          <a:p>
            <a:pPr marL="152400" indent="0" algn="l"/>
            <a:endParaRPr lang="hr-HR" sz="1200" dirty="0">
              <a:latin typeface="Sora" panose="020B0604020202020204" charset="0"/>
              <a:cs typeface="Sora" panose="020B0604020202020204" charset="0"/>
            </a:endParaRPr>
          </a:p>
          <a:p>
            <a:pPr marL="152400" indent="0" algn="l"/>
            <a:endParaRPr lang="hr-HR" sz="1200" dirty="0">
              <a:latin typeface="Sora" panose="020B0604020202020204" charset="0"/>
              <a:cs typeface="Sora" panose="020B0604020202020204" charset="0"/>
            </a:endParaRPr>
          </a:p>
          <a:p>
            <a:pPr marL="152400" indent="0" algn="l"/>
            <a:r>
              <a:rPr lang="hr-HR" sz="1400" u="sng" dirty="0">
                <a:latin typeface="Sora" panose="020B0604020202020204" charset="0"/>
                <a:cs typeface="Sora" panose="020B0604020202020204" charset="0"/>
              </a:rPr>
              <a:t>PRAKTIČAN PROBLEM</a:t>
            </a:r>
            <a:endParaRPr lang="en-US" sz="1400" u="sng" dirty="0">
              <a:latin typeface="Sora" panose="020B0604020202020204" charset="0"/>
              <a:cs typeface="Sora" panose="020B060402020202020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Sora" panose="020B0604020202020204" charset="0"/>
                <a:cs typeface="Sora" panose="020B0604020202020204" charset="0"/>
              </a:rPr>
              <a:t>Zaboravljanje</a:t>
            </a:r>
            <a:r>
              <a:rPr lang="en-US" sz="120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objašnjenja (</a:t>
            </a:r>
            <a:r>
              <a:rPr lang="hr-HR" sz="1200" dirty="0" err="1">
                <a:latin typeface="Sora" panose="020B0604020202020204" charset="0"/>
                <a:cs typeface="Sora" panose="020B0604020202020204" charset="0"/>
              </a:rPr>
              <a:t>racionale</a:t>
            </a: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) </a:t>
            </a:r>
            <a:r>
              <a:rPr lang="en-US" sz="1200" dirty="0" err="1">
                <a:latin typeface="Sora" panose="020B0604020202020204" charset="0"/>
                <a:cs typeface="Sora" panose="020B0604020202020204" charset="0"/>
              </a:rPr>
              <a:t>akcijsk</a:t>
            </a:r>
            <a:r>
              <a:rPr lang="hr-HR" sz="1200" dirty="0" err="1">
                <a:latin typeface="Sora" panose="020B0604020202020204" charset="0"/>
                <a:cs typeface="Sora" panose="020B0604020202020204" charset="0"/>
              </a:rPr>
              <a:t>og</a:t>
            </a:r>
            <a:r>
              <a:rPr lang="en-US" sz="1200" dirty="0">
                <a:latin typeface="Sora" panose="020B0604020202020204" charset="0"/>
                <a:cs typeface="Sora" panose="020B0604020202020204" charset="0"/>
              </a:rPr>
              <a:t> plan</a:t>
            </a: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a</a:t>
            </a:r>
            <a:endParaRPr lang="en-US" sz="1200" dirty="0">
              <a:latin typeface="Sora" panose="020B0604020202020204" charset="0"/>
              <a:cs typeface="Sora" panose="020B060402020202020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Sora" panose="020B0604020202020204" charset="0"/>
                <a:cs typeface="Sora" panose="020B0604020202020204" charset="0"/>
              </a:rPr>
              <a:t>Neorganiziranost</a:t>
            </a:r>
            <a:r>
              <a:rPr lang="en-US" sz="120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sz="1200" dirty="0" err="1">
                <a:latin typeface="Sora" panose="020B0604020202020204" charset="0"/>
                <a:cs typeface="Sora" panose="020B0604020202020204" charset="0"/>
              </a:rPr>
              <a:t>ili</a:t>
            </a:r>
            <a:r>
              <a:rPr lang="en-US" sz="120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sz="1200" dirty="0" err="1">
                <a:latin typeface="Sora" panose="020B0604020202020204" charset="0"/>
                <a:cs typeface="Sora" panose="020B0604020202020204" charset="0"/>
              </a:rPr>
              <a:t>nedostatak</a:t>
            </a:r>
            <a:r>
              <a:rPr lang="en-US" sz="120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sz="1200" dirty="0" err="1">
                <a:latin typeface="Sora" panose="020B0604020202020204" charset="0"/>
                <a:cs typeface="Sora" panose="020B0604020202020204" charset="0"/>
              </a:rPr>
              <a:t>odgovornosti</a:t>
            </a:r>
            <a:endParaRPr lang="en-US" sz="1200" dirty="0">
              <a:latin typeface="Sora" panose="020B0604020202020204" charset="0"/>
              <a:cs typeface="Sora" panose="020B060402020202020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Teškoće s akcijskim planom</a:t>
            </a:r>
          </a:p>
          <a:p>
            <a:pPr marL="0" indent="0" algn="l"/>
            <a:endParaRPr lang="hr-HR" sz="1200" dirty="0">
              <a:latin typeface="Sora" panose="020B0604020202020204" charset="0"/>
              <a:cs typeface="Sora" panose="020B0604020202020204" charset="0"/>
            </a:endParaRPr>
          </a:p>
          <a:p>
            <a:pPr marL="0" indent="0" algn="l"/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     </a:t>
            </a:r>
            <a:r>
              <a:rPr lang="hr-HR" sz="1400" u="sng" dirty="0">
                <a:latin typeface="Sora" panose="020B0604020202020204" charset="0"/>
                <a:cs typeface="Sora" panose="020B0604020202020204" charset="0"/>
              </a:rPr>
              <a:t>PSIHOLOŠKI PROBLEM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Negativna predviđanja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Precjenjivanje zahtjeva akcijskog plana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 err="1">
                <a:latin typeface="Sora" panose="020B0604020202020204" charset="0"/>
                <a:cs typeface="Sora" panose="020B0604020202020204" charset="0"/>
              </a:rPr>
              <a:t>Prokrastinacija</a:t>
            </a: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 i izbjegavanje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Izvršavanje zadaće u posljednjem trenutku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Perfekcionizam</a:t>
            </a:r>
          </a:p>
          <a:p>
            <a:pPr marL="0" indent="0" algn="l">
              <a:buNone/>
            </a:pPr>
            <a:endParaRPr lang="en-US" sz="1400" b="0" i="0" u="none" strike="noStrike" baseline="0" dirty="0">
              <a:solidFill>
                <a:srgbClr val="000000"/>
              </a:solidFill>
              <a:latin typeface="NewBaskerville-Roman-DTC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D33EC88-584F-97A8-05B7-DC47E0C30BCA}"/>
              </a:ext>
            </a:extLst>
          </p:cNvPr>
          <p:cNvSpPr txBox="1"/>
          <p:nvPr/>
        </p:nvSpPr>
        <p:spPr>
          <a:xfrm>
            <a:off x="6149753" y="2234636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ssistant"/>
              <a:buNone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ssistant"/>
              <a:cs typeface="Assistant"/>
              <a:sym typeface="Assistant"/>
            </a:endParaRPr>
          </a:p>
          <a:p>
            <a:pPr lvl="0" defTabSz="914400" eaLnBrk="1" fontAlgn="auto" latinLnBrk="0" hangingPunct="1">
              <a:buClr>
                <a:schemeClr val="dk1"/>
              </a:buClr>
              <a:buSzPts val="1600"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ora" panose="020B0604020202020204" charset="0"/>
                <a:cs typeface="Sora" panose="020B0604020202020204" charset="0"/>
                <a:sym typeface="Assistant"/>
              </a:rPr>
              <a:t>      </a:t>
            </a:r>
            <a:r>
              <a:rPr lang="hr-HR" u="sng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PSIHOLOŠKI PROBLEM </a:t>
            </a:r>
          </a:p>
          <a:p>
            <a:pPr lvl="0" defTabSz="914400" eaLnBrk="1" fontAlgn="auto" latinLnBrk="0" hangingPunct="1">
              <a:buClr>
                <a:schemeClr val="dk1"/>
              </a:buClr>
              <a:buSzPts val="1600"/>
              <a:tabLst/>
              <a:defRPr/>
            </a:pP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     </a:t>
            </a:r>
            <a:r>
              <a:rPr lang="hr-HR" u="sng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MASKIRAN U PRAKTIČAN</a:t>
            </a:r>
          </a:p>
          <a:p>
            <a:pPr lvl="0" defTabSz="914400" eaLnBrk="1" fontAlgn="auto" latinLnBrk="0" hangingPunct="1">
              <a:buClr>
                <a:schemeClr val="dk1"/>
              </a:buClr>
              <a:buSzPts val="1600"/>
              <a:tabLst/>
              <a:defRPr/>
            </a:pPr>
            <a:endParaRPr lang="hr-HR" u="sng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Assistant"/>
            </a:endParaRPr>
          </a:p>
          <a:p>
            <a:pPr lvl="0" defTabSz="914400" eaLnBrk="1" fontAlgn="auto" latinLnBrk="0" hangingPunct="1">
              <a:buClr>
                <a:schemeClr val="dk1"/>
              </a:buClr>
              <a:buSzPts val="1600"/>
              <a:tabLst/>
              <a:defRPr/>
            </a:pPr>
            <a:endParaRPr lang="hr-HR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Assistant"/>
            </a:endParaRPr>
          </a:p>
          <a:p>
            <a:pPr lvl="0" defTabSz="914400" eaLnBrk="1" fontAlgn="auto" latinLnBrk="0" hangingPunct="1">
              <a:buClr>
                <a:schemeClr val="dk1"/>
              </a:buClr>
              <a:buSzPts val="1600"/>
              <a:tabLst/>
              <a:defRPr/>
            </a:pP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     </a:t>
            </a:r>
            <a:r>
              <a:rPr lang="hr-HR" u="sng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PROBLEM VEZAN UZ</a:t>
            </a:r>
          </a:p>
          <a:p>
            <a:pPr lvl="0" defTabSz="914400" eaLnBrk="1" fontAlgn="auto" latinLnBrk="0" hangingPunct="1">
              <a:buClr>
                <a:schemeClr val="dk1"/>
              </a:buClr>
              <a:buSzPts val="1600"/>
              <a:tabLst/>
              <a:defRPr/>
            </a:pP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     </a:t>
            </a:r>
            <a:r>
              <a:rPr lang="hr-HR" u="sng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TERAPEUTOVE MISLI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05836998-4F6A-CF31-FCCD-9328E942DE97}"/>
              </a:ext>
            </a:extLst>
          </p:cNvPr>
          <p:cNvSpPr/>
          <p:nvPr/>
        </p:nvSpPr>
        <p:spPr>
          <a:xfrm>
            <a:off x="3949831" y="452487"/>
            <a:ext cx="1310326" cy="290748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6" name="Google Shape;646;p39">
            <a:extLst>
              <a:ext uri="{FF2B5EF4-FFF2-40B4-BE49-F238E27FC236}">
                <a16:creationId xmlns:a16="http://schemas.microsoft.com/office/drawing/2014/main" id="{EE6326DC-ABEC-E63D-7C09-5E12B634B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4000" y="-101613"/>
            <a:ext cx="65760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2400" lvl="0">
              <a:buSzPts val="1600"/>
            </a:pPr>
            <a:r>
              <a:rPr lang="hr-HR" sz="2200" dirty="0">
                <a:latin typeface="Sora" panose="020B0604020202020204" charset="0"/>
                <a:cs typeface="Sora" panose="020B0604020202020204" charset="0"/>
                <a:sym typeface="Assistant"/>
              </a:rPr>
              <a:t>KONCEPTUALIZACIJA TEŠKOĆA</a:t>
            </a:r>
            <a:endParaRPr sz="2200" dirty="0">
              <a:latin typeface="Sora" panose="020B0604020202020204" charset="0"/>
              <a:cs typeface="Sora" panose="020B0604020202020204" charset="0"/>
              <a:sym typeface="Assistant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966B399-0D33-E2A8-C391-305DA59C82D8}"/>
              </a:ext>
            </a:extLst>
          </p:cNvPr>
          <p:cNvSpPr/>
          <p:nvPr/>
        </p:nvSpPr>
        <p:spPr>
          <a:xfrm rot="5400000">
            <a:off x="432624" y="3931395"/>
            <a:ext cx="1310326" cy="150088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9AD858E3-AFDD-D419-C49B-F4B61513DF4E}"/>
              </a:ext>
            </a:extLst>
          </p:cNvPr>
          <p:cNvSpPr/>
          <p:nvPr/>
        </p:nvSpPr>
        <p:spPr>
          <a:xfrm>
            <a:off x="4045708" y="4303690"/>
            <a:ext cx="1248936" cy="356199"/>
          </a:xfrm>
          <a:prstGeom prst="rect">
            <a:avLst/>
          </a:prstGeom>
          <a:solidFill>
            <a:srgbClr val="F3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3F8687E-1723-8AD7-7A6E-0CAAF70E168B}"/>
              </a:ext>
            </a:extLst>
          </p:cNvPr>
          <p:cNvSpPr txBox="1"/>
          <p:nvPr/>
        </p:nvSpPr>
        <p:spPr>
          <a:xfrm>
            <a:off x="1866508" y="938717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0" algn="ctr"/>
            <a:r>
              <a:rPr lang="en-US" sz="12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Kada </a:t>
            </a:r>
            <a:r>
              <a:rPr lang="en-US" sz="120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klijent</a:t>
            </a:r>
            <a:r>
              <a:rPr lang="en-US" sz="12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sz="120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ima</a:t>
            </a:r>
            <a:r>
              <a:rPr lang="en-US" sz="12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sz="120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poteškoća</a:t>
            </a:r>
            <a:r>
              <a:rPr lang="en-US" sz="12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s </a:t>
            </a:r>
            <a:r>
              <a:rPr lang="en-US" sz="120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provedbom</a:t>
            </a:r>
            <a:r>
              <a:rPr lang="en-US" sz="12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sz="120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akcijskog</a:t>
            </a:r>
            <a:r>
              <a:rPr lang="en-US" sz="12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plana, </a:t>
            </a:r>
            <a:endParaRPr lang="hr-HR" sz="1200" dirty="0">
              <a:solidFill>
                <a:srgbClr val="446A28"/>
              </a:solidFill>
              <a:latin typeface="Sora" panose="020B0604020202020204" charset="0"/>
              <a:cs typeface="Sora" panose="020B0604020202020204" charset="0"/>
              <a:sym typeface="Assistant"/>
            </a:endParaRPr>
          </a:p>
          <a:p>
            <a:pPr marL="152400" indent="0" algn="ctr"/>
            <a:r>
              <a:rPr lang="hr-HR" sz="12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razmislite zbog čega</a:t>
            </a:r>
            <a:r>
              <a:rPr lang="en-US" sz="12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je problem </a:t>
            </a:r>
            <a:r>
              <a:rPr lang="en-US" sz="120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nastao</a:t>
            </a:r>
            <a:r>
              <a:rPr lang="en-US" sz="12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. </a:t>
            </a:r>
            <a:endParaRPr lang="hr-HR" sz="1200" dirty="0">
              <a:solidFill>
                <a:srgbClr val="446A28"/>
              </a:solidFill>
              <a:latin typeface="Sora" panose="020B0604020202020204" charset="0"/>
              <a:cs typeface="Sora" panose="020B0604020202020204" charset="0"/>
              <a:sym typeface="Assistant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2363238-9A7A-8F34-8775-3286AC589FA0}"/>
              </a:ext>
            </a:extLst>
          </p:cNvPr>
          <p:cNvSpPr/>
          <p:nvPr/>
        </p:nvSpPr>
        <p:spPr>
          <a:xfrm>
            <a:off x="6842998" y="968842"/>
            <a:ext cx="553135" cy="356199"/>
          </a:xfrm>
          <a:prstGeom prst="rect">
            <a:avLst/>
          </a:prstGeom>
          <a:solidFill>
            <a:srgbClr val="F3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24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PREGLED AKCIJSKOG PLANA</a:t>
            </a:r>
            <a:endParaRPr sz="2800" dirty="0"/>
          </a:p>
        </p:txBody>
      </p:sp>
      <p:sp>
        <p:nvSpPr>
          <p:cNvPr id="654" name="Google Shape;654;p40"/>
          <p:cNvSpPr txBox="1"/>
          <p:nvPr/>
        </p:nvSpPr>
        <p:spPr>
          <a:xfrm>
            <a:off x="715100" y="1826050"/>
            <a:ext cx="333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5" name="Google Shape;655;p40"/>
          <p:cNvSpPr txBox="1"/>
          <p:nvPr/>
        </p:nvSpPr>
        <p:spPr>
          <a:xfrm>
            <a:off x="809366" y="1574350"/>
            <a:ext cx="7863293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Na početku susreta p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regledajte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akcijski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plan 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dogovoren na prošlom susretu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Na 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ovaj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način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klijent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u pokazujemo 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da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su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akcijski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planovi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važni</a:t>
            </a:r>
            <a:endParaRPr lang="hr-HR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Assistant"/>
            </a:endParaRPr>
          </a:p>
          <a:p>
            <a:pPr algn="l"/>
            <a:endParaRPr lang="en-US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Assistant"/>
            </a:endParaRPr>
          </a:p>
          <a:p>
            <a:pPr algn="l"/>
            <a:endParaRPr lang="en-US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Assistant"/>
            </a:endParaRPr>
          </a:p>
          <a:p>
            <a:pPr algn="l"/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Više vremena posvetit ćete pregledu akcijskog plana ako: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Plan se odnosi na važan, aktualan problem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ili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cilj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koji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zaht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i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jeva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dalj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nju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rasprav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u</a:t>
            </a:r>
            <a:endParaRPr lang="en-US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Assistan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K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lijent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ni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je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izvrši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o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akcijski plan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endParaRPr lang="hr-HR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Assistan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K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lijent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ima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teškoća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u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donošenju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zaključaka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proizašlih iz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uspješnog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endParaRPr lang="hr-HR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Assistant"/>
            </a:endParaRPr>
          </a:p>
          <a:p>
            <a:pPr algn="l">
              <a:lnSpc>
                <a:spcPct val="150000"/>
              </a:lnSpc>
            </a:pP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    dovršavanja akcijskog plana 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Klijent je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kritič</a:t>
            </a:r>
            <a:r>
              <a:rPr lang="hr-HR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an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prema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sebi</a:t>
            </a:r>
            <a:r>
              <a:rPr lang="en-U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 </a:t>
            </a: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jer smatra da nije dovoljno dobro odradio zadatak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F84F2-E13C-ADE0-66DF-6E792DCC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99050"/>
            <a:ext cx="7704000" cy="572700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57584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1E5A8-26DB-41E6-DF65-E4417A0A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368B4DC-B515-2243-8007-BB5B4B8C6DB2}"/>
              </a:ext>
            </a:extLst>
          </p:cNvPr>
          <p:cNvSpPr txBox="1"/>
          <p:nvPr/>
        </p:nvSpPr>
        <p:spPr>
          <a:xfrm>
            <a:off x="409642" y="1621410"/>
            <a:ext cx="71945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200" dirty="0">
                <a:solidFill>
                  <a:schemeClr val="tx1"/>
                </a:solidFill>
                <a:latin typeface="Sora" panose="020B0604020202020204" charset="0"/>
                <a:cs typeface="Sora" panose="020B0604020202020204" charset="0"/>
              </a:rPr>
              <a:t>1.  Beck, J. S. (2011). Kognitivna terapija. Jastrebarsko: Naklada Slap. </a:t>
            </a:r>
            <a:endParaRPr lang="hr-HR" sz="1200" b="0" i="0" dirty="0">
              <a:solidFill>
                <a:schemeClr val="tx1"/>
              </a:solidFill>
              <a:effectLst/>
              <a:latin typeface="Sora" panose="020B0604020202020204" charset="0"/>
              <a:cs typeface="Sora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hr-HR" sz="1200" b="0" i="0" dirty="0">
                <a:solidFill>
                  <a:schemeClr val="tx1"/>
                </a:solidFill>
                <a:effectLst/>
                <a:latin typeface="Sora" panose="020B0604020202020204" charset="0"/>
                <a:cs typeface="Sora" panose="020B0604020202020204" charset="0"/>
              </a:rPr>
              <a:t>2.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Sora" panose="020B0604020202020204" charset="0"/>
                <a:cs typeface="Sora" panose="020B0604020202020204" charset="0"/>
              </a:rPr>
              <a:t>Beck, J. S. (2020).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Sora" panose="020B0604020202020204" charset="0"/>
                <a:cs typeface="Sora" panose="020B0604020202020204" charset="0"/>
              </a:rPr>
              <a:t>Cognitive behavior therapy: Basics and beyond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Sora" panose="020B0604020202020204" charset="0"/>
                <a:cs typeface="Sora" panose="020B0604020202020204" charset="0"/>
              </a:rPr>
              <a:t>. Guilford Publications.</a:t>
            </a:r>
            <a:endParaRPr lang="hr-HR" sz="1200" b="0" i="0" dirty="0">
              <a:solidFill>
                <a:schemeClr val="tx1"/>
              </a:solidFill>
              <a:effectLst/>
              <a:latin typeface="Sora" panose="020B0604020202020204" charset="0"/>
              <a:cs typeface="Sora" panose="020B060402020202020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899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1"/>
          <p:cNvSpPr txBox="1">
            <a:spLocks noGrp="1"/>
          </p:cNvSpPr>
          <p:nvPr>
            <p:ph type="title"/>
          </p:nvPr>
        </p:nvSpPr>
        <p:spPr>
          <a:xfrm>
            <a:off x="720061" y="2926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pc="300" dirty="0">
                <a:solidFill>
                  <a:srgbClr val="446A28"/>
                </a:solidFill>
              </a:rPr>
              <a:t>SADRŽAJ</a:t>
            </a:r>
            <a:endParaRPr spc="300" dirty="0">
              <a:solidFill>
                <a:srgbClr val="446A28"/>
              </a:solidFill>
            </a:endParaRPr>
          </a:p>
        </p:txBody>
      </p:sp>
      <p:sp>
        <p:nvSpPr>
          <p:cNvPr id="516" name="Google Shape;516;p31"/>
          <p:cNvSpPr txBox="1">
            <a:spLocks noGrp="1"/>
          </p:cNvSpPr>
          <p:nvPr>
            <p:ph type="title" idx="2"/>
          </p:nvPr>
        </p:nvSpPr>
        <p:spPr>
          <a:xfrm>
            <a:off x="1584389" y="1584938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01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17" name="Google Shape;517;p31"/>
          <p:cNvSpPr txBox="1">
            <a:spLocks noGrp="1"/>
          </p:cNvSpPr>
          <p:nvPr>
            <p:ph type="title" idx="3"/>
          </p:nvPr>
        </p:nvSpPr>
        <p:spPr>
          <a:xfrm>
            <a:off x="1584389" y="3057427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04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18" name="Google Shape;518;p31"/>
          <p:cNvSpPr txBox="1">
            <a:spLocks noGrp="1"/>
          </p:cNvSpPr>
          <p:nvPr>
            <p:ph type="title" idx="4"/>
          </p:nvPr>
        </p:nvSpPr>
        <p:spPr>
          <a:xfrm>
            <a:off x="4167887" y="1536713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02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19" name="Google Shape;519;p31"/>
          <p:cNvSpPr txBox="1">
            <a:spLocks noGrp="1"/>
          </p:cNvSpPr>
          <p:nvPr>
            <p:ph type="title" idx="5"/>
          </p:nvPr>
        </p:nvSpPr>
        <p:spPr>
          <a:xfrm>
            <a:off x="4167887" y="3057427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05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20" name="Google Shape;520;p31"/>
          <p:cNvSpPr txBox="1">
            <a:spLocks noGrp="1"/>
          </p:cNvSpPr>
          <p:nvPr>
            <p:ph type="title" idx="6"/>
          </p:nvPr>
        </p:nvSpPr>
        <p:spPr>
          <a:xfrm>
            <a:off x="6751411" y="1536713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03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21" name="Google Shape;521;p31"/>
          <p:cNvSpPr txBox="1">
            <a:spLocks noGrp="1"/>
          </p:cNvSpPr>
          <p:nvPr>
            <p:ph type="title" idx="7"/>
          </p:nvPr>
        </p:nvSpPr>
        <p:spPr>
          <a:xfrm>
            <a:off x="6751411" y="3057427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06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22" name="Google Shape;522;p31"/>
          <p:cNvSpPr txBox="1">
            <a:spLocks noGrp="1"/>
          </p:cNvSpPr>
          <p:nvPr>
            <p:ph type="subTitle" idx="1"/>
          </p:nvPr>
        </p:nvSpPr>
        <p:spPr>
          <a:xfrm>
            <a:off x="719939" y="2160098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Što je akcijski plan?</a:t>
            </a:r>
            <a:endParaRPr b="0" dirty="0"/>
          </a:p>
        </p:txBody>
      </p:sp>
      <p:sp>
        <p:nvSpPr>
          <p:cNvPr id="523" name="Google Shape;523;p31"/>
          <p:cNvSpPr txBox="1">
            <a:spLocks noGrp="1"/>
          </p:cNvSpPr>
          <p:nvPr>
            <p:ph type="subTitle" idx="8"/>
          </p:nvPr>
        </p:nvSpPr>
        <p:spPr>
          <a:xfrm>
            <a:off x="3303437" y="2107006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Zadavanje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akcijskog plana</a:t>
            </a:r>
            <a:endParaRPr b="0" dirty="0"/>
          </a:p>
        </p:txBody>
      </p:sp>
      <p:sp>
        <p:nvSpPr>
          <p:cNvPr id="524" name="Google Shape;524;p31"/>
          <p:cNvSpPr txBox="1">
            <a:spLocks noGrp="1"/>
          </p:cNvSpPr>
          <p:nvPr>
            <p:ph type="subTitle" idx="9"/>
          </p:nvPr>
        </p:nvSpPr>
        <p:spPr>
          <a:xfrm>
            <a:off x="5886961" y="2107006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Tipični akcijski planovi</a:t>
            </a:r>
            <a:endParaRPr b="0" dirty="0"/>
          </a:p>
        </p:txBody>
      </p:sp>
      <p:sp>
        <p:nvSpPr>
          <p:cNvPr id="525" name="Google Shape;525;p31"/>
          <p:cNvSpPr txBox="1">
            <a:spLocks noGrp="1"/>
          </p:cNvSpPr>
          <p:nvPr>
            <p:ph type="subTitle" idx="13"/>
          </p:nvPr>
        </p:nvSpPr>
        <p:spPr>
          <a:xfrm>
            <a:off x="719939" y="3627737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Povećavanje vjerojatnosti uspješnog akcijskog plana</a:t>
            </a:r>
            <a:endParaRPr b="0" dirty="0"/>
          </a:p>
        </p:txBody>
      </p:sp>
      <p:sp>
        <p:nvSpPr>
          <p:cNvPr id="526" name="Google Shape;526;p31"/>
          <p:cNvSpPr txBox="1">
            <a:spLocks noGrp="1"/>
          </p:cNvSpPr>
          <p:nvPr>
            <p:ph type="subTitle" idx="14"/>
          </p:nvPr>
        </p:nvSpPr>
        <p:spPr>
          <a:xfrm>
            <a:off x="3303437" y="3627737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Predviđanje mogućih problema</a:t>
            </a:r>
            <a:endParaRPr b="0" dirty="0"/>
          </a:p>
        </p:txBody>
      </p:sp>
      <p:sp>
        <p:nvSpPr>
          <p:cNvPr id="527" name="Google Shape;527;p31"/>
          <p:cNvSpPr txBox="1">
            <a:spLocks noGrp="1"/>
          </p:cNvSpPr>
          <p:nvPr>
            <p:ph type="subTitle" idx="15"/>
          </p:nvPr>
        </p:nvSpPr>
        <p:spPr>
          <a:xfrm>
            <a:off x="5886961" y="3627737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Pregled akcijskog plana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2"/>
          <p:cNvSpPr txBox="1">
            <a:spLocks noGrp="1"/>
          </p:cNvSpPr>
          <p:nvPr>
            <p:ph type="title"/>
          </p:nvPr>
        </p:nvSpPr>
        <p:spPr>
          <a:xfrm>
            <a:off x="2035559" y="294197"/>
            <a:ext cx="50728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ŠTO JE </a:t>
            </a:r>
            <a:br>
              <a:rPr lang="hr-HR" sz="2800" dirty="0"/>
            </a:br>
            <a:r>
              <a:rPr lang="hr-HR" sz="2800" dirty="0"/>
              <a:t>AKCIJSKI PLAN?</a:t>
            </a:r>
          </a:p>
        </p:txBody>
      </p:sp>
      <p:sp>
        <p:nvSpPr>
          <p:cNvPr id="533" name="Google Shape;533;p32"/>
          <p:cNvSpPr txBox="1">
            <a:spLocks noGrp="1"/>
          </p:cNvSpPr>
          <p:nvPr>
            <p:ph type="body" idx="1"/>
          </p:nvPr>
        </p:nvSpPr>
        <p:spPr>
          <a:xfrm>
            <a:off x="281543" y="2246672"/>
            <a:ext cx="5072882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Sora"/>
                <a:cs typeface="Sora"/>
                <a:sym typeface="Sora"/>
              </a:rPr>
              <a:t>Tradicionalno nazivan ‘‘domaća zadaća’’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Sora"/>
                <a:cs typeface="Sora"/>
                <a:sym typeface="Sora"/>
              </a:rPr>
              <a:t>Sastavni dio kognitivno-bihevioralne terapije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Sora"/>
                <a:cs typeface="Sora"/>
                <a:sym typeface="Sora"/>
              </a:rPr>
              <a:t>Može pojačati ono što se učilo na terapijskom susretu; vodi povećanju </a:t>
            </a:r>
            <a:r>
              <a:rPr lang="hr-HR" dirty="0" err="1">
                <a:latin typeface="Sora"/>
                <a:cs typeface="Sora"/>
                <a:sym typeface="Sora"/>
              </a:rPr>
              <a:t>klijentova</a:t>
            </a:r>
            <a:r>
              <a:rPr lang="hr-HR" dirty="0">
                <a:latin typeface="Sora"/>
                <a:cs typeface="Sora"/>
                <a:sym typeface="Sora"/>
              </a:rPr>
              <a:t> osjećaja </a:t>
            </a:r>
            <a:r>
              <a:rPr lang="hr-HR" dirty="0" err="1">
                <a:latin typeface="Sora"/>
                <a:cs typeface="Sora"/>
                <a:sym typeface="Sora"/>
              </a:rPr>
              <a:t>samoefikasnosti</a:t>
            </a:r>
            <a:endParaRPr lang="hr-HR" dirty="0">
              <a:latin typeface="Sora"/>
              <a:cs typeface="Sora"/>
              <a:sym typeface="Sora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Sora"/>
                <a:cs typeface="Sora"/>
                <a:sym typeface="Sora"/>
              </a:rPr>
              <a:t>Važno je da klijenti iskuse (i prepoznaju) vlastiti uspjeh i nešto nauče iz svakog akcijskog plana</a:t>
            </a:r>
          </a:p>
        </p:txBody>
      </p:sp>
      <p:pic>
        <p:nvPicPr>
          <p:cNvPr id="5" name="Grafika 4" descr="Bar graph with upward trend with solid fill">
            <a:extLst>
              <a:ext uri="{FF2B5EF4-FFF2-40B4-BE49-F238E27FC236}">
                <a16:creationId xmlns:a16="http://schemas.microsoft.com/office/drawing/2014/main" id="{F4E68B39-4CF1-CA35-0A34-DDE372B9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33632" y="1785819"/>
            <a:ext cx="2029906" cy="2029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/>
          <p:cNvSpPr txBox="1">
            <a:spLocks noGrp="1"/>
          </p:cNvSpPr>
          <p:nvPr>
            <p:ph type="title"/>
          </p:nvPr>
        </p:nvSpPr>
        <p:spPr>
          <a:xfrm>
            <a:off x="683053" y="3981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ZADAVANJE AKCIJSKOG PLANA</a:t>
            </a:r>
          </a:p>
        </p:txBody>
      </p:sp>
      <p:sp>
        <p:nvSpPr>
          <p:cNvPr id="563" name="Google Shape;563;p34"/>
          <p:cNvSpPr txBox="1">
            <a:spLocks noGrp="1"/>
          </p:cNvSpPr>
          <p:nvPr>
            <p:ph type="subTitle" idx="3"/>
          </p:nvPr>
        </p:nvSpPr>
        <p:spPr>
          <a:xfrm>
            <a:off x="839285" y="1719988"/>
            <a:ext cx="8069044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endParaRPr kumimoji="0" lang="hr-HR" altLang="sr-Latn-RS" sz="16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400" dirty="0" err="1">
                <a:latin typeface="Sora"/>
                <a:cs typeface="Sora"/>
              </a:rPr>
              <a:t>terapeutovoj</a:t>
            </a:r>
            <a:r>
              <a:rPr lang="hr-HR" altLang="sr-Latn-RS" sz="1400" dirty="0">
                <a:latin typeface="Sora"/>
                <a:cs typeface="Sora"/>
              </a:rPr>
              <a:t> konceptualizaciji </a:t>
            </a:r>
          </a:p>
          <a:p>
            <a:pPr algn="l">
              <a:lnSpc>
                <a:spcPct val="150000"/>
              </a:lnSpc>
            </a:pPr>
            <a:r>
              <a:rPr lang="hr-HR" altLang="sr-Latn-RS" sz="1400" dirty="0">
                <a:latin typeface="Sora"/>
                <a:cs typeface="Sora"/>
              </a:rPr>
              <a:t>željama klijenta </a:t>
            </a:r>
          </a:p>
          <a:p>
            <a:pPr algn="l">
              <a:lnSpc>
                <a:spcPct val="150000"/>
              </a:lnSpc>
            </a:pPr>
            <a:r>
              <a:rPr lang="hr-HR" altLang="sr-Latn-RS" sz="1400" dirty="0">
                <a:latin typeface="Sora"/>
                <a:cs typeface="Sora"/>
              </a:rPr>
              <a:t>sadržaju i ciljevima terapijskog susreta </a:t>
            </a:r>
          </a:p>
          <a:p>
            <a:pPr algn="l">
              <a:lnSpc>
                <a:spcPct val="150000"/>
              </a:lnSpc>
            </a:pPr>
            <a:r>
              <a:rPr lang="hr-HR" altLang="sr-Latn-RS" sz="1400" dirty="0" err="1">
                <a:latin typeface="Sora"/>
                <a:cs typeface="Sora"/>
              </a:rPr>
              <a:t>klijentovom</a:t>
            </a:r>
            <a:r>
              <a:rPr lang="hr-HR" altLang="sr-Latn-RS" sz="1400" dirty="0">
                <a:latin typeface="Sora"/>
                <a:cs typeface="Sora"/>
              </a:rPr>
              <a:t> i </a:t>
            </a:r>
            <a:r>
              <a:rPr lang="hr-HR" altLang="sr-Latn-RS" sz="1400" dirty="0" err="1">
                <a:latin typeface="Sora"/>
                <a:cs typeface="Sora"/>
              </a:rPr>
              <a:t>terapeutovom</a:t>
            </a:r>
            <a:r>
              <a:rPr lang="hr-HR" altLang="sr-Latn-RS" sz="1400" dirty="0">
                <a:latin typeface="Sora"/>
                <a:cs typeface="Sora"/>
              </a:rPr>
              <a:t> mišljenju o tome što bi klijentu moglo najviše pomoći </a:t>
            </a:r>
          </a:p>
          <a:p>
            <a:pPr algn="l">
              <a:lnSpc>
                <a:spcPct val="150000"/>
              </a:lnSpc>
            </a:pPr>
            <a:r>
              <a:rPr lang="hr-HR" altLang="sr-Latn-RS" sz="1400" dirty="0">
                <a:latin typeface="Sora"/>
                <a:cs typeface="Sora"/>
              </a:rPr>
              <a:t>tome što je klijent voljan i sposoban učiniti (individualne karakteristike klijenta)</a:t>
            </a:r>
          </a:p>
          <a:p>
            <a:pPr algn="l">
              <a:lnSpc>
                <a:spcPct val="150000"/>
              </a:lnSpc>
            </a:pPr>
            <a:r>
              <a:rPr lang="hr-HR" altLang="sr-Latn-RS" sz="1400" dirty="0">
                <a:latin typeface="Sora"/>
                <a:cs typeface="Sora"/>
              </a:rPr>
              <a:t> </a:t>
            </a:r>
          </a:p>
        </p:txBody>
      </p:sp>
      <p:sp>
        <p:nvSpPr>
          <p:cNvPr id="564" name="Google Shape;564;p34"/>
          <p:cNvSpPr txBox="1">
            <a:spLocks noGrp="1"/>
          </p:cNvSpPr>
          <p:nvPr>
            <p:ph type="subTitle" idx="1"/>
          </p:nvPr>
        </p:nvSpPr>
        <p:spPr>
          <a:xfrm>
            <a:off x="2232056" y="748043"/>
            <a:ext cx="4256597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0" dirty="0"/>
              <a:t>Ne postoji univerzalna formula!</a:t>
            </a:r>
            <a:endParaRPr sz="1400" b="0" dirty="0"/>
          </a:p>
        </p:txBody>
      </p:sp>
      <p:pic>
        <p:nvPicPr>
          <p:cNvPr id="4" name="Grafika 3" descr="Magnifying glass with solid fill">
            <a:extLst>
              <a:ext uri="{FF2B5EF4-FFF2-40B4-BE49-F238E27FC236}">
                <a16:creationId xmlns:a16="http://schemas.microsoft.com/office/drawing/2014/main" id="{E54CAB4B-820E-6AB0-BA40-A526A2453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9551" y="2197769"/>
            <a:ext cx="234640" cy="234640"/>
          </a:xfrm>
          <a:prstGeom prst="rect">
            <a:avLst/>
          </a:prstGeom>
        </p:spPr>
      </p:pic>
      <p:pic>
        <p:nvPicPr>
          <p:cNvPr id="8" name="Grafika 7" descr="Brain in head with solid fill">
            <a:extLst>
              <a:ext uri="{FF2B5EF4-FFF2-40B4-BE49-F238E27FC236}">
                <a16:creationId xmlns:a16="http://schemas.microsoft.com/office/drawing/2014/main" id="{F1173365-B8C0-E6FD-FEDF-55D002C77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3053" y="3469760"/>
            <a:ext cx="312465" cy="312465"/>
          </a:xfrm>
          <a:prstGeom prst="rect">
            <a:avLst/>
          </a:prstGeom>
        </p:spPr>
      </p:pic>
      <p:pic>
        <p:nvPicPr>
          <p:cNvPr id="10" name="Grafika 9" descr="Bullseye with solid fill">
            <a:extLst>
              <a:ext uri="{FF2B5EF4-FFF2-40B4-BE49-F238E27FC236}">
                <a16:creationId xmlns:a16="http://schemas.microsoft.com/office/drawing/2014/main" id="{C0E4506F-2A9C-2BD2-BCCB-27D8DF7B3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0640" y="2828188"/>
            <a:ext cx="312465" cy="312465"/>
          </a:xfrm>
          <a:prstGeom prst="rect">
            <a:avLst/>
          </a:prstGeom>
        </p:spPr>
      </p:pic>
      <p:pic>
        <p:nvPicPr>
          <p:cNvPr id="12" name="Grafika 11" descr="Handshake with solid fill">
            <a:extLst>
              <a:ext uri="{FF2B5EF4-FFF2-40B4-BE49-F238E27FC236}">
                <a16:creationId xmlns:a16="http://schemas.microsoft.com/office/drawing/2014/main" id="{22F19593-362B-528B-F35C-48D76E09A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04735" y="3185848"/>
            <a:ext cx="312465" cy="312465"/>
          </a:xfrm>
          <a:prstGeom prst="rect">
            <a:avLst/>
          </a:prstGeom>
        </p:spPr>
      </p:pic>
      <p:pic>
        <p:nvPicPr>
          <p:cNvPr id="14" name="Grafika 13" descr="Male profile with solid fill">
            <a:extLst>
              <a:ext uri="{FF2B5EF4-FFF2-40B4-BE49-F238E27FC236}">
                <a16:creationId xmlns:a16="http://schemas.microsoft.com/office/drawing/2014/main" id="{8F0C1479-F1BD-39E4-CE6C-00162DFED1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83053" y="2475110"/>
            <a:ext cx="312465" cy="312465"/>
          </a:xfrm>
          <a:prstGeom prst="rect">
            <a:avLst/>
          </a:prstGeom>
        </p:spPr>
      </p:pic>
      <p:sp>
        <p:nvSpPr>
          <p:cNvPr id="7" name="Google Shape;563;p34">
            <a:extLst>
              <a:ext uri="{FF2B5EF4-FFF2-40B4-BE49-F238E27FC236}">
                <a16:creationId xmlns:a16="http://schemas.microsoft.com/office/drawing/2014/main" id="{6A72307F-5C0B-6854-8EBF-0ECB5C626029}"/>
              </a:ext>
            </a:extLst>
          </p:cNvPr>
          <p:cNvSpPr txBox="1">
            <a:spLocks/>
          </p:cNvSpPr>
          <p:nvPr/>
        </p:nvSpPr>
        <p:spPr>
          <a:xfrm>
            <a:off x="408775" y="4191242"/>
            <a:ext cx="7940571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dirty="0">
                <a:latin typeface="Sora"/>
                <a:cs typeface="Sora"/>
              </a:rPr>
              <a:t>Postupno, terapeut od klijenta traži osmišljavanje vlastitog akcijskog plana.</a:t>
            </a:r>
          </a:p>
          <a:p>
            <a:pPr>
              <a:lnSpc>
                <a:spcPct val="150000"/>
              </a:lnSpc>
            </a:pPr>
            <a:r>
              <a:rPr lang="hr-HR" sz="1100" dirty="0">
                <a:latin typeface="Sora"/>
                <a:cs typeface="Sora"/>
                <a:sym typeface="Sora"/>
              </a:rPr>
              <a:t> ‘‘</a:t>
            </a:r>
            <a:r>
              <a:rPr lang="hr-HR" altLang="sr-Latn-RS" sz="1100" dirty="0">
                <a:solidFill>
                  <a:srgbClr val="446A28"/>
                </a:solidFill>
                <a:latin typeface="Sora"/>
                <a:cs typeface="Sora"/>
              </a:rPr>
              <a:t>Sad kada smo razgovarali o izbjegavanju obaveza, </a:t>
            </a:r>
          </a:p>
          <a:p>
            <a:pPr>
              <a:lnSpc>
                <a:spcPct val="150000"/>
              </a:lnSpc>
            </a:pPr>
            <a:r>
              <a:rPr lang="hr-HR" altLang="sr-Latn-RS" sz="1100" dirty="0">
                <a:solidFill>
                  <a:srgbClr val="446A28"/>
                </a:solidFill>
                <a:latin typeface="Sora"/>
                <a:cs typeface="Sora"/>
              </a:rPr>
              <a:t>što mislite da bi za vas bilo korisno raditi ovaj tjedan?’’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85CCC7F-BCDC-AC84-DB8C-36F135E3926B}"/>
              </a:ext>
            </a:extLst>
          </p:cNvPr>
          <p:cNvSpPr txBox="1"/>
          <p:nvPr/>
        </p:nvSpPr>
        <p:spPr>
          <a:xfrm>
            <a:off x="683053" y="1603866"/>
            <a:ext cx="457200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Akcijski</a:t>
            </a:r>
            <a:r>
              <a:rPr lang="hr-HR" altLang="sr-Latn-RS" dirty="0">
                <a:solidFill>
                  <a:srgbClr val="1F1F1F"/>
                </a:solidFill>
                <a:latin typeface="Sora" panose="020B0604020202020204" charset="0"/>
                <a:cs typeface="Sora" panose="020B0604020202020204" charset="0"/>
              </a:rPr>
              <a:t> se plan zajednički dogovara i o</a:t>
            </a: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Sora" panose="020B0604020202020204" charset="0"/>
                <a:cs typeface="Sora" panose="020B0604020202020204" charset="0"/>
              </a:rPr>
              <a:t>visi o….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7"/>
          <p:cNvSpPr txBox="1">
            <a:spLocks noGrp="1"/>
          </p:cNvSpPr>
          <p:nvPr>
            <p:ph type="title"/>
          </p:nvPr>
        </p:nvSpPr>
        <p:spPr>
          <a:xfrm>
            <a:off x="720000" y="5380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DOBAR AKCIJSKI PLAN PRUŽA KLIJENTIMA</a:t>
            </a:r>
            <a:br>
              <a:rPr lang="hr-HR" sz="2000" dirty="0"/>
            </a:br>
            <a:r>
              <a:rPr lang="hr-HR" sz="2000" dirty="0"/>
              <a:t> PRILIKU DA…</a:t>
            </a:r>
          </a:p>
        </p:txBody>
      </p:sp>
      <p:sp>
        <p:nvSpPr>
          <p:cNvPr id="626" name="Google Shape;626;p37"/>
          <p:cNvSpPr txBox="1">
            <a:spLocks noGrp="1"/>
          </p:cNvSpPr>
          <p:nvPr>
            <p:ph type="subTitle" idx="1"/>
          </p:nvPr>
        </p:nvSpPr>
        <p:spPr>
          <a:xfrm>
            <a:off x="535000" y="1745672"/>
            <a:ext cx="2526900" cy="997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>
                <a:latin typeface="Sora" panose="020B0604020202020204" charset="0"/>
                <a:cs typeface="Sora" panose="020B0604020202020204" charset="0"/>
                <a:sym typeface="Arial"/>
              </a:rPr>
              <a:t>Donesu</a:t>
            </a:r>
            <a:r>
              <a:rPr lang="en-US" dirty="0">
                <a:latin typeface="Sora" panose="020B0604020202020204" charset="0"/>
                <a:cs typeface="Sora" panose="020B0604020202020204" charset="0"/>
                <a:sym typeface="Arial"/>
              </a:rPr>
              <a:t> </a:t>
            </a:r>
            <a:r>
              <a:rPr lang="en-US" dirty="0" err="1">
                <a:latin typeface="Sora" panose="020B0604020202020204" charset="0"/>
                <a:cs typeface="Sora" panose="020B0604020202020204" charset="0"/>
                <a:sym typeface="Arial"/>
              </a:rPr>
              <a:t>pozitivne</a:t>
            </a:r>
            <a:r>
              <a:rPr lang="en-US" dirty="0">
                <a:latin typeface="Sora" panose="020B0604020202020204" charset="0"/>
                <a:cs typeface="Sora" panose="020B0604020202020204" charset="0"/>
                <a:sym typeface="Arial"/>
              </a:rPr>
              <a:t> </a:t>
            </a:r>
            <a:r>
              <a:rPr lang="en-US" dirty="0" err="1">
                <a:latin typeface="Sora" panose="020B0604020202020204" charset="0"/>
                <a:cs typeface="Sora" panose="020B0604020202020204" charset="0"/>
                <a:sym typeface="Arial"/>
              </a:rPr>
              <a:t>zaključke</a:t>
            </a:r>
            <a:r>
              <a:rPr lang="hr-HR" dirty="0">
                <a:latin typeface="Sora" panose="020B0604020202020204" charset="0"/>
                <a:cs typeface="Sora" panose="020B0604020202020204" charset="0"/>
                <a:sym typeface="Arial"/>
              </a:rPr>
              <a:t> </a:t>
            </a:r>
          </a:p>
          <a:p>
            <a:pPr lvl="0"/>
            <a:r>
              <a:rPr lang="hr-HR" dirty="0">
                <a:latin typeface="Sora" panose="020B0604020202020204" charset="0"/>
                <a:cs typeface="Sora" panose="020B0604020202020204" charset="0"/>
                <a:sym typeface="Arial"/>
              </a:rPr>
              <a:t>o sebi </a:t>
            </a:r>
          </a:p>
          <a:p>
            <a:pPr lvl="0"/>
            <a:r>
              <a:rPr lang="hr-HR" dirty="0">
                <a:latin typeface="Sora" panose="020B0604020202020204" charset="0"/>
                <a:cs typeface="Sora" panose="020B0604020202020204" charset="0"/>
                <a:sym typeface="Arial"/>
              </a:rPr>
              <a:t>i vlastitim</a:t>
            </a:r>
            <a:r>
              <a:rPr lang="en-US" dirty="0">
                <a:latin typeface="Sora" panose="020B0604020202020204" charset="0"/>
                <a:cs typeface="Sora" panose="020B0604020202020204" charset="0"/>
                <a:sym typeface="Arial"/>
              </a:rPr>
              <a:t> </a:t>
            </a:r>
            <a:r>
              <a:rPr lang="en-US" dirty="0" err="1">
                <a:latin typeface="Sora" panose="020B0604020202020204" charset="0"/>
                <a:cs typeface="Sora" panose="020B0604020202020204" charset="0"/>
                <a:sym typeface="Arial"/>
              </a:rPr>
              <a:t>iskustvima</a:t>
            </a:r>
            <a:endParaRPr lang="hr-HR" dirty="0">
              <a:latin typeface="Sora" panose="020B0604020202020204" charset="0"/>
              <a:cs typeface="Sora" panose="020B0604020202020204" charset="0"/>
              <a:sym typeface="Arial"/>
            </a:endParaRPr>
          </a:p>
        </p:txBody>
      </p:sp>
      <p:sp>
        <p:nvSpPr>
          <p:cNvPr id="627" name="Google Shape;627;p37"/>
          <p:cNvSpPr txBox="1">
            <a:spLocks noGrp="1"/>
          </p:cNvSpPr>
          <p:nvPr>
            <p:ph type="subTitle" idx="4"/>
          </p:nvPr>
        </p:nvSpPr>
        <p:spPr>
          <a:xfrm>
            <a:off x="498748" y="3142144"/>
            <a:ext cx="25269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b="0" i="0" baseline="0" dirty="0">
                <a:latin typeface="Sora" panose="020B0604020202020204" charset="0"/>
                <a:cs typeface="Sora" panose="020B0604020202020204" charset="0"/>
              </a:rPr>
              <a:t>Evaluiraju 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i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modificira</a:t>
            </a:r>
            <a:r>
              <a:rPr lang="hr-HR" b="0" i="0" baseline="0" dirty="0">
                <a:latin typeface="Sora" panose="020B0604020202020204" charset="0"/>
                <a:cs typeface="Sora" panose="020B0604020202020204" charset="0"/>
              </a:rPr>
              <a:t>ju </a:t>
            </a:r>
          </a:p>
          <a:p>
            <a:pPr lvl="0"/>
            <a:r>
              <a:rPr lang="hr-HR" b="0" i="0" baseline="0" dirty="0">
                <a:latin typeface="Sora" panose="020B0604020202020204" charset="0"/>
                <a:cs typeface="Sora" panose="020B0604020202020204" charset="0"/>
              </a:rPr>
              <a:t>vlastite </a:t>
            </a:r>
            <a:r>
              <a:rPr lang="hr-HR" b="0" i="0" baseline="0" dirty="0" err="1">
                <a:latin typeface="Sora" panose="020B0604020202020204" charset="0"/>
                <a:cs typeface="Sora" panose="020B0604020202020204" charset="0"/>
              </a:rPr>
              <a:t>kognicije</a:t>
            </a:r>
            <a:r>
              <a:rPr lang="hr-HR" b="0" i="0" baseline="0" dirty="0">
                <a:latin typeface="Sora" panose="020B0604020202020204" charset="0"/>
                <a:cs typeface="Sora" panose="020B0604020202020204" charset="0"/>
              </a:rPr>
              <a:t> (misli)</a:t>
            </a:r>
            <a:endParaRPr lang="hr-HR" dirty="0"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628" name="Google Shape;628;p37"/>
          <p:cNvSpPr txBox="1">
            <a:spLocks noGrp="1"/>
          </p:cNvSpPr>
          <p:nvPr>
            <p:ph type="subTitle" idx="5"/>
          </p:nvPr>
        </p:nvSpPr>
        <p:spPr>
          <a:xfrm>
            <a:off x="3182475" y="3142144"/>
            <a:ext cx="25269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>
                <a:latin typeface="Sora" panose="020B0604020202020204" charset="0"/>
                <a:cs typeface="Sora" panose="020B0604020202020204" charset="0"/>
              </a:rPr>
              <a:t>Uvježbavaju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kognitivne</a:t>
            </a:r>
            <a:endParaRPr lang="hr-HR" b="0" i="0" baseline="0" dirty="0">
              <a:latin typeface="Sora" panose="020B0604020202020204" charset="0"/>
              <a:cs typeface="Sora" panose="020B0604020202020204" charset="0"/>
            </a:endParaRPr>
          </a:p>
          <a:p>
            <a:pPr lvl="0"/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i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bihevioralne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vještine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endParaRPr lang="hr-HR" dirty="0"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629" name="Google Shape;629;p37"/>
          <p:cNvSpPr txBox="1">
            <a:spLocks noGrp="1"/>
          </p:cNvSpPr>
          <p:nvPr>
            <p:ph type="subTitle" idx="2"/>
          </p:nvPr>
        </p:nvSpPr>
        <p:spPr>
          <a:xfrm>
            <a:off x="3308549" y="1764804"/>
            <a:ext cx="25269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b="0" i="0" baseline="0" dirty="0">
                <a:latin typeface="Sora" panose="020B0604020202020204" charset="0"/>
                <a:cs typeface="Sora" panose="020B0604020202020204" charset="0"/>
              </a:rPr>
              <a:t>E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ducira</a:t>
            </a:r>
            <a:r>
              <a:rPr lang="hr-HR" b="0" i="0" baseline="0" dirty="0">
                <a:latin typeface="Sora" panose="020B0604020202020204" charset="0"/>
                <a:cs typeface="Sora" panose="020B0604020202020204" charset="0"/>
              </a:rPr>
              <a:t>ju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hr-HR" b="0" i="0" baseline="0" dirty="0">
                <a:latin typeface="Sora" panose="020B0604020202020204" charset="0"/>
                <a:cs typeface="Sora" panose="020B0604020202020204" charset="0"/>
              </a:rPr>
              <a:t>se </a:t>
            </a:r>
          </a:p>
          <a:p>
            <a:pPr lvl="0"/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(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npr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. 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kroz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biblioterapiju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)</a:t>
            </a:r>
            <a:endParaRPr lang="hr-HR" dirty="0"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630" name="Google Shape;630;p37"/>
          <p:cNvSpPr txBox="1">
            <a:spLocks noGrp="1"/>
          </p:cNvSpPr>
          <p:nvPr>
            <p:ph type="subTitle" idx="3"/>
          </p:nvPr>
        </p:nvSpPr>
        <p:spPr>
          <a:xfrm>
            <a:off x="5835449" y="1633104"/>
            <a:ext cx="2879119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>
                <a:latin typeface="Sora" panose="020B0604020202020204" charset="0"/>
                <a:cs typeface="Sora" panose="020B0604020202020204" charset="0"/>
              </a:rPr>
              <a:t>P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rikup</a:t>
            </a:r>
            <a:r>
              <a:rPr lang="hr-HR" b="0" i="0" baseline="0" dirty="0">
                <a:latin typeface="Sora" panose="020B0604020202020204" charset="0"/>
                <a:cs typeface="Sora" panose="020B0604020202020204" charset="0"/>
              </a:rPr>
              <a:t>e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podatke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endParaRPr lang="hr-HR" b="0" i="0" baseline="0" dirty="0">
              <a:latin typeface="Sora" panose="020B0604020202020204" charset="0"/>
              <a:cs typeface="Sora" panose="020B0604020202020204" charset="0"/>
            </a:endParaRPr>
          </a:p>
          <a:p>
            <a:pPr lvl="0"/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(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npr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. </a:t>
            </a:r>
            <a:r>
              <a:rPr lang="hr-HR" b="0" i="0" baseline="0" dirty="0">
                <a:latin typeface="Sora" panose="020B0604020202020204" charset="0"/>
                <a:cs typeface="Sora" panose="020B0604020202020204" charset="0"/>
              </a:rPr>
              <a:t>m</a:t>
            </a:r>
            <a:r>
              <a:rPr lang="hr-HR" dirty="0">
                <a:latin typeface="Sora" panose="020B0604020202020204" charset="0"/>
                <a:cs typeface="Sora" panose="020B0604020202020204" charset="0"/>
              </a:rPr>
              <a:t>otrenjem misli, </a:t>
            </a:r>
          </a:p>
          <a:p>
            <a:pPr lvl="0"/>
            <a:r>
              <a:rPr lang="hr-HR" dirty="0">
                <a:latin typeface="Sora" panose="020B0604020202020204" charset="0"/>
                <a:cs typeface="Sora" panose="020B0604020202020204" charset="0"/>
              </a:rPr>
              <a:t>osjećaja i ponašanja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)</a:t>
            </a:r>
            <a:endParaRPr lang="hr-HR" dirty="0"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631" name="Google Shape;631;p37"/>
          <p:cNvSpPr txBox="1">
            <a:spLocks noGrp="1"/>
          </p:cNvSpPr>
          <p:nvPr>
            <p:ph type="subTitle" idx="6"/>
          </p:nvPr>
        </p:nvSpPr>
        <p:spPr>
          <a:xfrm>
            <a:off x="6093354" y="3142144"/>
            <a:ext cx="25215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>
                <a:latin typeface="Sora" panose="020B0604020202020204" charset="0"/>
                <a:cs typeface="Sora" panose="020B0604020202020204" charset="0"/>
              </a:rPr>
              <a:t>E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ksperimentiraj</a:t>
            </a:r>
            <a:r>
              <a:rPr lang="hr-HR" dirty="0">
                <a:latin typeface="Sora" panose="020B0604020202020204" charset="0"/>
                <a:cs typeface="Sora" panose="020B0604020202020204" charset="0"/>
              </a:rPr>
              <a:t>u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s </a:t>
            </a:r>
            <a:endParaRPr lang="hr-HR" b="0" i="0" baseline="0" dirty="0">
              <a:latin typeface="Sora" panose="020B0604020202020204" charset="0"/>
              <a:cs typeface="Sora" panose="020B0604020202020204" charset="0"/>
            </a:endParaRPr>
          </a:p>
          <a:p>
            <a:pPr lvl="0"/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novim</a:t>
            </a:r>
            <a:r>
              <a:rPr lang="en-US" b="0" i="0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0" i="0" baseline="0" dirty="0" err="1">
                <a:latin typeface="Sora" panose="020B0604020202020204" charset="0"/>
                <a:cs typeface="Sora" panose="020B0604020202020204" charset="0"/>
              </a:rPr>
              <a:t>ponašanjima</a:t>
            </a:r>
            <a:endParaRPr lang="hr-HR" dirty="0"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47C14C1F-31BE-5B66-0843-89E219AAED0B}"/>
              </a:ext>
            </a:extLst>
          </p:cNvPr>
          <p:cNvSpPr/>
          <p:nvPr/>
        </p:nvSpPr>
        <p:spPr>
          <a:xfrm>
            <a:off x="456587" y="1469425"/>
            <a:ext cx="2683727" cy="1144859"/>
          </a:xfrm>
          <a:prstGeom prst="rect">
            <a:avLst/>
          </a:prstGeom>
          <a:noFill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15217744-A57B-FA40-B60F-A51FB7DA656B}"/>
              </a:ext>
            </a:extLst>
          </p:cNvPr>
          <p:cNvSpPr/>
          <p:nvPr/>
        </p:nvSpPr>
        <p:spPr>
          <a:xfrm>
            <a:off x="6012241" y="1469425"/>
            <a:ext cx="2683727" cy="1144859"/>
          </a:xfrm>
          <a:prstGeom prst="rect">
            <a:avLst/>
          </a:prstGeom>
          <a:noFill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73663627-687A-D355-E48B-71E1632A491D}"/>
              </a:ext>
            </a:extLst>
          </p:cNvPr>
          <p:cNvSpPr/>
          <p:nvPr/>
        </p:nvSpPr>
        <p:spPr>
          <a:xfrm>
            <a:off x="3230136" y="1469425"/>
            <a:ext cx="2683727" cy="1144859"/>
          </a:xfrm>
          <a:prstGeom prst="rect">
            <a:avLst/>
          </a:prstGeom>
          <a:noFill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4394FA05-D84B-5465-55A0-196F1198A5B3}"/>
              </a:ext>
            </a:extLst>
          </p:cNvPr>
          <p:cNvSpPr/>
          <p:nvPr/>
        </p:nvSpPr>
        <p:spPr>
          <a:xfrm>
            <a:off x="456587" y="2846765"/>
            <a:ext cx="2683727" cy="1144859"/>
          </a:xfrm>
          <a:prstGeom prst="rect">
            <a:avLst/>
          </a:prstGeom>
          <a:noFill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5CE89E2A-489F-173D-0250-1B5037F4245A}"/>
              </a:ext>
            </a:extLst>
          </p:cNvPr>
          <p:cNvSpPr/>
          <p:nvPr/>
        </p:nvSpPr>
        <p:spPr>
          <a:xfrm>
            <a:off x="6012241" y="2846765"/>
            <a:ext cx="2683727" cy="1144859"/>
          </a:xfrm>
          <a:prstGeom prst="rect">
            <a:avLst/>
          </a:prstGeom>
          <a:noFill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25AA5450-9CB9-B909-8747-B71BBED0E761}"/>
              </a:ext>
            </a:extLst>
          </p:cNvPr>
          <p:cNvSpPr/>
          <p:nvPr/>
        </p:nvSpPr>
        <p:spPr>
          <a:xfrm>
            <a:off x="3230136" y="2846765"/>
            <a:ext cx="2683727" cy="1144859"/>
          </a:xfrm>
          <a:prstGeom prst="rect">
            <a:avLst/>
          </a:prstGeom>
          <a:noFill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naslov 12">
            <a:extLst>
              <a:ext uri="{FF2B5EF4-FFF2-40B4-BE49-F238E27FC236}">
                <a16:creationId xmlns:a16="http://schemas.microsoft.com/office/drawing/2014/main" id="{25F9381D-51EF-C97F-C4BC-7F50D0122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480" y="233087"/>
            <a:ext cx="6014400" cy="400200"/>
          </a:xfrm>
        </p:spPr>
        <p:txBody>
          <a:bodyPr/>
          <a:lstStyle/>
          <a:p>
            <a:r>
              <a:rPr lang="hr-HR" sz="2400" b="1" dirty="0">
                <a:latin typeface="Sora"/>
                <a:cs typeface="Sora"/>
                <a:sym typeface="Sora"/>
              </a:rPr>
              <a:t>TIPIČNI</a:t>
            </a:r>
            <a:r>
              <a:rPr lang="hr-HR" sz="2800" dirty="0"/>
              <a:t> </a:t>
            </a:r>
            <a:r>
              <a:rPr lang="hr-HR" sz="2400" b="1" dirty="0">
                <a:latin typeface="Sora"/>
                <a:cs typeface="Sora"/>
              </a:rPr>
              <a:t>AKCIJSKI PLANOVI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E4BB86D-B17E-F57C-D22C-744A114BA61C}"/>
              </a:ext>
            </a:extLst>
          </p:cNvPr>
          <p:cNvSpPr txBox="1"/>
          <p:nvPr/>
        </p:nvSpPr>
        <p:spPr>
          <a:xfrm>
            <a:off x="1290480" y="1161624"/>
            <a:ext cx="4846320" cy="346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Čitanje bilješki sa susreta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Motrenje automatskih misli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 err="1">
                <a:solidFill>
                  <a:schemeClr val="dk1"/>
                </a:solidFill>
                <a:latin typeface="Sora"/>
                <a:cs typeface="Sora"/>
                <a:sym typeface="Assistant"/>
              </a:rPr>
              <a:t>Evaluiranje</a:t>
            </a: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 i odgovaranje na automatske misli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Bihevioralni eksperimenti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Odvajanje od misli (npr. kroz </a:t>
            </a:r>
            <a:r>
              <a:rPr lang="hr-HR" sz="1200" dirty="0" err="1">
                <a:solidFill>
                  <a:schemeClr val="dk1"/>
                </a:solidFill>
                <a:latin typeface="Sora"/>
                <a:cs typeface="Sora"/>
                <a:sym typeface="Assistant"/>
              </a:rPr>
              <a:t>mindfulness</a:t>
            </a: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Provedba koraka koji vode prema ciljevima klijenta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Uključivanje u aktivnosti koje podižu raspoloženje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Lista zasluga (pozitivne izjave o sebi)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Uvježbavanje bihevioralnih vještina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 err="1">
                <a:solidFill>
                  <a:schemeClr val="dk1"/>
                </a:solidFill>
                <a:latin typeface="Sora"/>
                <a:cs typeface="Sora"/>
                <a:sym typeface="Assistant"/>
              </a:rPr>
              <a:t>Biblioterapija</a:t>
            </a:r>
            <a:endParaRPr lang="hr-HR" sz="1200" dirty="0">
              <a:solidFill>
                <a:schemeClr val="dk1"/>
              </a:solidFill>
              <a:latin typeface="Sora"/>
              <a:cs typeface="Sora"/>
              <a:sym typeface="Assistan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200" dirty="0">
                <a:solidFill>
                  <a:schemeClr val="dk1"/>
                </a:solidFill>
                <a:latin typeface="Sora"/>
                <a:cs typeface="Sora"/>
                <a:sym typeface="Assistant"/>
              </a:rPr>
              <a:t>Priprema za sljedeću terapijsku seansu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75083821-4A91-CE0A-9ACB-34C1181D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69" y="513170"/>
            <a:ext cx="3933486" cy="39315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1"/>
          <p:cNvSpPr txBox="1">
            <a:spLocks noGrp="1"/>
          </p:cNvSpPr>
          <p:nvPr>
            <p:ph type="title"/>
          </p:nvPr>
        </p:nvSpPr>
        <p:spPr>
          <a:xfrm>
            <a:off x="720000" y="32165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POVEĆAVANJE VJEROJATNOSTI USPJEŠNOG </a:t>
            </a:r>
            <a:br>
              <a:rPr lang="hr-HR" sz="2000" dirty="0"/>
            </a:br>
            <a:r>
              <a:rPr lang="hr-HR" sz="2000" dirty="0"/>
              <a:t>AKCIJSKOG PLANA</a:t>
            </a:r>
          </a:p>
        </p:txBody>
      </p:sp>
      <p:graphicFrame>
        <p:nvGraphicFramePr>
          <p:cNvPr id="662" name="Google Shape;662;p41"/>
          <p:cNvGraphicFramePr/>
          <p:nvPr>
            <p:extLst>
              <p:ext uri="{D42A27DB-BD31-4B8C-83A1-F6EECF244321}">
                <p14:modId xmlns:p14="http://schemas.microsoft.com/office/powerpoint/2010/main" val="1678661251"/>
              </p:ext>
            </p:extLst>
          </p:nvPr>
        </p:nvGraphicFramePr>
        <p:xfrm>
          <a:off x="1560375" y="1529666"/>
          <a:ext cx="6023250" cy="3063890"/>
        </p:xfrm>
        <a:graphic>
          <a:graphicData uri="http://schemas.openxmlformats.org/drawingml/2006/table">
            <a:tbl>
              <a:tblPr>
                <a:noFill/>
                <a:tableStyleId>{6C5D0F72-DA1B-45E0-86D7-BC5D4D0C50F5}</a:tableStyleId>
              </a:tblPr>
              <a:tblGrid>
                <a:gridCol w="200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47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r-HR" sz="1200" b="1" i="0" u="none" strike="noStrike" cap="none" dirty="0">
                          <a:solidFill>
                            <a:srgbClr val="446A28"/>
                          </a:solidFill>
                          <a:latin typeface="Sora"/>
                          <a:cs typeface="Sora"/>
                          <a:sym typeface="Arial"/>
                        </a:rPr>
                        <a:t>NEKOLIKO SMJERNICA KOJE JE KORISNO SLIJEDITI </a:t>
                      </a:r>
                      <a:endParaRPr lang="en-US" sz="1200" b="1" i="0" u="none" strike="noStrike" cap="none" dirty="0">
                        <a:solidFill>
                          <a:srgbClr val="446A28"/>
                        </a:solidFill>
                        <a:latin typeface="Sora"/>
                        <a:cs typeface="Sora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cs typeface="Sora"/>
                          <a:sym typeface="Arial"/>
                        </a:rPr>
                        <a:t>Akcijski plan prilagodite klijentu; u obzir uzmite individualne karakteristike.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cs typeface="Sora"/>
                          <a:sym typeface="Arial"/>
                        </a:rPr>
                        <a:t>Osigurajte objašnjenje za akcijski plan (</a:t>
                      </a:r>
                      <a:r>
                        <a:rPr lang="hr-HR" sz="1000" b="0" i="0" u="none" strike="noStrike" cap="none" dirty="0" err="1">
                          <a:solidFill>
                            <a:schemeClr val="dk1"/>
                          </a:solidFill>
                          <a:latin typeface="Sora"/>
                          <a:cs typeface="Sora"/>
                          <a:sym typeface="Arial"/>
                        </a:rPr>
                        <a:t>racionalu</a:t>
                      </a: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cs typeface="Sora"/>
                          <a:sym typeface="Arial"/>
                        </a:rPr>
                        <a:t>).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latin typeface="Sora"/>
                        <a:cs typeface="Sora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7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cs typeface="Sora"/>
                          <a:sym typeface="Arial"/>
                        </a:rPr>
                        <a:t>Akcijski plan odredite u suradnji s klijentom. 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latin typeface="Sora"/>
                        <a:cs typeface="Sora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cs typeface="Sora"/>
                          <a:sym typeface="Arial"/>
                        </a:rPr>
                        <a:t>Akcijske planove učinite lakšima,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ea typeface="Assistant"/>
                          <a:cs typeface="Sora"/>
                          <a:sym typeface="Assistant"/>
                        </a:rPr>
                        <a:t>a ne težima.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Sora"/>
                        <a:ea typeface="Assistant"/>
                        <a:cs typeface="Sora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cs typeface="Sora"/>
                          <a:sym typeface="Arial"/>
                        </a:rPr>
                        <a:t>Dajte jasne i izravne upute</a:t>
                      </a: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cs typeface="Sora"/>
                          <a:sym typeface="Assistant"/>
                        </a:rPr>
                        <a:t>.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latin typeface="Sora"/>
                        <a:cs typeface="Sora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l-PL" sz="1000" b="0" i="0" u="none" strike="noStrike" cap="none" dirty="0">
                        <a:solidFill>
                          <a:schemeClr val="dk1"/>
                        </a:solidFill>
                        <a:latin typeface="Sora"/>
                        <a:ea typeface="Assistant"/>
                        <a:cs typeface="Sora"/>
                        <a:sym typeface="Assistan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ea typeface="Assistant"/>
                          <a:cs typeface="Sora"/>
                          <a:sym typeface="Assistant"/>
                        </a:rPr>
                        <a:t>Kad god je to moguće, akcijski plan započnite na susretu.</a:t>
                      </a: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sz="1000" b="0" i="0" u="none" strike="noStrike" cap="none" dirty="0">
                        <a:solidFill>
                          <a:schemeClr val="dk1"/>
                        </a:solidFill>
                        <a:latin typeface="Sora"/>
                        <a:cs typeface="Sora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ea typeface="Assistant"/>
                          <a:cs typeface="Sora"/>
                          <a:sym typeface="Assistant"/>
                        </a:rPr>
                        <a:t>Dogovorite sustav podsjetnika.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Sora"/>
                        <a:ea typeface="Assistant"/>
                        <a:cs typeface="Sora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ea typeface="Assistant"/>
                          <a:cs typeface="Sora"/>
                          <a:sym typeface="Assistant"/>
                        </a:rPr>
                        <a:t>Zamolite klijente da zamisle kako dovršavaju akcijski plan. 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Sora"/>
                        <a:ea typeface="Assistant"/>
                        <a:cs typeface="Sora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860897"/>
                  </a:ext>
                </a:extLst>
              </a:tr>
              <a:tr h="69377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cs typeface="Sora"/>
                          <a:sym typeface="Arial"/>
                        </a:rPr>
                        <a:t>Pokušajte predvidjeti moguće probleme. 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latin typeface="Sora"/>
                        <a:cs typeface="Sora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ea typeface="Assistant"/>
                          <a:cs typeface="Sora"/>
                          <a:sym typeface="Assistant"/>
                        </a:rPr>
                        <a:t>Pripremite se za moguće negativne ishode. 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Sora"/>
                        <a:ea typeface="Assistant"/>
                        <a:cs typeface="Sora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i="0" u="none" strike="noStrike" cap="none" dirty="0">
                          <a:solidFill>
                            <a:schemeClr val="dk1"/>
                          </a:solidFill>
                          <a:latin typeface="Sora"/>
                          <a:ea typeface="Assistant"/>
                          <a:cs typeface="Sora"/>
                          <a:sym typeface="Assistant"/>
                        </a:rPr>
                        <a:t>Neka akcijski plan bude zadan na način da klijent ne može doživjeti neuspjeh. 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Sora"/>
                        <a:ea typeface="Assistant"/>
                        <a:cs typeface="Sora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22812"/>
                  </a:ext>
                </a:extLst>
              </a:tr>
            </a:tbl>
          </a:graphicData>
        </a:graphic>
      </p:graphicFrame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B82601FF-58BF-6A0B-C98C-E8750D2A8617}"/>
              </a:ext>
            </a:extLst>
          </p:cNvPr>
          <p:cNvCxnSpPr>
            <a:cxnSpLocks/>
          </p:cNvCxnSpPr>
          <p:nvPr/>
        </p:nvCxnSpPr>
        <p:spPr>
          <a:xfrm flipV="1">
            <a:off x="5144756" y="1256044"/>
            <a:ext cx="944545" cy="361741"/>
          </a:xfrm>
          <a:prstGeom prst="straightConnector1">
            <a:avLst/>
          </a:prstGeom>
          <a:ln>
            <a:solidFill>
              <a:srgbClr val="446A2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3E709FDB-069E-5CB6-D42B-9B3AC991F96F}"/>
              </a:ext>
            </a:extLst>
          </p:cNvPr>
          <p:cNvSpPr txBox="1"/>
          <p:nvPr/>
        </p:nvSpPr>
        <p:spPr>
          <a:xfrm>
            <a:off x="6142128" y="913694"/>
            <a:ext cx="310373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>
                <a:solidFill>
                  <a:srgbClr val="446A28"/>
                </a:solidFill>
              </a:rPr>
              <a:t>Ciljevi, aspiracije i snage, pismenost, motivacija, </a:t>
            </a:r>
          </a:p>
          <a:p>
            <a:r>
              <a:rPr lang="hr-HR" sz="1050" dirty="0">
                <a:solidFill>
                  <a:srgbClr val="446A28"/>
                </a:solidFill>
              </a:rPr>
              <a:t>nivo uznemirenosti, simptomi i opće</a:t>
            </a:r>
          </a:p>
          <a:p>
            <a:r>
              <a:rPr lang="hr-HR" sz="1050" dirty="0">
                <a:solidFill>
                  <a:srgbClr val="446A28"/>
                </a:solidFill>
              </a:rPr>
              <a:t>funkcioniranje, praktična ograničenja…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5CAD2A5-C78E-61CB-A881-14653B357EEC}"/>
              </a:ext>
            </a:extLst>
          </p:cNvPr>
          <p:cNvSpPr txBox="1"/>
          <p:nvPr/>
        </p:nvSpPr>
        <p:spPr>
          <a:xfrm>
            <a:off x="7594041" y="2390739"/>
            <a:ext cx="257740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1050" dirty="0">
                <a:solidFill>
                  <a:srgbClr val="446A28"/>
                </a:solidFill>
              </a:rPr>
              <a:t>Veća je vjerojatnost </a:t>
            </a:r>
          </a:p>
          <a:p>
            <a:pPr marL="0" indent="0">
              <a:buNone/>
            </a:pPr>
            <a:r>
              <a:rPr lang="hr-HR" sz="1050" dirty="0">
                <a:solidFill>
                  <a:srgbClr val="446A28"/>
                </a:solidFill>
              </a:rPr>
              <a:t>da će klijenti dovršiti </a:t>
            </a:r>
          </a:p>
          <a:p>
            <a:pPr marL="0" indent="0">
              <a:buNone/>
            </a:pPr>
            <a:r>
              <a:rPr lang="hr-HR" sz="1050" dirty="0">
                <a:solidFill>
                  <a:srgbClr val="446A28"/>
                </a:solidFill>
              </a:rPr>
              <a:t>svoje akcijske planove</a:t>
            </a:r>
          </a:p>
          <a:p>
            <a:pPr marL="0" indent="0">
              <a:buNone/>
            </a:pPr>
            <a:r>
              <a:rPr lang="hr-HR" sz="1050" dirty="0">
                <a:solidFill>
                  <a:srgbClr val="446A28"/>
                </a:solidFill>
              </a:rPr>
              <a:t>ako vizualiziraju </a:t>
            </a:r>
          </a:p>
          <a:p>
            <a:pPr marL="0" indent="0">
              <a:buNone/>
            </a:pPr>
            <a:r>
              <a:rPr lang="hr-HR" sz="1050" dirty="0">
                <a:solidFill>
                  <a:srgbClr val="446A28"/>
                </a:solidFill>
              </a:rPr>
              <a:t>pozitivan ishod.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A9B2FBC8-559C-B57D-4AEA-2830E35F1742}"/>
              </a:ext>
            </a:extLst>
          </p:cNvPr>
          <p:cNvCxnSpPr>
            <a:cxnSpLocks/>
          </p:cNvCxnSpPr>
          <p:nvPr/>
        </p:nvCxnSpPr>
        <p:spPr>
          <a:xfrm flipV="1">
            <a:off x="7425201" y="3259433"/>
            <a:ext cx="537587" cy="273622"/>
          </a:xfrm>
          <a:prstGeom prst="straightConnector1">
            <a:avLst/>
          </a:prstGeom>
          <a:ln>
            <a:solidFill>
              <a:srgbClr val="446A2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2"/>
          <p:cNvSpPr txBox="1">
            <a:spLocks noGrp="1"/>
          </p:cNvSpPr>
          <p:nvPr>
            <p:ph type="subTitle" idx="1"/>
          </p:nvPr>
        </p:nvSpPr>
        <p:spPr>
          <a:xfrm>
            <a:off x="885277" y="1360672"/>
            <a:ext cx="7462655" cy="287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hr-HR" sz="14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V</a:t>
            </a:r>
            <a:r>
              <a:rPr lang="hr-HR" sz="1400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ažno je da se terapeut pokuša staviti u perspektivu klijenta,</a:t>
            </a:r>
          </a:p>
          <a:p>
            <a:pPr marL="152400" indent="0" algn="l">
              <a:buNone/>
            </a:pPr>
            <a:r>
              <a:rPr lang="hr-HR" sz="1400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razmatrajući sljedeća pitanja :</a:t>
            </a:r>
          </a:p>
          <a:p>
            <a:pPr marL="152400" indent="0" algn="l">
              <a:buNone/>
            </a:pPr>
            <a:endParaRPr lang="hr-HR" sz="1400" dirty="0">
              <a:latin typeface="Sora" panose="020B0604020202020204" charset="0"/>
              <a:cs typeface="Sora" panose="020B0604020202020204" charset="0"/>
            </a:endParaRPr>
          </a:p>
          <a:p>
            <a:pPr marL="609600" lvl="1" indent="0">
              <a:lnSpc>
                <a:spcPct val="150000"/>
              </a:lnSpc>
              <a:buNone/>
            </a:pPr>
            <a:r>
              <a:rPr lang="hr-HR" sz="1400" dirty="0">
                <a:latin typeface="Sora" panose="020B0604020202020204" charset="0"/>
                <a:cs typeface="Sora" panose="020B0604020202020204" charset="0"/>
              </a:rPr>
              <a:t>Je li obujam akcijskog plana primjeren klijentu?</a:t>
            </a:r>
          </a:p>
          <a:p>
            <a:pPr marL="609600" lvl="1" indent="0">
              <a:lnSpc>
                <a:spcPct val="150000"/>
              </a:lnSpc>
              <a:buNone/>
            </a:pPr>
            <a:r>
              <a:rPr lang="hr-HR" sz="1400" dirty="0">
                <a:latin typeface="Sora" panose="020B0604020202020204" charset="0"/>
                <a:cs typeface="Sora" panose="020B0604020202020204" charset="0"/>
              </a:rPr>
              <a:t>Je li primjerena njegova težina?</a:t>
            </a:r>
          </a:p>
          <a:p>
            <a:pPr marL="609600" lvl="1" indent="0">
              <a:lnSpc>
                <a:spcPct val="150000"/>
              </a:lnSpc>
              <a:buNone/>
            </a:pPr>
            <a:r>
              <a:rPr lang="hr-HR" sz="1400" dirty="0">
                <a:latin typeface="Sora" panose="020B0604020202020204" charset="0"/>
                <a:cs typeface="Sora" panose="020B0604020202020204" charset="0"/>
              </a:rPr>
              <a:t>Čini li se prezahtjevnim?</a:t>
            </a:r>
          </a:p>
          <a:p>
            <a:pPr marL="609600" lvl="1" indent="0">
              <a:lnSpc>
                <a:spcPct val="150000"/>
              </a:lnSpc>
              <a:buNone/>
            </a:pPr>
            <a:r>
              <a:rPr lang="hr-HR" sz="1400" dirty="0">
                <a:latin typeface="Sora" panose="020B0604020202020204" charset="0"/>
                <a:cs typeface="Sora" panose="020B0604020202020204" charset="0"/>
              </a:rPr>
              <a:t>Je li logički povezan s ciljevima klijenta?</a:t>
            </a:r>
          </a:p>
          <a:p>
            <a:pPr marL="609600" lvl="1" indent="0">
              <a:lnSpc>
                <a:spcPct val="150000"/>
              </a:lnSpc>
              <a:buNone/>
            </a:pPr>
            <a:r>
              <a:rPr lang="hr-HR" sz="1400" dirty="0">
                <a:latin typeface="Sora" panose="020B0604020202020204" charset="0"/>
                <a:cs typeface="Sora" panose="020B0604020202020204" charset="0"/>
              </a:rPr>
              <a:t>Koliko je vjerojatno da će ga klijent napraviti?</a:t>
            </a:r>
          </a:p>
          <a:p>
            <a:pPr marL="609600" lvl="1" indent="0">
              <a:lnSpc>
                <a:spcPct val="150000"/>
              </a:lnSpc>
              <a:buNone/>
            </a:pPr>
            <a:r>
              <a:rPr lang="hr-HR" sz="1400" dirty="0">
                <a:latin typeface="Sora" panose="020B0604020202020204" charset="0"/>
                <a:cs typeface="Sora" panose="020B0604020202020204" charset="0"/>
              </a:rPr>
              <a:t>Koji se praktični problemi mogu javiti?</a:t>
            </a:r>
          </a:p>
          <a:p>
            <a:pPr marL="609600" lvl="1" indent="0">
              <a:lnSpc>
                <a:spcPct val="150000"/>
              </a:lnSpc>
              <a:buNone/>
            </a:pPr>
            <a:r>
              <a:rPr lang="hr-HR" sz="1400" dirty="0">
                <a:latin typeface="Sora" panose="020B0604020202020204" charset="0"/>
                <a:cs typeface="Sora" panose="020B0604020202020204" charset="0"/>
              </a:rPr>
              <a:t>Koje misli mogu omesti izvršavanje akcijskog plana?</a:t>
            </a:r>
          </a:p>
        </p:txBody>
      </p:sp>
      <p:sp>
        <p:nvSpPr>
          <p:cNvPr id="668" name="Google Shape;668;p42"/>
          <p:cNvSpPr txBox="1">
            <a:spLocks noGrp="1"/>
          </p:cNvSpPr>
          <p:nvPr>
            <p:ph type="title"/>
          </p:nvPr>
        </p:nvSpPr>
        <p:spPr>
          <a:xfrm>
            <a:off x="1592768" y="252472"/>
            <a:ext cx="6516518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PREDVIĐANJE MOGUĆIH </a:t>
            </a:r>
            <a:br>
              <a:rPr lang="hr-HR" sz="2400" dirty="0"/>
            </a:br>
            <a:r>
              <a:rPr lang="hr-HR" sz="2400" dirty="0"/>
              <a:t>PROBLEMA</a:t>
            </a:r>
          </a:p>
        </p:txBody>
      </p:sp>
      <p:grpSp>
        <p:nvGrpSpPr>
          <p:cNvPr id="680" name="Google Shape;680;p42"/>
          <p:cNvGrpSpPr/>
          <p:nvPr/>
        </p:nvGrpSpPr>
        <p:grpSpPr>
          <a:xfrm rot="10800000">
            <a:off x="7834103" y="-622258"/>
            <a:ext cx="2054558" cy="2052038"/>
            <a:chOff x="2661627" y="4121822"/>
            <a:chExt cx="2054558" cy="2052038"/>
          </a:xfrm>
        </p:grpSpPr>
        <p:sp>
          <p:nvSpPr>
            <p:cNvPr id="681" name="Google Shape;681;p42"/>
            <p:cNvSpPr/>
            <p:nvPr/>
          </p:nvSpPr>
          <p:spPr>
            <a:xfrm>
              <a:off x="3688500" y="4378328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3688500" y="4634833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3688500" y="4891339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3945856" y="4634833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3431984" y="4634833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3175478" y="4378328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918973" y="4121822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3431984" y="5147844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3945845" y="5147844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4202340" y="5404350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4459685" y="5147844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3175478" y="5404350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3431984" y="5660855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2918133" y="5147844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2661627" y="5917361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4459685" y="4121822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>
          <a:extLst>
            <a:ext uri="{FF2B5EF4-FFF2-40B4-BE49-F238E27FC236}">
              <a16:creationId xmlns:a16="http://schemas.microsoft.com/office/drawing/2014/main" id="{74615BA0-DB31-F2A8-09DB-BE381A010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2">
            <a:extLst>
              <a:ext uri="{FF2B5EF4-FFF2-40B4-BE49-F238E27FC236}">
                <a16:creationId xmlns:a16="http://schemas.microsoft.com/office/drawing/2014/main" id="{AF1D3EDC-D417-31DB-0F52-AF87C32CE90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9349" y="1535004"/>
            <a:ext cx="8805301" cy="287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Ispitajte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vjerojatnost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iz</a:t>
            </a:r>
            <a:r>
              <a:rPr lang="hr-HR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vršavanja akcijskog plana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.</a:t>
            </a:r>
            <a:r>
              <a:rPr lang="hr-HR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hr-HR" sz="1100" b="0" u="none" strike="noStrike" baseline="0" dirty="0">
                <a:latin typeface="Sora" panose="020B0604020202020204" charset="0"/>
                <a:cs typeface="Sora" panose="020B0604020202020204" charset="0"/>
              </a:rPr>
              <a:t>(</a:t>
            </a:r>
            <a:r>
              <a:rPr lang="hr-HR" sz="1100" dirty="0">
                <a:latin typeface="Sora"/>
                <a:cs typeface="Sora"/>
                <a:sym typeface="Sora"/>
              </a:rPr>
              <a:t>‘‘</a:t>
            </a:r>
            <a:r>
              <a:rPr lang="hr-HR" sz="1100" dirty="0" err="1">
                <a:latin typeface="Sora" panose="020B0604020202020204" charset="0"/>
                <a:cs typeface="Sora" panose="020B0604020202020204" charset="0"/>
              </a:rPr>
              <a:t>Ko</a:t>
            </a:r>
            <a:r>
              <a:rPr lang="en-US" sz="1100" b="0" u="none" strike="noStrike" baseline="0" dirty="0" err="1">
                <a:latin typeface="Sora" panose="020B0604020202020204" charset="0"/>
                <a:cs typeface="Sora" panose="020B0604020202020204" charset="0"/>
              </a:rPr>
              <a:t>lika</a:t>
            </a:r>
            <a:r>
              <a:rPr lang="en-US" sz="1100" b="0" u="none" strike="noStrike" baseline="0" dirty="0">
                <a:latin typeface="Sora" panose="020B0604020202020204" charset="0"/>
                <a:cs typeface="Sora" panose="020B0604020202020204" charset="0"/>
              </a:rPr>
              <a:t> je </a:t>
            </a:r>
            <a:r>
              <a:rPr lang="en-US" sz="1100" b="0" u="none" strike="noStrike" baseline="0" dirty="0" err="1">
                <a:latin typeface="Sora" panose="020B0604020202020204" charset="0"/>
                <a:cs typeface="Sora" panose="020B0604020202020204" charset="0"/>
              </a:rPr>
              <a:t>vjerojatnost</a:t>
            </a:r>
            <a:r>
              <a:rPr lang="en-US" sz="1100" b="0" u="none" strike="noStrike" baseline="0" dirty="0">
                <a:latin typeface="Sora" panose="020B0604020202020204" charset="0"/>
                <a:cs typeface="Sora" panose="020B0604020202020204" charset="0"/>
              </a:rPr>
              <a:t> da </a:t>
            </a:r>
            <a:r>
              <a:rPr lang="en-US" sz="1100" b="0" u="none" strike="noStrike" baseline="0" dirty="0" err="1">
                <a:latin typeface="Sora" panose="020B0604020202020204" charset="0"/>
                <a:cs typeface="Sora" panose="020B0604020202020204" charset="0"/>
              </a:rPr>
              <a:t>ćete</a:t>
            </a:r>
            <a:r>
              <a:rPr lang="en-US" sz="1100" b="0" u="none" strike="noStrike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hr-HR" sz="1100" b="0" u="none" strike="noStrike" baseline="0" dirty="0">
                <a:latin typeface="Sora" panose="020B0604020202020204" charset="0"/>
                <a:cs typeface="Sora" panose="020B0604020202020204" charset="0"/>
              </a:rPr>
              <a:t>dovršiti akcijski plan</a:t>
            </a:r>
            <a:r>
              <a:rPr lang="en-US" sz="1100" b="0" u="none" strike="noStrike" baseline="0" dirty="0">
                <a:latin typeface="Sora" panose="020B0604020202020204" charset="0"/>
                <a:cs typeface="Sora" panose="020B0604020202020204" charset="0"/>
              </a:rPr>
              <a:t>, 0-100%?</a:t>
            </a:r>
            <a:r>
              <a:rPr lang="hr-HR" sz="1100" dirty="0">
                <a:latin typeface="Sora"/>
                <a:cs typeface="Sora"/>
                <a:sym typeface="Sora"/>
              </a:rPr>
              <a:t>’’</a:t>
            </a:r>
            <a:r>
              <a:rPr lang="hr-HR" sz="1100" b="0" u="none" strike="noStrike" baseline="0" dirty="0">
                <a:latin typeface="Sora" panose="020B0604020202020204" charset="0"/>
                <a:cs typeface="Sora" panose="020B0604020202020204" charset="0"/>
              </a:rPr>
              <a:t>)</a:t>
            </a:r>
          </a:p>
          <a:p>
            <a:pPr marL="152400" indent="0" algn="l">
              <a:buNone/>
            </a:pPr>
            <a:endParaRPr lang="en-US" b="1" i="0" u="none" strike="noStrike" baseline="0" dirty="0">
              <a:solidFill>
                <a:srgbClr val="446A28"/>
              </a:solidFill>
              <a:latin typeface="Sora" panose="020B0604020202020204" charset="0"/>
              <a:cs typeface="Sora" panose="020B0604020202020204" charset="0"/>
            </a:endParaRPr>
          </a:p>
          <a:p>
            <a:pPr marL="0" indent="0" algn="l">
              <a:buNone/>
            </a:pPr>
            <a:r>
              <a:rPr lang="hr-HR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    </a:t>
            </a: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Identificirajte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prepreke</a:t>
            </a: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. </a:t>
            </a:r>
            <a:r>
              <a:rPr lang="hr-HR" sz="1100" i="1" dirty="0">
                <a:latin typeface="Sora" panose="020B0604020202020204" charset="0"/>
                <a:cs typeface="Sora" panose="020B0604020202020204" charset="0"/>
              </a:rPr>
              <a:t>(</a:t>
            </a:r>
            <a:r>
              <a:rPr lang="hr-HR" sz="1100" dirty="0">
                <a:latin typeface="Sora"/>
                <a:cs typeface="Sora"/>
                <a:sym typeface="Sora"/>
              </a:rPr>
              <a:t>‘‘</a:t>
            </a:r>
            <a:r>
              <a:rPr lang="hr-HR" sz="1100" dirty="0">
                <a:latin typeface="Sora" panose="020B0604020202020204" charset="0"/>
                <a:cs typeface="Sora" panose="020B0604020202020204" charset="0"/>
              </a:rPr>
              <a:t>Na što se odnosi tih 25%? Koji to dio vas misli da nećete dovršiti akcijski plan’’?)</a:t>
            </a:r>
            <a:r>
              <a:rPr lang="en-US" sz="1100" dirty="0">
                <a:latin typeface="Sora" panose="020B0604020202020204" charset="0"/>
                <a:cs typeface="Sora" panose="020B0604020202020204" charset="0"/>
              </a:rPr>
              <a:t> </a:t>
            </a:r>
            <a:endParaRPr lang="hr-HR" sz="1100" dirty="0">
              <a:latin typeface="Sora" panose="020B0604020202020204" charset="0"/>
              <a:cs typeface="Sora" panose="020B0604020202020204" charset="0"/>
            </a:endParaRPr>
          </a:p>
          <a:p>
            <a:pPr marL="0" indent="0" algn="l">
              <a:buNone/>
            </a:pPr>
            <a:r>
              <a:rPr lang="hr-HR" sz="1100" dirty="0">
                <a:latin typeface="Sora" panose="020B0604020202020204" charset="0"/>
                <a:cs typeface="Sora" panose="020B0604020202020204" charset="0"/>
              </a:rPr>
              <a:t>                                                                         (</a:t>
            </a:r>
            <a:r>
              <a:rPr lang="hr-HR" sz="1100" dirty="0">
                <a:latin typeface="Sora"/>
                <a:cs typeface="Sora"/>
                <a:sym typeface="Sora"/>
              </a:rPr>
              <a:t>‘‘</a:t>
            </a:r>
            <a:r>
              <a:rPr lang="hr-HR" sz="1100" dirty="0">
                <a:latin typeface="Sora" panose="020B0604020202020204" charset="0"/>
                <a:cs typeface="Sora" panose="020B0604020202020204" charset="0"/>
              </a:rPr>
              <a:t>Š</a:t>
            </a:r>
            <a:r>
              <a:rPr lang="en-US" sz="1100" dirty="0">
                <a:latin typeface="Sora" panose="020B0604020202020204" charset="0"/>
                <a:cs typeface="Sora" panose="020B0604020202020204" charset="0"/>
              </a:rPr>
              <a:t>to </a:t>
            </a:r>
            <a:r>
              <a:rPr lang="en-US" sz="1100" dirty="0" err="1">
                <a:latin typeface="Sora" panose="020B0604020202020204" charset="0"/>
                <a:cs typeface="Sora" panose="020B0604020202020204" charset="0"/>
              </a:rPr>
              <a:t>bismo</a:t>
            </a:r>
            <a:r>
              <a:rPr lang="en-US" sz="110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sz="1100" dirty="0" err="1">
                <a:latin typeface="Sora" panose="020B0604020202020204" charset="0"/>
                <a:cs typeface="Sora" panose="020B0604020202020204" charset="0"/>
              </a:rPr>
              <a:t>mogli</a:t>
            </a:r>
            <a:r>
              <a:rPr lang="en-US" sz="110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sz="1100" dirty="0" err="1">
                <a:latin typeface="Sora" panose="020B0604020202020204" charset="0"/>
                <a:cs typeface="Sora" panose="020B0604020202020204" charset="0"/>
              </a:rPr>
              <a:t>učiniti</a:t>
            </a:r>
            <a:r>
              <a:rPr lang="en-US" sz="1100" dirty="0">
                <a:latin typeface="Sora" panose="020B0604020202020204" charset="0"/>
                <a:cs typeface="Sora" panose="020B0604020202020204" charset="0"/>
              </a:rPr>
              <a:t> da </a:t>
            </a:r>
            <a:r>
              <a:rPr lang="hr-HR" sz="1100" dirty="0">
                <a:latin typeface="Sora" panose="020B0604020202020204" charset="0"/>
                <a:cs typeface="Sora" panose="020B0604020202020204" charset="0"/>
              </a:rPr>
              <a:t>se pomaknemo </a:t>
            </a:r>
            <a:r>
              <a:rPr lang="en-US" sz="1100" dirty="0">
                <a:latin typeface="Sora" panose="020B0604020202020204" charset="0"/>
                <a:cs typeface="Sora" panose="020B0604020202020204" charset="0"/>
              </a:rPr>
              <a:t>s</a:t>
            </a:r>
            <a:r>
              <a:rPr lang="hr-HR" sz="1100" dirty="0">
                <a:latin typeface="Sora" panose="020B0604020202020204" charset="0"/>
                <a:cs typeface="Sora" panose="020B0604020202020204" charset="0"/>
              </a:rPr>
              <a:t>a</a:t>
            </a:r>
            <a:r>
              <a:rPr lang="en-US" sz="1100" dirty="0">
                <a:latin typeface="Sora" panose="020B0604020202020204" charset="0"/>
                <a:cs typeface="Sora" panose="020B0604020202020204" charset="0"/>
              </a:rPr>
              <a:t> 75% </a:t>
            </a:r>
            <a:r>
              <a:rPr lang="en-US" sz="1100" dirty="0" err="1">
                <a:latin typeface="Sora" panose="020B0604020202020204" charset="0"/>
                <a:cs typeface="Sora" panose="020B0604020202020204" charset="0"/>
              </a:rPr>
              <a:t>na</a:t>
            </a:r>
            <a:r>
              <a:rPr lang="en-US" sz="1100" dirty="0">
                <a:latin typeface="Sora" panose="020B0604020202020204" charset="0"/>
                <a:cs typeface="Sora" panose="020B0604020202020204" charset="0"/>
              </a:rPr>
              <a:t> 95%?</a:t>
            </a:r>
            <a:r>
              <a:rPr lang="hr-HR" sz="1100" dirty="0">
                <a:latin typeface="Sora" panose="020B0604020202020204" charset="0"/>
                <a:cs typeface="Sora" panose="020B0604020202020204" charset="0"/>
              </a:rPr>
              <a:t>’’)</a:t>
            </a:r>
          </a:p>
          <a:p>
            <a:pPr marL="0" indent="0" algn="l">
              <a:buNone/>
            </a:pPr>
            <a:endParaRPr lang="en-US" sz="1100" i="1" dirty="0">
              <a:latin typeface="Sora" panose="020B0604020202020204" charset="0"/>
              <a:cs typeface="Sora" panose="020B0604020202020204" charset="0"/>
            </a:endParaRPr>
          </a:p>
          <a:p>
            <a:pPr marL="0" indent="0">
              <a:buNone/>
            </a:pPr>
            <a:r>
              <a:rPr lang="hr-HR" sz="110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    </a:t>
            </a: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N</a:t>
            </a:r>
            <a:r>
              <a:rPr lang="hr-HR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apravite </a:t>
            </a:r>
            <a:r>
              <a:rPr lang="hr-HR" b="1" u="sng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prob</a:t>
            </a:r>
            <a:r>
              <a:rPr lang="hr-HR" b="1" u="sng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u ponašanja</a:t>
            </a:r>
            <a:r>
              <a:rPr lang="en-US" sz="1100" i="1" dirty="0">
                <a:latin typeface="Sora" panose="020B0604020202020204" charset="0"/>
                <a:cs typeface="Sora" panose="020B0604020202020204" charset="0"/>
              </a:rPr>
              <a:t>.</a:t>
            </a:r>
            <a:r>
              <a:rPr lang="hr-HR" sz="1100" i="1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hr-HR" sz="1100" dirty="0">
                <a:latin typeface="Sora" panose="020B0604020202020204" charset="0"/>
                <a:cs typeface="Sora" panose="020B0604020202020204" charset="0"/>
              </a:rPr>
              <a:t>(Vizualizirajte izvršavanje akcijskog plana kako biste otkrili potencijalne prepreke)</a:t>
            </a:r>
          </a:p>
          <a:p>
            <a:pPr marL="0" indent="0">
              <a:buNone/>
            </a:pPr>
            <a:endParaRPr lang="en-US" sz="1100" b="0" i="0" u="none" strike="noStrike" baseline="0" dirty="0">
              <a:latin typeface="Sora" panose="020B0604020202020204" charset="0"/>
              <a:cs typeface="Sora" panose="020B0604020202020204" charset="0"/>
            </a:endParaRPr>
          </a:p>
          <a:p>
            <a:pPr marL="0" indent="0" algn="l">
              <a:buNone/>
            </a:pPr>
            <a:r>
              <a:rPr lang="hr-HR" sz="1100" dirty="0">
                <a:latin typeface="Sora" panose="020B0604020202020204" charset="0"/>
                <a:cs typeface="Sora" panose="020B0604020202020204" charset="0"/>
              </a:rPr>
              <a:t>    </a:t>
            </a:r>
            <a:r>
              <a:rPr lang="en-US" sz="1100" b="0" i="0" u="none" strike="noStrike" baseline="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hr-HR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Obratite pažnju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na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negativne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reakcije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klijenata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.</a:t>
            </a:r>
            <a:r>
              <a:rPr lang="hr-HR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    </a:t>
            </a:r>
          </a:p>
          <a:p>
            <a:pPr marL="0" indent="0" algn="l">
              <a:buNone/>
            </a:pPr>
            <a:r>
              <a:rPr lang="hr-HR" sz="1100" dirty="0">
                <a:latin typeface="Sora" panose="020B0604020202020204" charset="0"/>
                <a:cs typeface="Sora" panose="020B0604020202020204" charset="0"/>
              </a:rPr>
              <a:t>     </a:t>
            </a:r>
            <a:endParaRPr lang="en-US" b="1" i="0" u="none" strike="noStrike" baseline="0" dirty="0">
              <a:solidFill>
                <a:srgbClr val="446A28"/>
              </a:solidFill>
              <a:latin typeface="Sora" panose="020B0604020202020204" charset="0"/>
              <a:cs typeface="Sora" panose="020B0604020202020204" charset="0"/>
            </a:endParaRPr>
          </a:p>
          <a:p>
            <a:pPr marL="0" indent="0" algn="l">
              <a:buNone/>
            </a:pP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   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Ispitajte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prednosti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i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nedostatke</a:t>
            </a:r>
            <a:r>
              <a:rPr lang="hr-HR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akcijskog plana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.</a:t>
            </a:r>
            <a:endParaRPr lang="hr-HR" b="1" i="0" u="none" strike="noStrike" baseline="0" dirty="0">
              <a:solidFill>
                <a:srgbClr val="446A28"/>
              </a:solidFill>
              <a:latin typeface="Sora" panose="020B0604020202020204" charset="0"/>
              <a:cs typeface="Sora" panose="020B0604020202020204" charset="0"/>
            </a:endParaRPr>
          </a:p>
          <a:p>
            <a:pPr marL="0" indent="0" algn="l">
              <a:buNone/>
            </a:pPr>
            <a:endParaRPr lang="en-US" b="1" i="0" u="none" strike="noStrike" baseline="0" dirty="0">
              <a:solidFill>
                <a:srgbClr val="446A28"/>
              </a:solidFill>
              <a:latin typeface="Sora" panose="020B0604020202020204" charset="0"/>
              <a:cs typeface="Sora" panose="020B0604020202020204" charset="0"/>
            </a:endParaRPr>
          </a:p>
          <a:p>
            <a:pPr marL="0" indent="0" algn="l">
              <a:buNone/>
            </a:pP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   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Pr</a:t>
            </a:r>
            <a:r>
              <a:rPr lang="hr-HR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edložite</a:t>
            </a:r>
            <a:r>
              <a:rPr lang="hr-HR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drugačiji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en-US" b="1" i="0" u="none" strike="noStrike" baseline="0" dirty="0" err="1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akcijski</a:t>
            </a:r>
            <a:r>
              <a:rPr lang="en-US" b="1" i="0" u="none" strike="noStrike" baseline="0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plan.</a:t>
            </a:r>
            <a:endParaRPr lang="hr-HR" b="1" i="0" u="none" strike="noStrike" baseline="0" dirty="0">
              <a:solidFill>
                <a:srgbClr val="446A28"/>
              </a:solidFill>
              <a:latin typeface="Sora" panose="020B0604020202020204" charset="0"/>
              <a:cs typeface="Sora" panose="020B0604020202020204" charset="0"/>
            </a:endParaRPr>
          </a:p>
          <a:p>
            <a:pPr marL="0" indent="0" algn="l">
              <a:buNone/>
            </a:pPr>
            <a:endParaRPr lang="hr-HR" b="1" i="0" u="none" strike="noStrike" baseline="0" dirty="0">
              <a:solidFill>
                <a:srgbClr val="446A28"/>
              </a:solidFill>
              <a:latin typeface="Sora" panose="020B0604020202020204" charset="0"/>
              <a:cs typeface="Sora" panose="020B0604020202020204" charset="0"/>
            </a:endParaRPr>
          </a:p>
          <a:p>
            <a:pPr marL="0" indent="0" algn="l">
              <a:buNone/>
            </a:pP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   Neka akcijski plan (u početku) bude nešto na čemu klijent </a:t>
            </a: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‘‘ne može izgubiti</a:t>
            </a: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’’.</a:t>
            </a:r>
          </a:p>
          <a:p>
            <a:pPr marL="0" indent="0" algn="l">
              <a:buNone/>
            </a:pPr>
            <a:endParaRPr lang="en-US" b="1" i="0" u="none" strike="noStrike" baseline="0" dirty="0">
              <a:solidFill>
                <a:srgbClr val="446A28"/>
              </a:solidFill>
              <a:latin typeface="Sora" panose="020B0604020202020204" charset="0"/>
              <a:cs typeface="Sora" panose="020B0604020202020204" charset="0"/>
            </a:endParaRPr>
          </a:p>
          <a:p>
            <a:pPr marL="0" indent="0" algn="l">
              <a:buNone/>
            </a:pPr>
            <a:r>
              <a:rPr lang="hr-HR" b="1" dirty="0">
                <a:solidFill>
                  <a:srgbClr val="446A28"/>
                </a:solidFill>
                <a:latin typeface="Sora" panose="020B0604020202020204" charset="0"/>
                <a:cs typeface="Sora" panose="020B0604020202020204" charset="0"/>
              </a:rPr>
              <a:t>     </a:t>
            </a:r>
          </a:p>
        </p:txBody>
      </p:sp>
      <p:grpSp>
        <p:nvGrpSpPr>
          <p:cNvPr id="680" name="Google Shape;680;p42">
            <a:extLst>
              <a:ext uri="{FF2B5EF4-FFF2-40B4-BE49-F238E27FC236}">
                <a16:creationId xmlns:a16="http://schemas.microsoft.com/office/drawing/2014/main" id="{986799BC-6251-97BF-4F7F-BB34028568F1}"/>
              </a:ext>
            </a:extLst>
          </p:cNvPr>
          <p:cNvGrpSpPr/>
          <p:nvPr/>
        </p:nvGrpSpPr>
        <p:grpSpPr>
          <a:xfrm rot="10800000">
            <a:off x="7082427" y="-773544"/>
            <a:ext cx="2054558" cy="2052038"/>
            <a:chOff x="2661627" y="4121822"/>
            <a:chExt cx="2054558" cy="2052038"/>
          </a:xfrm>
        </p:grpSpPr>
        <p:sp>
          <p:nvSpPr>
            <p:cNvPr id="681" name="Google Shape;681;p42">
              <a:extLst>
                <a:ext uri="{FF2B5EF4-FFF2-40B4-BE49-F238E27FC236}">
                  <a16:creationId xmlns:a16="http://schemas.microsoft.com/office/drawing/2014/main" id="{6D9C4335-477F-EF0D-D814-303D3AF20D7B}"/>
                </a:ext>
              </a:extLst>
            </p:cNvPr>
            <p:cNvSpPr/>
            <p:nvPr/>
          </p:nvSpPr>
          <p:spPr>
            <a:xfrm>
              <a:off x="3688500" y="4378328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2" name="Google Shape;682;p42">
              <a:extLst>
                <a:ext uri="{FF2B5EF4-FFF2-40B4-BE49-F238E27FC236}">
                  <a16:creationId xmlns:a16="http://schemas.microsoft.com/office/drawing/2014/main" id="{651FF14B-0FBE-5A53-6EED-9C4D650F8934}"/>
                </a:ext>
              </a:extLst>
            </p:cNvPr>
            <p:cNvSpPr/>
            <p:nvPr/>
          </p:nvSpPr>
          <p:spPr>
            <a:xfrm>
              <a:off x="3688500" y="4634833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3" name="Google Shape;683;p42">
              <a:extLst>
                <a:ext uri="{FF2B5EF4-FFF2-40B4-BE49-F238E27FC236}">
                  <a16:creationId xmlns:a16="http://schemas.microsoft.com/office/drawing/2014/main" id="{2255ABA5-BB90-4DBE-87DE-12421B411676}"/>
                </a:ext>
              </a:extLst>
            </p:cNvPr>
            <p:cNvSpPr/>
            <p:nvPr/>
          </p:nvSpPr>
          <p:spPr>
            <a:xfrm>
              <a:off x="3688500" y="4891339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4" name="Google Shape;684;p42">
              <a:extLst>
                <a:ext uri="{FF2B5EF4-FFF2-40B4-BE49-F238E27FC236}">
                  <a16:creationId xmlns:a16="http://schemas.microsoft.com/office/drawing/2014/main" id="{31BD9B99-C919-235B-F828-7F385FF5491B}"/>
                </a:ext>
              </a:extLst>
            </p:cNvPr>
            <p:cNvSpPr/>
            <p:nvPr/>
          </p:nvSpPr>
          <p:spPr>
            <a:xfrm>
              <a:off x="3945856" y="4634833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5" name="Google Shape;685;p42">
              <a:extLst>
                <a:ext uri="{FF2B5EF4-FFF2-40B4-BE49-F238E27FC236}">
                  <a16:creationId xmlns:a16="http://schemas.microsoft.com/office/drawing/2014/main" id="{58C825F2-D0FD-455C-C64A-9A21C4E524AC}"/>
                </a:ext>
              </a:extLst>
            </p:cNvPr>
            <p:cNvSpPr/>
            <p:nvPr/>
          </p:nvSpPr>
          <p:spPr>
            <a:xfrm>
              <a:off x="3431984" y="4634833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6" name="Google Shape;686;p42">
              <a:extLst>
                <a:ext uri="{FF2B5EF4-FFF2-40B4-BE49-F238E27FC236}">
                  <a16:creationId xmlns:a16="http://schemas.microsoft.com/office/drawing/2014/main" id="{02B17A67-226E-310F-8AD2-8AEE221F9C2A}"/>
                </a:ext>
              </a:extLst>
            </p:cNvPr>
            <p:cNvSpPr/>
            <p:nvPr/>
          </p:nvSpPr>
          <p:spPr>
            <a:xfrm>
              <a:off x="3175478" y="4378328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7" name="Google Shape;687;p42">
              <a:extLst>
                <a:ext uri="{FF2B5EF4-FFF2-40B4-BE49-F238E27FC236}">
                  <a16:creationId xmlns:a16="http://schemas.microsoft.com/office/drawing/2014/main" id="{0C7B9E95-42A6-E37F-A075-CE3A9425CBF1}"/>
                </a:ext>
              </a:extLst>
            </p:cNvPr>
            <p:cNvSpPr/>
            <p:nvPr/>
          </p:nvSpPr>
          <p:spPr>
            <a:xfrm>
              <a:off x="2918973" y="4121822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8" name="Google Shape;688;p42">
              <a:extLst>
                <a:ext uri="{FF2B5EF4-FFF2-40B4-BE49-F238E27FC236}">
                  <a16:creationId xmlns:a16="http://schemas.microsoft.com/office/drawing/2014/main" id="{B43EF51C-CE30-2C8F-B95D-A9ED966E2252}"/>
                </a:ext>
              </a:extLst>
            </p:cNvPr>
            <p:cNvSpPr/>
            <p:nvPr/>
          </p:nvSpPr>
          <p:spPr>
            <a:xfrm>
              <a:off x="3431984" y="5147844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89" name="Google Shape;689;p42">
              <a:extLst>
                <a:ext uri="{FF2B5EF4-FFF2-40B4-BE49-F238E27FC236}">
                  <a16:creationId xmlns:a16="http://schemas.microsoft.com/office/drawing/2014/main" id="{A069196F-E005-A8CE-E0A4-6315677E4977}"/>
                </a:ext>
              </a:extLst>
            </p:cNvPr>
            <p:cNvSpPr/>
            <p:nvPr/>
          </p:nvSpPr>
          <p:spPr>
            <a:xfrm>
              <a:off x="3945845" y="5147844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0" name="Google Shape;690;p42">
              <a:extLst>
                <a:ext uri="{FF2B5EF4-FFF2-40B4-BE49-F238E27FC236}">
                  <a16:creationId xmlns:a16="http://schemas.microsoft.com/office/drawing/2014/main" id="{855CFED5-4CBE-7981-F764-BDDC97AFAC81}"/>
                </a:ext>
              </a:extLst>
            </p:cNvPr>
            <p:cNvSpPr/>
            <p:nvPr/>
          </p:nvSpPr>
          <p:spPr>
            <a:xfrm>
              <a:off x="4202340" y="5404350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1" name="Google Shape;691;p42">
              <a:extLst>
                <a:ext uri="{FF2B5EF4-FFF2-40B4-BE49-F238E27FC236}">
                  <a16:creationId xmlns:a16="http://schemas.microsoft.com/office/drawing/2014/main" id="{596446C5-D6B7-25A3-3845-9822CB618A7A}"/>
                </a:ext>
              </a:extLst>
            </p:cNvPr>
            <p:cNvSpPr/>
            <p:nvPr/>
          </p:nvSpPr>
          <p:spPr>
            <a:xfrm>
              <a:off x="4459685" y="5147844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2" name="Google Shape;692;p42">
              <a:extLst>
                <a:ext uri="{FF2B5EF4-FFF2-40B4-BE49-F238E27FC236}">
                  <a16:creationId xmlns:a16="http://schemas.microsoft.com/office/drawing/2014/main" id="{C2C6D511-D07B-F40A-90C7-467C3F738821}"/>
                </a:ext>
              </a:extLst>
            </p:cNvPr>
            <p:cNvSpPr/>
            <p:nvPr/>
          </p:nvSpPr>
          <p:spPr>
            <a:xfrm>
              <a:off x="3175478" y="5404350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3" name="Google Shape;693;p42">
              <a:extLst>
                <a:ext uri="{FF2B5EF4-FFF2-40B4-BE49-F238E27FC236}">
                  <a16:creationId xmlns:a16="http://schemas.microsoft.com/office/drawing/2014/main" id="{8E1105BC-E7F6-42B9-4854-267368687794}"/>
                </a:ext>
              </a:extLst>
            </p:cNvPr>
            <p:cNvSpPr/>
            <p:nvPr/>
          </p:nvSpPr>
          <p:spPr>
            <a:xfrm>
              <a:off x="3431984" y="5660855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4" name="Google Shape;694;p42">
              <a:extLst>
                <a:ext uri="{FF2B5EF4-FFF2-40B4-BE49-F238E27FC236}">
                  <a16:creationId xmlns:a16="http://schemas.microsoft.com/office/drawing/2014/main" id="{B2183E98-1D35-9DDA-AD66-2FA3B837E581}"/>
                </a:ext>
              </a:extLst>
            </p:cNvPr>
            <p:cNvSpPr/>
            <p:nvPr/>
          </p:nvSpPr>
          <p:spPr>
            <a:xfrm>
              <a:off x="2918133" y="5147844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5" name="Google Shape;695;p42">
              <a:extLst>
                <a:ext uri="{FF2B5EF4-FFF2-40B4-BE49-F238E27FC236}">
                  <a16:creationId xmlns:a16="http://schemas.microsoft.com/office/drawing/2014/main" id="{9A31E534-BCCB-3434-145D-BE3557BBE85A}"/>
                </a:ext>
              </a:extLst>
            </p:cNvPr>
            <p:cNvSpPr/>
            <p:nvPr/>
          </p:nvSpPr>
          <p:spPr>
            <a:xfrm>
              <a:off x="2661627" y="5917361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696" name="Google Shape;696;p42">
              <a:extLst>
                <a:ext uri="{FF2B5EF4-FFF2-40B4-BE49-F238E27FC236}">
                  <a16:creationId xmlns:a16="http://schemas.microsoft.com/office/drawing/2014/main" id="{B99DFD33-046C-903E-5736-FA805D72F521}"/>
                </a:ext>
              </a:extLst>
            </p:cNvPr>
            <p:cNvSpPr/>
            <p:nvPr/>
          </p:nvSpPr>
          <p:spPr>
            <a:xfrm>
              <a:off x="4459685" y="4121822"/>
              <a:ext cx="256500" cy="256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4" name="Google Shape;668;p42">
            <a:extLst>
              <a:ext uri="{FF2B5EF4-FFF2-40B4-BE49-F238E27FC236}">
                <a16:creationId xmlns:a16="http://schemas.microsoft.com/office/drawing/2014/main" id="{90E1F5EB-70A8-486D-3573-64318DADA1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8821" y="252472"/>
            <a:ext cx="6516518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PREDVIĐANJE MOGUĆIH </a:t>
            </a:r>
            <a:br>
              <a:rPr lang="hr-HR" sz="2400" dirty="0"/>
            </a:br>
            <a:r>
              <a:rPr lang="hr-HR" sz="2400" dirty="0"/>
              <a:t>PROBLEMA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4C7BE34C-62D4-3D15-B945-29BCBD147704}"/>
              </a:ext>
            </a:extLst>
          </p:cNvPr>
          <p:cNvSpPr/>
          <p:nvPr/>
        </p:nvSpPr>
        <p:spPr>
          <a:xfrm>
            <a:off x="3397405" y="4534829"/>
            <a:ext cx="1248936" cy="356199"/>
          </a:xfrm>
          <a:prstGeom prst="rect">
            <a:avLst/>
          </a:prstGeom>
          <a:solidFill>
            <a:srgbClr val="F3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7BE1D8A-C4CA-B221-5E80-D45476549873}"/>
              </a:ext>
            </a:extLst>
          </p:cNvPr>
          <p:cNvSpPr/>
          <p:nvPr/>
        </p:nvSpPr>
        <p:spPr>
          <a:xfrm>
            <a:off x="6861176" y="252472"/>
            <a:ext cx="2096970" cy="1081862"/>
          </a:xfrm>
          <a:prstGeom prst="rect">
            <a:avLst/>
          </a:prstGeom>
          <a:solidFill>
            <a:srgbClr val="F3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344495"/>
      </p:ext>
    </p:extLst>
  </p:cSld>
  <p:clrMapOvr>
    <a:masterClrMapping/>
  </p:clrMapOvr>
</p:sld>
</file>

<file path=ppt/theme/theme1.xml><?xml version="1.0" encoding="utf-8"?>
<a:theme xmlns:a="http://schemas.openxmlformats.org/drawingml/2006/main" name="Clean Aesthetic Style Marketing Plan by Slidesgo">
  <a:themeElements>
    <a:clrScheme name="Simple Light">
      <a:dk1>
        <a:srgbClr val="494949"/>
      </a:dk1>
      <a:lt1>
        <a:srgbClr val="F3F3F3"/>
      </a:lt1>
      <a:dk2>
        <a:srgbClr val="52514D"/>
      </a:dk2>
      <a:lt2>
        <a:srgbClr val="807F7A"/>
      </a:lt2>
      <a:accent1>
        <a:srgbClr val="A1A1A1"/>
      </a:accent1>
      <a:accent2>
        <a:srgbClr val="CCCCC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949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914</Words>
  <Application>Microsoft Office PowerPoint</Application>
  <PresentationFormat>On-screen Show (16:9)</PresentationFormat>
  <Paragraphs>163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Assistant</vt:lpstr>
      <vt:lpstr>NewBaskerville-Roman-DTC</vt:lpstr>
      <vt:lpstr>Arial</vt:lpstr>
      <vt:lpstr>Sora</vt:lpstr>
      <vt:lpstr>Raleway</vt:lpstr>
      <vt:lpstr>Nunito Light</vt:lpstr>
      <vt:lpstr>Wingdings</vt:lpstr>
      <vt:lpstr>inherit</vt:lpstr>
      <vt:lpstr>Clean Aesthetic Style Marketing Plan by Slidesgo</vt:lpstr>
      <vt:lpstr>AKCIJSKI PLAN</vt:lpstr>
      <vt:lpstr>SADRŽAJ</vt:lpstr>
      <vt:lpstr>ŠTO JE  AKCIJSKI PLAN?</vt:lpstr>
      <vt:lpstr>ZADAVANJE AKCIJSKOG PLANA</vt:lpstr>
      <vt:lpstr>DOBAR AKCIJSKI PLAN PRUŽA KLIJENTIMA  PRILIKU DA…</vt:lpstr>
      <vt:lpstr>PowerPoint Presentation</vt:lpstr>
      <vt:lpstr>POVEĆAVANJE VJEROJATNOSTI USPJEŠNOG  AKCIJSKOG PLANA</vt:lpstr>
      <vt:lpstr>PREDVIĐANJE MOGUĆIH  PROBLEMA</vt:lpstr>
      <vt:lpstr>PREDVIĐANJE MOGUĆIH  PROBLEMA</vt:lpstr>
      <vt:lpstr>PowerPoint Presentation</vt:lpstr>
      <vt:lpstr>KONCEPTUALIZACIJA TEŠKOĆA</vt:lpstr>
      <vt:lpstr>PREGLED AKCIJSKOG PLANA</vt:lpstr>
      <vt:lpstr>Hvala na pažnji!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AKCIJSKI PLAN</dc:title>
  <dc:creator>ivan</dc:creator>
  <cp:lastModifiedBy>hubikotvr@outlook.com</cp:lastModifiedBy>
  <cp:revision>10</cp:revision>
  <dcterms:modified xsi:type="dcterms:W3CDTF">2024-12-18T14:23:25Z</dcterms:modified>
</cp:coreProperties>
</file>