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63" r:id="rId7"/>
    <p:sldId id="260" r:id="rId8"/>
    <p:sldId id="261" r:id="rId9"/>
    <p:sldId id="262" r:id="rId10"/>
    <p:sldId id="264" r:id="rId11"/>
    <p:sldId id="265" r:id="rId12"/>
    <p:sldId id="284" r:id="rId13"/>
    <p:sldId id="266" r:id="rId14"/>
    <p:sldId id="267" r:id="rId15"/>
    <p:sldId id="268" r:id="rId16"/>
    <p:sldId id="290" r:id="rId17"/>
    <p:sldId id="269" r:id="rId1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5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814" autoAdjust="0"/>
  </p:normalViewPr>
  <p:slideViewPr>
    <p:cSldViewPr showGuides="1">
      <p:cViewPr varScale="1">
        <p:scale>
          <a:sx n="87" d="100"/>
          <a:sy n="87" d="100"/>
        </p:scale>
        <p:origin x="2304" y="84"/>
      </p:cViewPr>
      <p:guideLst>
        <p:guide orient="horz" pos="205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CEAF58-D814-4A17-95CD-C293B762C4E5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8CBE2-D606-4635-9B3C-B6EC9F9E6BE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Super, prekriženo izostavite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8CBE2-D606-4635-9B3C-B6EC9F9E6BE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super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8CBE2-D606-4635-9B3C-B6EC9F9E6BE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Dodala sam Vam ovo crveno i neke stvari malo pojasnila. Vjerujem da biste Vi to rekli usmeno, ali neka ostane kolegama za podsjetnik u prezentaciji kada budu učili. Možete </a:t>
            </a:r>
            <a:r>
              <a:rPr lang="hr-HR" dirty="0" err="1"/>
              <a:t>odcrveniti</a:t>
            </a:r>
            <a:r>
              <a:rPr lang="hr-HR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8CBE2-D606-4635-9B3C-B6EC9F9E6BE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Molim prevedite na </a:t>
            </a:r>
            <a:r>
              <a:rPr lang="hr-HR" dirty="0" err="1"/>
              <a:t>hrv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8CBE2-D606-4635-9B3C-B6EC9F9E6BE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Molim prevedite na </a:t>
            </a:r>
            <a:r>
              <a:rPr lang="hr-HR" dirty="0" err="1"/>
              <a:t>hrv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8CBE2-D606-4635-9B3C-B6EC9F9E6BE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Možete izostaviti ovu fotografiju dijaloga jer neće biti vremena da se pročita. </a:t>
            </a:r>
            <a:endParaRPr lang="hr-HR" dirty="0"/>
          </a:p>
          <a:p>
            <a:r>
              <a:rPr lang="hr-HR" dirty="0"/>
              <a:t>Tekst koji ste stavili je sasvim dovoljan.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8CBE2-D606-4635-9B3C-B6EC9F9E6BE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Molim prevedite na </a:t>
            </a:r>
            <a:r>
              <a:rPr lang="hr-HR" dirty="0" err="1"/>
              <a:t>hrv</a:t>
            </a:r>
            <a:endParaRPr lang="hr-HR" dirty="0"/>
          </a:p>
          <a:p>
            <a:r>
              <a:rPr lang="hr-HR" dirty="0"/>
              <a:t>Ovaj dio vrlo kratko ispričajte, vjerujem da većina zna dosta toga sa studija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8CBE2-D606-4635-9B3C-B6EC9F9E6BE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Super – molim dodajte ovdje i grafikon iz knjige koji objašnjava kako se uloga pojedinih faktora mijenja kroz vrijeme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8CBE2-D606-4635-9B3C-B6EC9F9E6BE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Molim prevedite na </a:t>
            </a:r>
            <a:r>
              <a:rPr lang="hr-HR" dirty="0" err="1"/>
              <a:t>hrv</a:t>
            </a:r>
            <a:r>
              <a:rPr lang="hr-HR" dirty="0"/>
              <a:t> (šaljem Vam dnevnik u privitku pa možete od tud kopirati)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8CBE2-D606-4635-9B3C-B6EC9F9E6BE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Super – samo prevedite na </a:t>
            </a:r>
            <a:r>
              <a:rPr lang="hr-HR" dirty="0" err="1"/>
              <a:t>hrv</a:t>
            </a:r>
            <a:r>
              <a:rPr lang="hr-HR" dirty="0"/>
              <a:t> (nalijepite </a:t>
            </a:r>
            <a:r>
              <a:rPr lang="hr-HR" dirty="0" err="1"/>
              <a:t>text</a:t>
            </a:r>
            <a:r>
              <a:rPr lang="hr-HR" dirty="0"/>
              <a:t> </a:t>
            </a:r>
            <a:r>
              <a:rPr lang="hr-HR" dirty="0" err="1"/>
              <a:t>boxove</a:t>
            </a:r>
            <a:r>
              <a:rPr lang="hr-HR" dirty="0"/>
              <a:t> preko </a:t>
            </a:r>
            <a:r>
              <a:rPr lang="hr-HR" dirty="0" err="1"/>
              <a:t>eng</a:t>
            </a:r>
            <a:r>
              <a:rPr lang="hr-HR" dirty="0"/>
              <a:t>) – evo jedan za primjer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8CBE2-D606-4635-9B3C-B6EC9F9E6BE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super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8CBE2-D606-4635-9B3C-B6EC9F9E6BE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Sve super, samo prevedite na </a:t>
            </a:r>
            <a:r>
              <a:rPr lang="hr-HR" dirty="0" err="1"/>
              <a:t>hrv</a:t>
            </a:r>
            <a:r>
              <a:rPr lang="hr-HR" dirty="0"/>
              <a:t> – možete napraviti tablicu ili </a:t>
            </a:r>
            <a:r>
              <a:rPr lang="hr-HR" dirty="0" err="1"/>
              <a:t>smart</a:t>
            </a:r>
            <a:r>
              <a:rPr lang="hr-HR" dirty="0"/>
              <a:t> art ili nalijepiti preko </a:t>
            </a:r>
            <a:r>
              <a:rPr lang="hr-HR" dirty="0" err="1"/>
              <a:t>text</a:t>
            </a:r>
            <a:r>
              <a:rPr lang="hr-HR" dirty="0"/>
              <a:t> </a:t>
            </a:r>
            <a:r>
              <a:rPr lang="hr-HR" dirty="0" err="1"/>
              <a:t>boxove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8CBE2-D606-4635-9B3C-B6EC9F9E6BE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super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8CBE2-D606-4635-9B3C-B6EC9F9E6BE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Prekriženo izostaviti, ostalo super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8CBE2-D606-4635-9B3C-B6EC9F9E6BE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5F05-70FA-4BE1-B3B2-4185B5F69FE6}" type="datetimeFigureOut">
              <a:rPr lang="hr-HR" smtClean="0"/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D2F9-1ED2-43E6-B301-70A62DF4016C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5F05-70FA-4BE1-B3B2-4185B5F69FE6}" type="datetimeFigureOut">
              <a:rPr lang="hr-HR" smtClean="0"/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D2F9-1ED2-43E6-B301-70A62DF4016C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5F05-70FA-4BE1-B3B2-4185B5F69FE6}" type="datetimeFigureOut">
              <a:rPr lang="hr-HR" smtClean="0"/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D2F9-1ED2-43E6-B301-70A62DF4016C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5F05-70FA-4BE1-B3B2-4185B5F69FE6}" type="datetimeFigureOut">
              <a:rPr lang="hr-HR" smtClean="0"/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D2F9-1ED2-43E6-B301-70A62DF4016C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5F05-70FA-4BE1-B3B2-4185B5F69FE6}" type="datetimeFigureOut">
              <a:rPr lang="hr-HR" smtClean="0"/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D2F9-1ED2-43E6-B301-70A62DF4016C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5F05-70FA-4BE1-B3B2-4185B5F69FE6}" type="datetimeFigureOut">
              <a:rPr lang="hr-HR" smtClean="0"/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D2F9-1ED2-43E6-B301-70A62DF4016C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5F05-70FA-4BE1-B3B2-4185B5F69FE6}" type="datetimeFigureOut">
              <a:rPr lang="hr-HR" smtClean="0"/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D2F9-1ED2-43E6-B301-70A62DF4016C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5F05-70FA-4BE1-B3B2-4185B5F69FE6}" type="datetimeFigureOut">
              <a:rPr lang="hr-HR" smtClean="0"/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D2F9-1ED2-43E6-B301-70A62DF4016C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5F05-70FA-4BE1-B3B2-4185B5F69FE6}" type="datetimeFigureOut">
              <a:rPr lang="hr-HR" smtClean="0"/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D2F9-1ED2-43E6-B301-70A62DF4016C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5F05-70FA-4BE1-B3B2-4185B5F69FE6}" type="datetimeFigureOut">
              <a:rPr lang="hr-HR" smtClean="0"/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D2F9-1ED2-43E6-B301-70A62DF4016C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5F05-70FA-4BE1-B3B2-4185B5F69FE6}" type="datetimeFigureOut">
              <a:rPr lang="hr-HR" smtClean="0"/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D2F9-1ED2-43E6-B301-70A62DF4016C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C5F05-70FA-4BE1-B3B2-4185B5F69FE6}" type="datetimeFigureOut">
              <a:rPr lang="hr-HR" smtClean="0"/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2D2F9-1ED2-43E6-B301-70A62DF4016C}" type="slidenum">
              <a:rPr lang="hr-HR" smtClean="0"/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4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9520" y="548640"/>
            <a:ext cx="5440045" cy="1470025"/>
          </a:xfrm>
        </p:spPr>
        <p:txBody>
          <a:bodyPr/>
          <a:lstStyle/>
          <a:p>
            <a:r>
              <a:rPr lang="hr-HR" dirty="0"/>
              <a:t>BK TEHNIKE ZA RAD S NESANICOM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404620" y="5732780"/>
            <a:ext cx="6400800" cy="1752600"/>
          </a:xfrm>
        </p:spPr>
        <p:txBody>
          <a:bodyPr/>
          <a:lstStyle/>
          <a:p>
            <a:r>
              <a:rPr lang="hr-HR" sz="2400" dirty="0">
                <a:solidFill>
                  <a:schemeClr val="tx1"/>
                </a:solidFill>
              </a:rPr>
              <a:t>Anamarija Šesnić</a:t>
            </a:r>
            <a:endParaRPr lang="hr-H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ooo"/>
          <p:cNvPicPr>
            <a:picLocks noChangeAspect="1"/>
          </p:cNvPicPr>
          <p:nvPr/>
        </p:nvPicPr>
        <p:blipFill>
          <a:blip r:embed="rId1"/>
          <a:srcRect b="7114"/>
          <a:stretch>
            <a:fillRect/>
          </a:stretch>
        </p:blipFill>
        <p:spPr>
          <a:xfrm>
            <a:off x="5364480" y="4221480"/>
            <a:ext cx="3784600" cy="263652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395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hr-HR" altLang="en-US" sz="2400" dirty="0"/>
              <a:t>Pravilo: Krevet je za spavanje</a:t>
            </a:r>
            <a:endParaRPr lang="hr-HR" altLang="en-US" sz="2400" dirty="0"/>
          </a:p>
          <a:p>
            <a:r>
              <a:rPr lang="hr-HR" altLang="en-US" sz="2400" dirty="0"/>
              <a:t>Ne koristiti krevet za ništa drugo osim za spavanje, aktivnosti poput čitanja, gledanja </a:t>
            </a:r>
            <a:r>
              <a:rPr lang="hr-HR" altLang="en-US" sz="2400" dirty="0" err="1"/>
              <a:t>TVa</a:t>
            </a:r>
            <a:r>
              <a:rPr lang="hr-HR" altLang="en-US" sz="2400" dirty="0"/>
              <a:t>, telefoniranja</a:t>
            </a:r>
            <a:endParaRPr lang="hr-HR" altLang="en-US" sz="2400" dirty="0"/>
          </a:p>
          <a:p>
            <a:r>
              <a:rPr lang="hr-HR" altLang="en-US" sz="2400" dirty="0"/>
              <a:t>Kod ljudi s nesanicom čitanje u krevetu se povezuje s budnošću</a:t>
            </a:r>
            <a:endParaRPr lang="hr-HR" altLang="en-US" sz="2400" dirty="0"/>
          </a:p>
          <a:p>
            <a:pPr marL="0" indent="0">
              <a:buNone/>
            </a:pPr>
            <a:endParaRPr lang="hr-HR" altLang="en-US" sz="2400" dirty="0"/>
          </a:p>
          <a:p>
            <a:pPr marL="0" indent="0">
              <a:buNone/>
            </a:pPr>
            <a:r>
              <a:rPr lang="hr-HR" altLang="en-US" sz="2400" dirty="0"/>
              <a:t>Pravilo: Četvrt sata</a:t>
            </a:r>
            <a:endParaRPr lang="hr-HR" altLang="en-US" sz="2400" dirty="0"/>
          </a:p>
          <a:p>
            <a:r>
              <a:rPr lang="hr-HR" altLang="en-US" sz="2400" dirty="0"/>
              <a:t>Dobri spavači obično zaspu u roku od 15 minuta</a:t>
            </a:r>
            <a:endParaRPr lang="hr-HR" altLang="en-US" sz="2400" dirty="0"/>
          </a:p>
          <a:p>
            <a:r>
              <a:rPr lang="hr-HR" altLang="en-US" sz="2400" dirty="0"/>
              <a:t>Ne ležati dulje od 15 minuta u krevetu budan, nakon toga se dići i otići u drugu sobu raditi nešto drugo</a:t>
            </a:r>
            <a:endParaRPr lang="hr-HR" altLang="en-US" sz="2400" dirty="0"/>
          </a:p>
          <a:p>
            <a:pPr marL="0" indent="0">
              <a:buNone/>
            </a:pPr>
            <a:endParaRPr lang="hr-HR" alt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krevet"/>
          <p:cNvPicPr>
            <a:picLocks noChangeAspect="1"/>
          </p:cNvPicPr>
          <p:nvPr/>
        </p:nvPicPr>
        <p:blipFill>
          <a:blip r:embed="rId1"/>
          <a:srcRect l="17850" t="9520" r="17897" b="9646"/>
          <a:stretch>
            <a:fillRect/>
          </a:stretch>
        </p:blipFill>
        <p:spPr>
          <a:xfrm>
            <a:off x="6372225" y="4364990"/>
            <a:ext cx="2592070" cy="2447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2400" dirty="0"/>
              <a:t>Pravilo: Pospanost-umor</a:t>
            </a:r>
            <a:endParaRPr lang="hr-HR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55875" y="1412240"/>
          <a:ext cx="375476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4760"/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PECKANJE</a:t>
                      </a:r>
                      <a:r>
                        <a:rPr lang="hr-HR" baseline="0" dirty="0"/>
                        <a:t> OČIJU 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BOLNI MIŠIĆI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NEVOLJNO</a:t>
                      </a:r>
                      <a:r>
                        <a:rPr lang="hr-HR" baseline="0" dirty="0"/>
                        <a:t> SPAVANJE 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MANJAK ENERGIJE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ZIJEVANJE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415" y="3788782"/>
            <a:ext cx="698490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/>
              <a:t>Treba ići na spavanje jedino kada je osoba umorna-pospana, a ne iz navike ili kada je „vrijeme za spavanje”</a:t>
            </a:r>
            <a:endParaRPr lang="hr-HR" sz="2400" dirty="0"/>
          </a:p>
          <a:p>
            <a:endParaRPr lang="hr-HR" sz="2400" dirty="0"/>
          </a:p>
          <a:p>
            <a:r>
              <a:rPr lang="hr-HR" sz="2400" dirty="0"/>
              <a:t>Pravilo: Čuvanje sna</a:t>
            </a:r>
            <a:endParaRPr lang="hr-HR" sz="2400" dirty="0"/>
          </a:p>
          <a:p>
            <a:r>
              <a:rPr lang="hr-HR" sz="2400" dirty="0"/>
              <a:t>Izbjegavati jutarnji, popodnevni ili večernji odmor jer odmaranje smanjuje potrebu za spavanjem</a:t>
            </a:r>
            <a:endParaRPr lang="hr-HR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6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s 4"/>
          <p:cNvSpPr/>
          <p:nvPr/>
        </p:nvSpPr>
        <p:spPr>
          <a:xfrm>
            <a:off x="395605" y="1600200"/>
            <a:ext cx="8352790" cy="4320540"/>
          </a:xfrm>
          <a:prstGeom prst="rect">
            <a:avLst/>
          </a:prstGeom>
          <a:solidFill>
            <a:schemeClr val="bg1">
              <a:alpha val="6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hr-HR" sz="3500" dirty="0"/>
              <a:t>Napraviti obrazac spavanja najboljim što može biti </a:t>
            </a:r>
            <a:endParaRPr lang="hr-HR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20540"/>
          </a:xfrm>
        </p:spPr>
        <p:txBody>
          <a:bodyPr>
            <a:noAutofit/>
          </a:bodyPr>
          <a:lstStyle/>
          <a:p>
            <a:r>
              <a:rPr lang="hr-HR" sz="1900" dirty="0"/>
              <a:t>Izračunati prosjek sati spavanja u 10 dana prema dnevniku spavanja</a:t>
            </a:r>
            <a:endParaRPr lang="hr-HR" sz="1900" dirty="0"/>
          </a:p>
          <a:p>
            <a:r>
              <a:rPr lang="hr-HR" sz="1900" dirty="0"/>
              <a:t>Cilj je postići da osoba spava svaki dan otprilike jednako sati</a:t>
            </a:r>
            <a:endParaRPr lang="hr-HR" sz="1900" dirty="0"/>
          </a:p>
          <a:p>
            <a:r>
              <a:rPr lang="hr-HR" sz="1900" dirty="0"/>
              <a:t>Odrediti</a:t>
            </a:r>
            <a:r>
              <a:rPr lang="hr-HR" sz="1900" b="1" dirty="0"/>
              <a:t> vrijeme buđenja</a:t>
            </a:r>
            <a:r>
              <a:rPr lang="hr-HR" sz="1900" dirty="0"/>
              <a:t> – </a:t>
            </a:r>
            <a:r>
              <a:rPr lang="hr-HR" sz="1900" dirty="0">
                <a:solidFill>
                  <a:schemeClr val="tx1"/>
                </a:solidFill>
              </a:rPr>
              <a:t>po želji klijenta</a:t>
            </a:r>
            <a:endParaRPr lang="hr-HR" sz="1900" dirty="0">
              <a:solidFill>
                <a:srgbClr val="FF0000"/>
              </a:solidFill>
            </a:endParaRPr>
          </a:p>
          <a:p>
            <a:r>
              <a:rPr lang="hr-HR" sz="1900" dirty="0"/>
              <a:t>Odrediti </a:t>
            </a:r>
            <a:r>
              <a:rPr lang="hr-HR" sz="1900" b="1" dirty="0"/>
              <a:t>vrijeme odlaska na spavanje</a:t>
            </a:r>
            <a:r>
              <a:rPr lang="hr-HR" sz="1900" dirty="0"/>
              <a:t>, u krevet na </a:t>
            </a:r>
            <a:r>
              <a:rPr lang="hr-HR" sz="1900" dirty="0">
                <a:solidFill>
                  <a:schemeClr val="tx1"/>
                </a:solidFill>
              </a:rPr>
              <a:t>temelju prosječnog trajanja spavanja i željenog vremena buđenja</a:t>
            </a:r>
            <a:endParaRPr lang="hr-HR" sz="1900" dirty="0">
              <a:solidFill>
                <a:srgbClr val="FF0000"/>
              </a:solidFill>
            </a:endParaRPr>
          </a:p>
          <a:p>
            <a:r>
              <a:rPr lang="hr-HR" sz="1900" b="1" i="1" dirty="0"/>
              <a:t>Period za spavanje </a:t>
            </a:r>
            <a:r>
              <a:rPr lang="hr-HR" sz="1900" dirty="0"/>
              <a:t>- između vremena odlaska na spavanje i vremena buđenja, minimum 5 sati</a:t>
            </a:r>
            <a:endParaRPr lang="hr-HR" sz="1900" dirty="0"/>
          </a:p>
          <a:p>
            <a:r>
              <a:rPr lang="hr-HR" sz="1900" dirty="0"/>
              <a:t>Promjena </a:t>
            </a:r>
            <a:r>
              <a:rPr lang="hr-HR" sz="1900" i="1" dirty="0"/>
              <a:t>perioda za spavanje </a:t>
            </a:r>
            <a:r>
              <a:rPr lang="hr-HR" sz="1900" dirty="0"/>
              <a:t>- smanjit će se budno vrijeme provedeno u krevetu, a povećati period spavanja u krevetu </a:t>
            </a:r>
            <a:endParaRPr lang="hr-HR" sz="1900" dirty="0"/>
          </a:p>
          <a:p>
            <a:r>
              <a:rPr lang="hr-HR" sz="1900" dirty="0"/>
              <a:t>Na kraju svakog tjedna izračunati efikasnost spavanja, ako se poboljša nagraditi se s dodatnih 15 minuta u krevetu </a:t>
            </a:r>
            <a:endParaRPr lang="hr-HR" sz="1900" dirty="0"/>
          </a:p>
          <a:p>
            <a:r>
              <a:rPr lang="hr-HR" sz="1900" dirty="0"/>
              <a:t>Monitoriranje vlastitog spavanja</a:t>
            </a:r>
            <a:endParaRPr lang="hr-HR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s 6"/>
          <p:cNvSpPr/>
          <p:nvPr/>
        </p:nvSpPr>
        <p:spPr>
          <a:xfrm>
            <a:off x="5004435" y="404495"/>
            <a:ext cx="4032250" cy="61925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sz="2400" dirty="0"/>
              <a:t>Nositi se s </a:t>
            </a:r>
            <a:r>
              <a:rPr lang="hr-HR" sz="2400" i="1" dirty="0"/>
              <a:t>letećim mislima</a:t>
            </a:r>
            <a:endParaRPr lang="hr-HR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600200"/>
            <a:ext cx="4752340" cy="4526280"/>
          </a:xfrm>
        </p:spPr>
        <p:txBody>
          <a:bodyPr>
            <a:normAutofit/>
          </a:bodyPr>
          <a:lstStyle/>
          <a:p>
            <a:r>
              <a:rPr lang="hr-HR" sz="2400" dirty="0"/>
              <a:t>Puno ljudi s nesanicom se žali na fizičku iscrpljenost, ali su mentalno pobuđeni</a:t>
            </a:r>
            <a:endParaRPr lang="hr-HR" sz="2400" dirty="0"/>
          </a:p>
          <a:p>
            <a:r>
              <a:rPr lang="hr-HR" sz="2400" dirty="0"/>
              <a:t>Često stvari  koje nas drže budnima su naše misli </a:t>
            </a:r>
            <a:endParaRPr lang="hr-HR" sz="2400" dirty="0"/>
          </a:p>
          <a:p>
            <a:r>
              <a:rPr lang="hr-HR" sz="2400" dirty="0"/>
              <a:t>Razmišljanje prebaciti za drugi dio dana (primjerice predvečer), a ne u vrijeme kada se legne u krevet</a:t>
            </a:r>
            <a:endParaRPr lang="hr-HR" sz="2400" dirty="0"/>
          </a:p>
          <a:p>
            <a:pPr marL="0" indent="0">
              <a:buNone/>
            </a:pPr>
            <a:endParaRPr lang="hr-HR" sz="2000" dirty="0"/>
          </a:p>
          <a:p>
            <a:endParaRPr lang="hr-HR" sz="2000" i="1" dirty="0"/>
          </a:p>
        </p:txBody>
      </p:sp>
      <p:pic>
        <p:nvPicPr>
          <p:cNvPr id="4" name="Picture 3" descr="iluuu"/>
          <p:cNvPicPr>
            <a:picLocks noChangeAspect="1"/>
          </p:cNvPicPr>
          <p:nvPr/>
        </p:nvPicPr>
        <p:blipFill>
          <a:blip r:embed="rId1"/>
          <a:srcRect b="29625"/>
          <a:stretch>
            <a:fillRect/>
          </a:stretch>
        </p:blipFill>
        <p:spPr>
          <a:xfrm>
            <a:off x="827405" y="4725035"/>
            <a:ext cx="3918585" cy="2070100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5147945" y="404495"/>
            <a:ext cx="3896360" cy="59080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hr-HR" altLang="en-US" sz="1400"/>
              <a:t>1. Odvoji 20 minuta ujutro te svaku večer u isto vrijeme ako je moguće (oko 19h)</a:t>
            </a:r>
            <a:endParaRPr lang="hr-HR" altLang="en-US" sz="1400"/>
          </a:p>
          <a:p>
            <a:r>
              <a:rPr lang="hr-HR" altLang="en-US" sz="1400"/>
              <a:t>2. Sjedni negdje u miru</a:t>
            </a:r>
            <a:endParaRPr lang="hr-HR" altLang="en-US" sz="1400"/>
          </a:p>
          <a:p>
            <a:r>
              <a:rPr lang="hr-HR" altLang="en-US" sz="1400"/>
              <a:t>3. Potrebni su ti dnevnik i olovka</a:t>
            </a:r>
            <a:endParaRPr lang="hr-HR" altLang="en-US" sz="1400"/>
          </a:p>
          <a:p>
            <a:r>
              <a:rPr lang="hr-HR" altLang="en-US" sz="1400"/>
              <a:t>3. Razmisli što se dogodilo tijekom dana, koji su bili događaji i kako se osjećaš s obzirom na provedeni dan.</a:t>
            </a:r>
            <a:endParaRPr lang="hr-HR" altLang="en-US" sz="1400"/>
          </a:p>
          <a:p>
            <a:r>
              <a:rPr lang="hr-HR" altLang="en-US" sz="1400"/>
              <a:t>4.Napiši neke glavne stvari. Napiši stvari zbog kojih si se osjećao/la dobro i one što su te mučile. </a:t>
            </a:r>
            <a:endParaRPr lang="hr-HR" altLang="en-US" sz="1400"/>
          </a:p>
          <a:p>
            <a:r>
              <a:rPr lang="hr-HR" altLang="en-US" sz="1400"/>
              <a:t>6.Napiši sve što misliš da trebaš napraviti na svoju “</a:t>
            </a:r>
            <a:r>
              <a:rPr lang="hr-HR" altLang="en-US" sz="1400" i="1"/>
              <a:t>to do</a:t>
            </a:r>
            <a:r>
              <a:rPr lang="hr-HR" altLang="en-US" sz="1400"/>
              <a:t> listu”, s koracima koje trebaš napraviti kako bi riješio/la nedovršeni ili loše obavljen posao.</a:t>
            </a:r>
            <a:endParaRPr lang="hr-HR" altLang="en-US" sz="1400"/>
          </a:p>
          <a:p>
            <a:r>
              <a:rPr lang="hr-HR" altLang="en-US" sz="1400"/>
              <a:t>7. Sada razmisli o sutrašnjem danu i što te čeka. Razmisli o stvarima kojima se veseliš i koje bi te mogle brinuti.</a:t>
            </a:r>
            <a:endParaRPr lang="hr-HR" altLang="en-US" sz="1400"/>
          </a:p>
          <a:p>
            <a:r>
              <a:rPr lang="hr-HR" altLang="en-US" sz="1400"/>
              <a:t>8.Napiši svoj raspored u dnevnik ili ga provjeri ako već postoji.</a:t>
            </a:r>
            <a:endParaRPr lang="hr-HR" altLang="en-US" sz="1400"/>
          </a:p>
          <a:p>
            <a:r>
              <a:rPr lang="hr-HR" altLang="en-US" sz="1400"/>
              <a:t>9. Napiši stvari oko kojih si nesiguran/na i zabilježi ih u dnevnik,a u vremenu kroz jutro ćeš o tome više.</a:t>
            </a:r>
            <a:endParaRPr lang="hr-HR" altLang="en-US" sz="1400"/>
          </a:p>
          <a:p>
            <a:r>
              <a:rPr lang="hr-HR" altLang="en-US" sz="1400"/>
              <a:t>10. Probaj iskoristiti ovih 20 minuta da stekneš svoj veći osjećaj kontrole.</a:t>
            </a:r>
            <a:endParaRPr lang="hr-HR" altLang="en-US" sz="1400"/>
          </a:p>
          <a:p>
            <a:r>
              <a:rPr lang="hr-HR" altLang="en-US" sz="1400"/>
              <a:t>11. Kada dođe vrijeme za spavanje, ako počneš razmišljati o nabrojanim stvarima, podsjeti se da si se već nosio/la danas s njima.</a:t>
            </a:r>
            <a:endParaRPr lang="hr-HR" altLang="en-US" sz="1400"/>
          </a:p>
          <a:p>
            <a:r>
              <a:rPr lang="hr-HR" altLang="en-US" sz="1400"/>
              <a:t>12.Ako se pojave nove misli u krevetu, zapiši ih na papir pokraj kreveta te suočavanje s njima ostavi za sljedeće jutro.</a:t>
            </a:r>
            <a:endParaRPr lang="hr-HR" altLang="en-US" sz="1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ipo"/>
          <p:cNvPicPr>
            <a:picLocks noChangeAspect="1"/>
          </p:cNvPicPr>
          <p:nvPr/>
        </p:nvPicPr>
        <p:blipFill>
          <a:blip r:embed="rId1"/>
          <a:srcRect l="7721" t="2794" r="5493"/>
          <a:stretch>
            <a:fillRect/>
          </a:stretch>
        </p:blipFill>
        <p:spPr>
          <a:xfrm>
            <a:off x="107315" y="4580890"/>
            <a:ext cx="2912110" cy="226314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4525963"/>
          </a:xfrm>
        </p:spPr>
        <p:txBody>
          <a:bodyPr/>
          <a:lstStyle/>
          <a:p>
            <a:r>
              <a:rPr lang="hr-HR" sz="2400" dirty="0">
                <a:sym typeface="+mn-ea"/>
              </a:rPr>
              <a:t>Negativne misli zamijeniti s </a:t>
            </a:r>
            <a:r>
              <a:rPr lang="hr-HR" sz="2400" i="1" dirty="0">
                <a:sym typeface="+mn-ea"/>
              </a:rPr>
              <a:t>ispravnijima</a:t>
            </a:r>
            <a:endParaRPr lang="hr-HR" sz="2400" i="1" dirty="0"/>
          </a:p>
          <a:p>
            <a:endParaRPr lang="en-US" sz="2400"/>
          </a:p>
        </p:txBody>
      </p:sp>
      <p:graphicFrame>
        <p:nvGraphicFramePr>
          <p:cNvPr id="5" name="Table 4"/>
          <p:cNvGraphicFramePr/>
          <p:nvPr>
            <p:custDataLst>
              <p:tags r:id="rId2"/>
            </p:custDataLst>
          </p:nvPr>
        </p:nvGraphicFramePr>
        <p:xfrm>
          <a:off x="1835785" y="1052195"/>
          <a:ext cx="695833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9900"/>
                <a:gridCol w="1739900"/>
                <a:gridCol w="2505075"/>
                <a:gridCol w="973455"/>
              </a:tblGrid>
              <a:tr h="104267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400"/>
                        <a:t>Moje misli o spavanju i nespavanju </a:t>
                      </a:r>
                      <a:endParaRPr lang="hr-HR" altLang="en-US" sz="140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400"/>
                        <a:t>Kako se osjećam zbog njih</a:t>
                      </a:r>
                      <a:endParaRPr lang="hr-HR" altLang="en-US" sz="140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400"/>
                        <a:t>Ispravnija verzija mojih misli bi bila...</a:t>
                      </a:r>
                      <a:endParaRPr lang="hr-HR" altLang="en-US" sz="140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400"/>
                        <a:t>Kako se osjećam nakon ove verzije misli</a:t>
                      </a:r>
                      <a:endParaRPr lang="hr-HR" altLang="en-US" sz="140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400"/>
                        <a:t>“Čini se da sam ja budan/na pola noći dok svi drugi spavaju”</a:t>
                      </a:r>
                      <a:endParaRPr lang="hr-HR" altLang="en-US" sz="14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400"/>
                        <a:t>Anksiozno, usamljeno, ljubomorno, iziritirano</a:t>
                      </a:r>
                      <a:endParaRPr lang="hr-HR" altLang="en-US" sz="14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400"/>
                        <a:t>“Vjerojatno ću spavati otprilike 6 sati, a 2 sata biti budan/na u krevetu; to je 75%, a ne 50%.</a:t>
                      </a:r>
                      <a:endParaRPr lang="hr-HR" altLang="en-US" sz="1400"/>
                    </a:p>
                    <a:p>
                      <a:pPr>
                        <a:buNone/>
                      </a:pPr>
                      <a:r>
                        <a:rPr lang="hr-HR" altLang="en-US" sz="1400"/>
                        <a:t>Također, ako milijun ljudi živi u ovom gradu, od toga ih je pola odraslih, možda oko 50 tisuća ima ozbiljne probleme. Ne spavaju svi!” </a:t>
                      </a:r>
                      <a:endParaRPr lang="hr-HR" altLang="en-US" sz="14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400"/>
                        <a:t>uvjerenije, optimističnije, manje ljuto </a:t>
                      </a:r>
                      <a:endParaRPr lang="hr-HR" altLang="en-US" sz="14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37515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400"/>
                        <a:t>“Večeras neću nikako zaspati.”</a:t>
                      </a:r>
                      <a:endParaRPr lang="hr-HR" altLang="en-US" sz="14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400"/>
                        <a:t>demoralizirano, bez kontrole</a:t>
                      </a:r>
                      <a:endParaRPr lang="hr-HR" altLang="en-US" sz="14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400"/>
                        <a:t>“Gotovo sigurno ću večeras zaspat. Uvijek zaspem. Prosjek u mom dnevniku je 6 sati sna i nikad nisam spavao/la manje od 3-4 sata”</a:t>
                      </a:r>
                      <a:endParaRPr lang="hr-HR" altLang="en-US" sz="14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400"/>
                        <a:t>prihvatljivije, lakše, opuštenije</a:t>
                      </a:r>
                      <a:endParaRPr lang="hr-HR" altLang="en-US" sz="14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400"/>
                        <a:t>“Jako sam umoran, ne mogu se koncentrirati. To je zato jer sam sinoć loše spavao/la.</a:t>
                      </a:r>
                      <a:endParaRPr lang="hr-HR" altLang="en-US" sz="14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400"/>
                        <a:t>bespomoćno, okupirano spavanjem, iziritirano</a:t>
                      </a:r>
                      <a:endParaRPr lang="hr-HR" altLang="en-US" sz="14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400"/>
                        <a:t>Moja koncentracija ne ovisi samo o spavanju. Spavao/la sam i gore u odnosu na sinoć pa sam se osjećao/la bolje tijekom dana. Možda mi je dosadno ili mi je previše odjednom...</a:t>
                      </a:r>
                      <a:endParaRPr lang="hr-HR" altLang="en-US" sz="14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400"/>
                        <a:t>imam veći osjećaj kontrole, sposobno usredotočiti se </a:t>
                      </a:r>
                      <a:endParaRPr lang="hr-HR" altLang="en-US" sz="14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>
            <a:normAutofit/>
          </a:bodyPr>
          <a:lstStyle/>
          <a:p>
            <a:r>
              <a:rPr lang="hr-HR" sz="2200" dirty="0"/>
              <a:t>Prestati pokušati zaspati</a:t>
            </a:r>
            <a:endParaRPr lang="hr-HR" sz="2200" dirty="0"/>
          </a:p>
          <a:p>
            <a:r>
              <a:rPr lang="hr-HR" sz="2200" dirty="0"/>
              <a:t>Nije problem sama budnost, već emocionalni odgovor na nju </a:t>
            </a:r>
            <a:endParaRPr lang="hr-HR" sz="2200" dirty="0"/>
          </a:p>
          <a:p>
            <a:r>
              <a:rPr lang="hr-HR" sz="2200" dirty="0"/>
              <a:t>Koristiti smisao za humor</a:t>
            </a:r>
            <a:endParaRPr lang="hr-HR" sz="2200" dirty="0"/>
          </a:p>
          <a:p>
            <a:r>
              <a:rPr lang="hr-HR" sz="2200" dirty="0"/>
              <a:t>Evaluirati svoje osjećaje kako bi se nosili i sa svojim mislima tijekom dana (“Danas se osjećam jako umorno- jer sinoć nisam dobro spavala -----&gt; jer sam pretjerala s radom.”)</a:t>
            </a:r>
            <a:endParaRPr lang="hr-HR" sz="2200" dirty="0"/>
          </a:p>
        </p:txBody>
      </p:sp>
      <p:pic>
        <p:nvPicPr>
          <p:cNvPr id="2" name="Picture 1" descr="slipi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59205" y="3572510"/>
            <a:ext cx="6283960" cy="32746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kkkkk"/>
          <p:cNvPicPr>
            <a:picLocks noChangeAspect="1"/>
          </p:cNvPicPr>
          <p:nvPr/>
        </p:nvPicPr>
        <p:blipFill>
          <a:blip r:embed="rId1"/>
          <a:srcRect t="7725" r="10307" b="5212"/>
          <a:stretch>
            <a:fillRect/>
          </a:stretch>
        </p:blipFill>
        <p:spPr>
          <a:xfrm>
            <a:off x="6696075" y="4481830"/>
            <a:ext cx="2447925" cy="237617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840"/>
            <a:ext cx="8229600" cy="852170"/>
          </a:xfrm>
        </p:spPr>
        <p:txBody>
          <a:bodyPr/>
          <a:lstStyle/>
          <a:p>
            <a:r>
              <a:rPr lang="hr-HR" sz="3500" dirty="0"/>
              <a:t>Što je nesanica?</a:t>
            </a:r>
            <a:endParaRPr lang="hr-HR" sz="3500" dirty="0"/>
          </a:p>
        </p:txBody>
      </p:sp>
      <p:graphicFrame>
        <p:nvGraphicFramePr>
          <p:cNvPr id="6" name="Table 5"/>
          <p:cNvGraphicFramePr/>
          <p:nvPr>
            <p:custDataLst>
              <p:tags r:id="rId2"/>
            </p:custDataLst>
          </p:nvPr>
        </p:nvGraphicFramePr>
        <p:xfrm>
          <a:off x="323215" y="1196975"/>
          <a:ext cx="6509385" cy="632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9795"/>
                <a:gridCol w="2169795"/>
                <a:gridCol w="2169795"/>
              </a:tblGrid>
              <a:tr h="28956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Noću (je moj problem...)</a:t>
                      </a:r>
                      <a:endParaRPr lang="hr-HR" altLang="en-US" sz="120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sz="120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sz="120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48768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Ne mogu zaspati na početku večeri</a:t>
                      </a:r>
                      <a:endParaRPr lang="hr-HR" alt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hr-HR" alt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Nesanica na početku spavanja</a:t>
                      </a:r>
                      <a:endParaRPr lang="hr-HR" altLang="en-US" sz="1200"/>
                    </a:p>
                  </a:txBody>
                  <a:tcPr/>
                </a:tc>
              </a:tr>
              <a:tr h="48768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Ne mogu spavati tijekom večeri</a:t>
                      </a:r>
                      <a:endParaRPr lang="hr-HR" alt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Održavajuća nesanica</a:t>
                      </a:r>
                      <a:endParaRPr lang="hr-HR" altLang="en-US" sz="1200"/>
                    </a:p>
                  </a:txBody>
                  <a:tcPr/>
                </a:tc>
              </a:tr>
              <a:tr h="48768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Ne mogu zaspati i ne mogu spavati</a:t>
                      </a:r>
                      <a:endParaRPr lang="hr-HR" alt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Miješana nesanica </a:t>
                      </a:r>
                      <a:endParaRPr lang="hr-HR" altLang="en-US" sz="1200"/>
                    </a:p>
                  </a:txBody>
                  <a:tcPr/>
                </a:tc>
              </a:tr>
              <a:tr h="41529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>
                          <a:solidFill>
                            <a:schemeClr val="bg1"/>
                          </a:solidFill>
                        </a:rPr>
                        <a:t>Danju (Moje loše spavanje rezultira...)</a:t>
                      </a:r>
                      <a:endParaRPr lang="hr-HR" altLang="en-US" sz="12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sz="120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sz="120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8956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Umor ili manjak energije</a:t>
                      </a:r>
                      <a:endParaRPr lang="hr-HR" alt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sz="1200"/>
                    </a:p>
                  </a:txBody>
                  <a:tcPr/>
                </a:tc>
                <a:tc rowSpan="4">
                  <a:txBody>
                    <a:bodyPr/>
                    <a:p>
                      <a:pPr algn="ctr">
                        <a:buNone/>
                      </a:pPr>
                      <a:r>
                        <a:rPr lang="hr-HR" altLang="en-US" sz="1200"/>
                        <a:t>Nesanica s posljedicama na dnevno funkcioniranje</a:t>
                      </a:r>
                      <a:endParaRPr lang="hr-HR" altLang="en-US" sz="1200"/>
                    </a:p>
                  </a:txBody>
                  <a:tcPr/>
                </a:tc>
              </a:tr>
              <a:tr h="28956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Pospanost tijekom dana</a:t>
                      </a:r>
                      <a:endParaRPr lang="hr-HR" alt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sz="1200"/>
                    </a:p>
                  </a:txBody>
                  <a:tcPr/>
                </a:tc>
                <a:tc vMerge="1">
                  <a:tcPr/>
                </a:tc>
              </a:tr>
              <a:tr h="48768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Mentalne teškoće (pažnja, pamćenje...)</a:t>
                      </a:r>
                      <a:endParaRPr lang="hr-HR" alt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sz="1200"/>
                    </a:p>
                  </a:txBody>
                  <a:tcPr/>
                </a:tc>
                <a:tc vMerge="1">
                  <a:tcPr/>
                </a:tc>
              </a:tr>
              <a:tr h="48768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Poremećaj raspoloženja (iritabilnost, potištenost)</a:t>
                      </a:r>
                      <a:endParaRPr lang="hr-HR" alt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sz="1200"/>
                    </a:p>
                  </a:txBody>
                  <a:tcPr/>
                </a:tc>
                <a:tc vMerge="1"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>
                          <a:solidFill>
                            <a:schemeClr val="bg1"/>
                          </a:solidFill>
                        </a:rPr>
                        <a:t>Ozbiljnost</a:t>
                      </a:r>
                      <a:endParaRPr lang="hr-HR" altLang="en-US" sz="12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Jednom ili dvaput tjedno</a:t>
                      </a:r>
                      <a:endParaRPr lang="hr-HR" alt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umjerena</a:t>
                      </a:r>
                      <a:endParaRPr lang="hr-HR" altLang="en-US" sz="1200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3 ili više noći tjedno</a:t>
                      </a:r>
                      <a:endParaRPr lang="hr-HR" alt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teška</a:t>
                      </a:r>
                      <a:endParaRPr lang="hr-HR" altLang="en-US" sz="1200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Manje od 3 mjeseca</a:t>
                      </a:r>
                      <a:endParaRPr lang="hr-HR" alt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akutno</a:t>
                      </a:r>
                      <a:endParaRPr lang="hr-HR" altLang="en-US" sz="1200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Više od 3mjeseca</a:t>
                      </a:r>
                      <a:endParaRPr lang="hr-HR" alt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perzistentno</a:t>
                      </a:r>
                      <a:endParaRPr lang="hr-HR" altLang="en-US" sz="12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 Box 7"/>
          <p:cNvSpPr txBox="1"/>
          <p:nvPr/>
        </p:nvSpPr>
        <p:spPr>
          <a:xfrm>
            <a:off x="323215" y="836930"/>
            <a:ext cx="17900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hr-HR" altLang="en-US"/>
              <a:t>Check lista</a:t>
            </a:r>
            <a:endParaRPr lang="hr-HR" altLang="en-US"/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3131820" y="1772285"/>
            <a:ext cx="720090" cy="6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flipV="1">
            <a:off x="3131820" y="2277110"/>
            <a:ext cx="720090" cy="6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3131820" y="2708910"/>
            <a:ext cx="720090" cy="6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131820" y="3140710"/>
            <a:ext cx="720090" cy="6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3131820" y="3585845"/>
            <a:ext cx="720090" cy="6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3131820" y="3826510"/>
            <a:ext cx="720090" cy="6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131820" y="4258310"/>
            <a:ext cx="720090" cy="6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131820" y="4690110"/>
            <a:ext cx="720090" cy="6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131820" y="5157470"/>
            <a:ext cx="720090" cy="6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3131820" y="5517515"/>
            <a:ext cx="720090" cy="6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3131820" y="5877560"/>
            <a:ext cx="720090" cy="6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3131820" y="6239510"/>
            <a:ext cx="720090" cy="6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131820" y="6601460"/>
            <a:ext cx="720090" cy="6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r>
              <a:rPr lang="hr-HR" sz="3500" dirty="0"/>
              <a:t>Što uzrokuje nesanicu?</a:t>
            </a:r>
            <a:endParaRPr lang="hr-HR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225"/>
            <a:ext cx="8229600" cy="4525963"/>
          </a:xfrm>
        </p:spPr>
        <p:txBody>
          <a:bodyPr>
            <a:normAutofit/>
          </a:bodyPr>
          <a:lstStyle/>
          <a:p>
            <a:r>
              <a:rPr lang="hr-HR" sz="2000" b="1" dirty="0"/>
              <a:t>Predisponirajući, precipitirajući i održavajući faktori </a:t>
            </a:r>
            <a:endParaRPr lang="hr-HR" sz="2000" b="1" dirty="0"/>
          </a:p>
          <a:p>
            <a:r>
              <a:rPr lang="hr-HR" sz="2000" dirty="0"/>
              <a:t>Predisponirajući faktori-nesanica u obitelji, generalno anksiozne osobe, puno preokreta na poslu ili kod kuće</a:t>
            </a:r>
            <a:endParaRPr lang="hr-HR" sz="2000" dirty="0"/>
          </a:p>
          <a:p>
            <a:r>
              <a:rPr lang="hr-HR" sz="2000" dirty="0"/>
              <a:t>Precipitirajući faktori- događaji koji su utjecali na osobu i prekinuli uredno spavanje, npr. bolest, težak gubitak, period nezaposlenosti, buka, rođenje djeteta </a:t>
            </a:r>
            <a:endParaRPr lang="hr-HR" sz="2000" dirty="0"/>
          </a:p>
          <a:p>
            <a:r>
              <a:rPr lang="hr-HR" sz="2000" dirty="0"/>
              <a:t>Održavajući faktori- stvari koje održavaju problem sa spavanjem</a:t>
            </a:r>
            <a:endParaRPr lang="hr-HR" sz="2000" dirty="0"/>
          </a:p>
        </p:txBody>
      </p:sp>
      <p:sp>
        <p:nvSpPr>
          <p:cNvPr id="6" name="Curved Down Arrow 5"/>
          <p:cNvSpPr/>
          <p:nvPr/>
        </p:nvSpPr>
        <p:spPr>
          <a:xfrm>
            <a:off x="1298575" y="4069715"/>
            <a:ext cx="1583055" cy="2946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7" name="Curved Down Arrow 6"/>
          <p:cNvSpPr/>
          <p:nvPr/>
        </p:nvSpPr>
        <p:spPr>
          <a:xfrm rot="10800000">
            <a:off x="1248410" y="6381115"/>
            <a:ext cx="1583055" cy="32385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-36195" y="5210810"/>
            <a:ext cx="1623695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hr-HR" altLang="en-US" sz="1300"/>
              <a:t>Briga o lošijem spavanju po noći</a:t>
            </a:r>
            <a:endParaRPr lang="hr-HR" altLang="en-US" sz="1300"/>
          </a:p>
        </p:txBody>
      </p:sp>
      <p:sp>
        <p:nvSpPr>
          <p:cNvPr id="8" name="Text Box 7"/>
          <p:cNvSpPr txBox="1"/>
          <p:nvPr/>
        </p:nvSpPr>
        <p:spPr>
          <a:xfrm>
            <a:off x="1264285" y="4580890"/>
            <a:ext cx="1567180" cy="6915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hr-HR" altLang="en-US" sz="1300"/>
              <a:t>Briga o dnevnim posljedicama slabog spavanja</a:t>
            </a:r>
            <a:endParaRPr lang="hr-HR" altLang="en-US" sz="1300"/>
          </a:p>
        </p:txBody>
      </p:sp>
      <p:sp>
        <p:nvSpPr>
          <p:cNvPr id="9" name="Text Box 8"/>
          <p:cNvSpPr txBox="1"/>
          <p:nvPr/>
        </p:nvSpPr>
        <p:spPr>
          <a:xfrm>
            <a:off x="2555875" y="4972685"/>
            <a:ext cx="1469390" cy="8915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hr-HR" altLang="en-US" sz="1300"/>
              <a:t>Pokušaji, ali neuspješni u rješavanju problema</a:t>
            </a:r>
            <a:endParaRPr lang="hr-HR" altLang="en-US" sz="1300"/>
          </a:p>
        </p:txBody>
      </p:sp>
      <p:sp>
        <p:nvSpPr>
          <p:cNvPr id="10" name="Text Box 9"/>
          <p:cNvSpPr txBox="1"/>
          <p:nvPr/>
        </p:nvSpPr>
        <p:spPr>
          <a:xfrm>
            <a:off x="1033145" y="5864225"/>
            <a:ext cx="2017395" cy="2914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hr-HR" altLang="en-US" sz="1300"/>
              <a:t>Nemogućnost spavanja</a:t>
            </a:r>
            <a:endParaRPr lang="hr-HR" altLang="en-US" sz="1300"/>
          </a:p>
        </p:txBody>
      </p:sp>
      <p:sp>
        <p:nvSpPr>
          <p:cNvPr id="11" name="Flowchart: Alternate Process 10"/>
          <p:cNvSpPr/>
          <p:nvPr/>
        </p:nvSpPr>
        <p:spPr>
          <a:xfrm>
            <a:off x="107315" y="5112385"/>
            <a:ext cx="1367790" cy="720090"/>
          </a:xfrm>
          <a:prstGeom prst="flowChartAlternateProcess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Flowchart: Alternate Process 11"/>
          <p:cNvSpPr/>
          <p:nvPr/>
        </p:nvSpPr>
        <p:spPr>
          <a:xfrm>
            <a:off x="1298575" y="4509135"/>
            <a:ext cx="1561465" cy="845820"/>
          </a:xfrm>
          <a:prstGeom prst="flowChartAlternateProcess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3" name="Flowchart: Alternate Process 12"/>
          <p:cNvSpPr/>
          <p:nvPr/>
        </p:nvSpPr>
        <p:spPr>
          <a:xfrm>
            <a:off x="2771775" y="4797425"/>
            <a:ext cx="1024255" cy="1210945"/>
          </a:xfrm>
          <a:prstGeom prst="flowChartAlternateProcess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5" name="Flowchart: Alternate Process 14"/>
          <p:cNvSpPr/>
          <p:nvPr/>
        </p:nvSpPr>
        <p:spPr>
          <a:xfrm>
            <a:off x="1122680" y="5661025"/>
            <a:ext cx="1737360" cy="648335"/>
          </a:xfrm>
          <a:prstGeom prst="flowChartAlternateProcess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pic>
        <p:nvPicPr>
          <p:cNvPr id="18" name="Picture 17" descr="Screenshot_20241121_091545_edit_941571606906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56990" y="3613150"/>
            <a:ext cx="5276850" cy="3091815"/>
          </a:xfrm>
          <a:prstGeom prst="rect">
            <a:avLst/>
          </a:prstGeom>
        </p:spPr>
      </p:pic>
      <p:sp>
        <p:nvSpPr>
          <p:cNvPr id="19" name="Rectangles 18"/>
          <p:cNvSpPr/>
          <p:nvPr/>
        </p:nvSpPr>
        <p:spPr>
          <a:xfrm>
            <a:off x="4140200" y="3834130"/>
            <a:ext cx="100330" cy="9906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1" name="Rectangles 20"/>
          <p:cNvSpPr/>
          <p:nvPr/>
        </p:nvSpPr>
        <p:spPr>
          <a:xfrm>
            <a:off x="4140200" y="4004945"/>
            <a:ext cx="100330" cy="9906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2" name="Rectangles 21"/>
          <p:cNvSpPr/>
          <p:nvPr/>
        </p:nvSpPr>
        <p:spPr>
          <a:xfrm>
            <a:off x="4140200" y="4175760"/>
            <a:ext cx="100330" cy="9906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3" name="Rectangles 22"/>
          <p:cNvSpPr/>
          <p:nvPr/>
        </p:nvSpPr>
        <p:spPr>
          <a:xfrm>
            <a:off x="5363845" y="5445125"/>
            <a:ext cx="288290" cy="79184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4" name="Rectangles 23"/>
          <p:cNvSpPr/>
          <p:nvPr/>
        </p:nvSpPr>
        <p:spPr>
          <a:xfrm>
            <a:off x="5940425" y="5445125"/>
            <a:ext cx="288290" cy="79184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5" name="Rectangles 24"/>
          <p:cNvSpPr/>
          <p:nvPr/>
        </p:nvSpPr>
        <p:spPr>
          <a:xfrm>
            <a:off x="5940425" y="4384040"/>
            <a:ext cx="288290" cy="106108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6" name="Rectangles 25"/>
          <p:cNvSpPr/>
          <p:nvPr/>
        </p:nvSpPr>
        <p:spPr>
          <a:xfrm>
            <a:off x="6588125" y="5445125"/>
            <a:ext cx="288290" cy="79184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7" name="Rectangles 26"/>
          <p:cNvSpPr/>
          <p:nvPr/>
        </p:nvSpPr>
        <p:spPr>
          <a:xfrm>
            <a:off x="6588125" y="4663440"/>
            <a:ext cx="288290" cy="78168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8" name="Rectangles 27"/>
          <p:cNvSpPr/>
          <p:nvPr/>
        </p:nvSpPr>
        <p:spPr>
          <a:xfrm>
            <a:off x="6588125" y="3925570"/>
            <a:ext cx="288290" cy="8382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9" name="Rectangles 28"/>
          <p:cNvSpPr/>
          <p:nvPr/>
        </p:nvSpPr>
        <p:spPr>
          <a:xfrm>
            <a:off x="7219950" y="5445125"/>
            <a:ext cx="288290" cy="79184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0" name="Rectangles 29"/>
          <p:cNvSpPr/>
          <p:nvPr/>
        </p:nvSpPr>
        <p:spPr>
          <a:xfrm>
            <a:off x="7219950" y="5033010"/>
            <a:ext cx="288290" cy="41211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1" name="Rectangles 30"/>
          <p:cNvSpPr/>
          <p:nvPr/>
        </p:nvSpPr>
        <p:spPr>
          <a:xfrm>
            <a:off x="7217410" y="4379595"/>
            <a:ext cx="288290" cy="63627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2" name="Rectangles 31"/>
          <p:cNvSpPr/>
          <p:nvPr/>
        </p:nvSpPr>
        <p:spPr>
          <a:xfrm>
            <a:off x="7812405" y="5445125"/>
            <a:ext cx="288290" cy="79184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3" name="Rectangles 32"/>
          <p:cNvSpPr/>
          <p:nvPr/>
        </p:nvSpPr>
        <p:spPr>
          <a:xfrm>
            <a:off x="7812405" y="5210175"/>
            <a:ext cx="288290" cy="22352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4" name="Rectangles 33"/>
          <p:cNvSpPr/>
          <p:nvPr/>
        </p:nvSpPr>
        <p:spPr>
          <a:xfrm>
            <a:off x="8404860" y="5445125"/>
            <a:ext cx="288290" cy="79184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5" name="Rectangles 34"/>
          <p:cNvSpPr/>
          <p:nvPr/>
        </p:nvSpPr>
        <p:spPr>
          <a:xfrm>
            <a:off x="8404860" y="5351780"/>
            <a:ext cx="288290" cy="9334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6" name="Rectangles 35"/>
          <p:cNvSpPr/>
          <p:nvPr/>
        </p:nvSpPr>
        <p:spPr>
          <a:xfrm>
            <a:off x="4500245" y="4580890"/>
            <a:ext cx="575945" cy="2165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7" name="Text Box 36"/>
          <p:cNvSpPr txBox="1"/>
          <p:nvPr/>
        </p:nvSpPr>
        <p:spPr>
          <a:xfrm>
            <a:off x="4674235" y="4629150"/>
            <a:ext cx="70040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hr-HR" altLang="en-US" sz="1000"/>
              <a:t>Prag</a:t>
            </a:r>
            <a:endParaRPr lang="hr-HR" altLang="en-US" sz="1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06" y="404788"/>
            <a:ext cx="5338936" cy="1066130"/>
          </a:xfrm>
        </p:spPr>
        <p:txBody>
          <a:bodyPr>
            <a:normAutofit fontScale="90000"/>
          </a:bodyPr>
          <a:lstStyle/>
          <a:p>
            <a:pPr algn="l"/>
            <a:r>
              <a:rPr lang="hr-HR" sz="3500" dirty="0"/>
              <a:t>Što s nesanicom?</a:t>
            </a:r>
            <a:br>
              <a:rPr lang="hr-HR" sz="3500" dirty="0"/>
            </a:br>
            <a:br>
              <a:rPr lang="hr-HR" sz="3500" dirty="0"/>
            </a:br>
            <a:r>
              <a:rPr lang="hr-HR" sz="2665" dirty="0"/>
              <a:t>Voditi dnevnik spavanja</a:t>
            </a:r>
            <a:endParaRPr lang="hr-HR" sz="2665" dirty="0"/>
          </a:p>
        </p:txBody>
      </p:sp>
      <p:sp>
        <p:nvSpPr>
          <p:cNvPr id="5" name="TextBox 4"/>
          <p:cNvSpPr txBox="1"/>
          <p:nvPr/>
        </p:nvSpPr>
        <p:spPr>
          <a:xfrm>
            <a:off x="107315" y="2045335"/>
            <a:ext cx="3743325" cy="279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/>
              <a:t>Popunjavanje dnevnika svakog dana nakon buđenja</a:t>
            </a:r>
            <a:endParaRPr lang="hr-HR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/>
              <a:t>11. i 12. pitanje su za praćenje napretka</a:t>
            </a:r>
            <a:endParaRPr lang="hr-HR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/>
              <a:t>Ispunjavati dnevnik dok osoba ne osjeti da je nadvladala problem sa spavanjem</a:t>
            </a:r>
            <a:endParaRPr lang="hr-HR" sz="2200" dirty="0"/>
          </a:p>
        </p:txBody>
      </p:sp>
      <p:pic>
        <p:nvPicPr>
          <p:cNvPr id="6" name="Picture 5" descr="slip"/>
          <p:cNvPicPr>
            <a:picLocks noChangeAspect="1"/>
          </p:cNvPicPr>
          <p:nvPr/>
        </p:nvPicPr>
        <p:blipFill>
          <a:blip r:embed="rId1"/>
          <a:srcRect t="11507" b="11742"/>
          <a:stretch>
            <a:fillRect/>
          </a:stretch>
        </p:blipFill>
        <p:spPr>
          <a:xfrm>
            <a:off x="107315" y="4845050"/>
            <a:ext cx="3493770" cy="2012950"/>
          </a:xfrm>
          <a:prstGeom prst="rect">
            <a:avLst/>
          </a:prstGeom>
        </p:spPr>
      </p:pic>
      <p:graphicFrame>
        <p:nvGraphicFramePr>
          <p:cNvPr id="9" name="Table 8"/>
          <p:cNvGraphicFramePr/>
          <p:nvPr>
            <p:custDataLst>
              <p:tags r:id="rId2"/>
            </p:custDataLst>
          </p:nvPr>
        </p:nvGraphicFramePr>
        <p:xfrm>
          <a:off x="3707765" y="44450"/>
          <a:ext cx="5274310" cy="6366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2255"/>
                <a:gridCol w="545465"/>
                <a:gridCol w="547370"/>
                <a:gridCol w="546735"/>
                <a:gridCol w="546735"/>
                <a:gridCol w="546735"/>
                <a:gridCol w="546100"/>
                <a:gridCol w="462915"/>
              </a:tblGrid>
              <a:tr h="24384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900" b="1">
                          <a:latin typeface="Calibri" panose="020F0502020204030204" charset="0"/>
                          <a:ea typeface="Calibri" panose="020F0502020204030204"/>
                          <a:cs typeface="Calibri" panose="020F0502020204030204" charset="0"/>
                        </a:rPr>
                        <a:t>MJERENJE VAŠEG NAČINA SPAVANJA</a:t>
                      </a:r>
                      <a:endParaRPr sz="900" b="1">
                        <a:latin typeface="Calibri" panose="020F0502020204030204" charset="0"/>
                        <a:ea typeface="Calibri" panose="020F0502020204030204"/>
                        <a:cs typeface="Calibri" panose="020F0502020204030204" charset="0"/>
                      </a:endParaRPr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900" b="1">
                          <a:latin typeface="Calibri" panose="020F0502020204030204" charset="0"/>
                          <a:ea typeface="Calibri" panose="020F0502020204030204"/>
                          <a:cs typeface="Calibri" panose="020F0502020204030204" charset="0"/>
                        </a:rPr>
                        <a:t>DAN 1</a:t>
                      </a:r>
                      <a:endParaRPr sz="900" b="1">
                        <a:latin typeface="Calibri" panose="020F0502020204030204" charset="0"/>
                        <a:ea typeface="Calibri" panose="020F0502020204030204"/>
                        <a:cs typeface="Calibri" panose="020F0502020204030204" charset="0"/>
                      </a:endParaRPr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900" b="1">
                          <a:latin typeface="Calibri" panose="020F0502020204030204" charset="0"/>
                          <a:ea typeface="Calibri" panose="020F0502020204030204"/>
                          <a:cs typeface="Calibri" panose="020F0502020204030204" charset="0"/>
                        </a:rPr>
                        <a:t>DAN 2</a:t>
                      </a:r>
                      <a:endParaRPr sz="900" b="1" i="1">
                        <a:latin typeface="Calibri" panose="020F0502020204030204" charset="0"/>
                        <a:ea typeface="Calibri" panose="020F0502020204030204"/>
                        <a:cs typeface="Calibri" panose="020F0502020204030204" charset="0"/>
                      </a:endParaRPr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900" b="1">
                          <a:latin typeface="Calibri" panose="020F0502020204030204" charset="0"/>
                          <a:ea typeface="Calibri" panose="020F0502020204030204"/>
                          <a:cs typeface="Calibri" panose="020F0502020204030204" charset="0"/>
                        </a:rPr>
                        <a:t>DAN 3</a:t>
                      </a:r>
                      <a:endParaRPr sz="900" b="1" i="1">
                        <a:latin typeface="Calibri" panose="020F0502020204030204" charset="0"/>
                        <a:ea typeface="Calibri" panose="020F0502020204030204"/>
                        <a:cs typeface="Calibri" panose="020F0502020204030204" charset="0"/>
                      </a:endParaRPr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900" b="1">
                          <a:latin typeface="Calibri" panose="020F0502020204030204" charset="0"/>
                          <a:ea typeface="Calibri" panose="020F0502020204030204"/>
                          <a:cs typeface="Calibri" panose="020F0502020204030204" charset="0"/>
                        </a:rPr>
                        <a:t>DAN 4</a:t>
                      </a:r>
                      <a:endParaRPr sz="900" b="1" i="1">
                        <a:latin typeface="Calibri" panose="020F0502020204030204" charset="0"/>
                        <a:ea typeface="Calibri" panose="020F0502020204030204"/>
                        <a:cs typeface="Calibri" panose="020F0502020204030204" charset="0"/>
                      </a:endParaRPr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900" b="1">
                          <a:latin typeface="Calibri" panose="020F0502020204030204" charset="0"/>
                          <a:ea typeface="Calibri" panose="020F0502020204030204"/>
                          <a:cs typeface="Calibri" panose="020F0502020204030204" charset="0"/>
                        </a:rPr>
                        <a:t>DAN 5</a:t>
                      </a:r>
                      <a:endParaRPr sz="900" b="1" i="1">
                        <a:latin typeface="Calibri" panose="020F0502020204030204" charset="0"/>
                        <a:ea typeface="Calibri" panose="020F0502020204030204"/>
                        <a:cs typeface="Calibri" panose="020F0502020204030204" charset="0"/>
                      </a:endParaRPr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900" b="1">
                          <a:latin typeface="Calibri" panose="020F0502020204030204" charset="0"/>
                          <a:ea typeface="Calibri" panose="020F0502020204030204"/>
                          <a:cs typeface="Calibri" panose="020F0502020204030204" charset="0"/>
                        </a:rPr>
                        <a:t>DAN 6</a:t>
                      </a:r>
                      <a:endParaRPr sz="900" b="1" i="1">
                        <a:latin typeface="Calibri" panose="020F0502020204030204" charset="0"/>
                        <a:ea typeface="Calibri" panose="020F0502020204030204"/>
                        <a:cs typeface="Calibri" panose="020F0502020204030204" charset="0"/>
                      </a:endParaRPr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900" b="1">
                          <a:latin typeface="Calibri" panose="020F0502020204030204" charset="0"/>
                          <a:ea typeface="Calibri" panose="020F0502020204030204"/>
                          <a:cs typeface="Calibri" panose="020F0502020204030204" charset="0"/>
                        </a:rPr>
                        <a:t>DAN 7</a:t>
                      </a:r>
                      <a:endParaRPr sz="900" b="1" i="1">
                        <a:latin typeface="Calibri" panose="020F0502020204030204" charset="0"/>
                        <a:ea typeface="Calibri" panose="020F0502020204030204"/>
                        <a:cs typeface="Calibri" panose="020F0502020204030204" charset="0"/>
                      </a:endParaRPr>
                    </a:p>
                  </a:txBody>
                  <a:tcPr marL="0" marR="0" marT="0" marB="0" anchor="ctr" anchorCtr="0"/>
                </a:tc>
              </a:tr>
              <a:tr h="541020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>
                          <a:latin typeface="+mj-lt"/>
                          <a:ea typeface="Calibri" panose="020F0502020204030204"/>
                          <a:cs typeface="+mj-lt"/>
                        </a:rPr>
                        <a:t>1. Jeste li jučer u nekom trenutku zadrijemali? Ako jeste, koliko dugo (minute)?</a:t>
                      </a:r>
                      <a:endParaRPr sz="1000">
                        <a:latin typeface="+mj-lt"/>
                        <a:ea typeface="Calibri" panose="020F0502020204030204"/>
                        <a:cs typeface="+mj-lt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324485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>
                          <a:latin typeface="+mj-lt"/>
                          <a:ea typeface="Calibri" panose="020F0502020204030204"/>
                          <a:cs typeface="+mj-lt"/>
                        </a:rPr>
                        <a:t>2. U koliko sati ste jutros ustali iz kreveta?</a:t>
                      </a:r>
                      <a:endParaRPr sz="1000">
                        <a:latin typeface="+mj-lt"/>
                        <a:ea typeface="Calibri" panose="020F0502020204030204"/>
                        <a:cs typeface="+mj-lt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340995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>
                          <a:latin typeface="+mj-lt"/>
                          <a:ea typeface="Calibri" panose="020F0502020204030204"/>
                          <a:cs typeface="+mj-lt"/>
                        </a:rPr>
                        <a:t>3. U koliko sati ste se danas zadnji put probudili?</a:t>
                      </a:r>
                      <a:endParaRPr sz="1000">
                        <a:latin typeface="+mj-lt"/>
                        <a:ea typeface="Calibri" panose="020F0502020204030204"/>
                        <a:cs typeface="+mj-lt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324485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>
                          <a:latin typeface="+mj-lt"/>
                          <a:ea typeface="Calibri" panose="020F0502020204030204"/>
                          <a:cs typeface="+mj-lt"/>
                        </a:rPr>
                        <a:t>4. U koliko sati ste otišli u krevet jučer navečer?</a:t>
                      </a:r>
                      <a:endParaRPr sz="1000">
                        <a:latin typeface="+mj-lt"/>
                        <a:ea typeface="Calibri" panose="020F0502020204030204"/>
                        <a:cs typeface="+mj-lt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432435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>
                          <a:latin typeface="+mj-lt"/>
                          <a:ea typeface="Calibri" panose="020F0502020204030204"/>
                          <a:cs typeface="+mj-lt"/>
                        </a:rPr>
                        <a:t>5. U koliko sati ste ugasili svjetlo namjeravajući ići spavati?</a:t>
                      </a:r>
                      <a:endParaRPr sz="1000">
                        <a:latin typeface="+mj-lt"/>
                        <a:ea typeface="Calibri" panose="020F0502020204030204"/>
                        <a:cs typeface="+mj-lt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325755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>
                          <a:latin typeface="+mj-lt"/>
                          <a:ea typeface="Calibri" panose="020F0502020204030204"/>
                          <a:cs typeface="+mj-lt"/>
                        </a:rPr>
                        <a:t>6. Koliko Vam je trebalo da zaspete (minute)?</a:t>
                      </a:r>
                      <a:endParaRPr sz="1000">
                        <a:latin typeface="+mj-lt"/>
                        <a:ea typeface="Calibri" panose="020F0502020204030204"/>
                        <a:cs typeface="+mj-lt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432435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>
                          <a:latin typeface="+mj-lt"/>
                          <a:ea typeface="Calibri" panose="020F0502020204030204"/>
                          <a:cs typeface="+mj-lt"/>
                        </a:rPr>
                        <a:t>7. Koliko dugo ste bili budni tijekom noći zbog buđenja (ukupne minute)?</a:t>
                      </a:r>
                      <a:endParaRPr sz="1000">
                        <a:latin typeface="+mj-lt"/>
                        <a:ea typeface="Calibri" panose="020F0502020204030204"/>
                        <a:cs typeface="+mj-lt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433070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>
                          <a:latin typeface="+mj-lt"/>
                          <a:ea typeface="Calibri" panose="020F0502020204030204"/>
                          <a:cs typeface="+mj-lt"/>
                        </a:rPr>
                        <a:t>8. Koliko ste dugo noćas ukupno spavali? (sati/minute)</a:t>
                      </a:r>
                      <a:endParaRPr sz="1000">
                        <a:latin typeface="+mj-lt"/>
                        <a:ea typeface="Calibri" panose="020F0502020204030204"/>
                        <a:cs typeface="+mj-lt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324485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>
                          <a:latin typeface="+mj-lt"/>
                          <a:ea typeface="Calibri" panose="020F0502020204030204"/>
                          <a:cs typeface="+mj-lt"/>
                        </a:rPr>
                        <a:t>9. Koliko alkohola ste popili prošlu večer?</a:t>
                      </a:r>
                      <a:endParaRPr sz="1000">
                        <a:latin typeface="+mj-lt"/>
                        <a:ea typeface="Calibri" panose="020F0502020204030204"/>
                        <a:cs typeface="+mj-lt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541020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>
                          <a:latin typeface="+mj-lt"/>
                          <a:ea typeface="Calibri" panose="020F0502020204030204"/>
                          <a:cs typeface="+mj-lt"/>
                        </a:rPr>
                        <a:t>10. Jeste li uzeli tabletu za spavanje prošlu večer? Ako jeste, koliko?</a:t>
                      </a:r>
                      <a:endParaRPr sz="1000">
                        <a:latin typeface="+mj-lt"/>
                        <a:ea typeface="Calibri" panose="020F0502020204030204"/>
                        <a:cs typeface="+mj-lt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43307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+mj-lt"/>
                          <a:ea typeface="Calibri" panose="020F0502020204030204"/>
                          <a:cs typeface="+mj-lt"/>
                        </a:rPr>
                        <a:t>MJERENJE KVALITETE VAŠEG SPAVANJA</a:t>
                      </a:r>
                      <a:endParaRPr sz="1000" b="1">
                        <a:latin typeface="+mj-lt"/>
                        <a:ea typeface="Calibri" panose="020F0502020204030204"/>
                        <a:cs typeface="+mj-lt"/>
                      </a:endParaRPr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ctr" anchorCtr="0"/>
                </a:tc>
              </a:tr>
              <a:tr h="694690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>
                          <a:solidFill>
                            <a:schemeClr val="tx1"/>
                          </a:solidFill>
                          <a:latin typeface="+mj-lt"/>
                          <a:ea typeface="Calibri" panose="020F0502020204030204"/>
                          <a:cs typeface="+mj-lt"/>
                        </a:rPr>
                        <a:t>11. Koliko se svježi osjećate jutros?</a:t>
                      </a:r>
                      <a:endParaRPr sz="1000">
                        <a:solidFill>
                          <a:schemeClr val="tx1"/>
                        </a:solidFill>
                        <a:latin typeface="+mj-lt"/>
                        <a:ea typeface="Calibri" panose="020F0502020204030204"/>
                        <a:cs typeface="+mj-lt"/>
                      </a:endParaRPr>
                    </a:p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>
                          <a:solidFill>
                            <a:schemeClr val="tx1"/>
                          </a:solidFill>
                          <a:latin typeface="+mj-lt"/>
                          <a:ea typeface="Calibri" panose="020F0502020204030204"/>
                          <a:cs typeface="+mj-lt"/>
                        </a:rPr>
                        <a:t> </a:t>
                      </a:r>
                      <a:endParaRPr sz="1000">
                        <a:solidFill>
                          <a:schemeClr val="tx1"/>
                        </a:solidFill>
                        <a:latin typeface="+mj-lt"/>
                        <a:ea typeface="Calibri" panose="020F0502020204030204"/>
                        <a:cs typeface="+mj-lt"/>
                      </a:endParaRPr>
                    </a:p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>
                          <a:solidFill>
                            <a:schemeClr val="tx1"/>
                          </a:solidFill>
                          <a:latin typeface="+mj-lt"/>
                          <a:ea typeface="Calibri" panose="020F0502020204030204"/>
                          <a:cs typeface="+mj-lt"/>
                        </a:rPr>
                        <a:t>0……..1........2........3……..4</a:t>
                      </a:r>
                      <a:endParaRPr sz="1000">
                        <a:solidFill>
                          <a:schemeClr val="tx1"/>
                        </a:solidFill>
                        <a:latin typeface="+mj-lt"/>
                        <a:ea typeface="Calibri" panose="020F0502020204030204"/>
                        <a:cs typeface="+mj-lt"/>
                      </a:endParaRPr>
                    </a:p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>
                          <a:solidFill>
                            <a:schemeClr val="tx1"/>
                          </a:solidFill>
                          <a:latin typeface="+mj-lt"/>
                          <a:ea typeface="Calibri" panose="020F0502020204030204"/>
                          <a:cs typeface="+mj-lt"/>
                        </a:rPr>
                        <a:t>uopće ne        umjereno            vrlo</a:t>
                      </a:r>
                      <a:endParaRPr sz="1000">
                        <a:solidFill>
                          <a:schemeClr val="tx1"/>
                        </a:solidFill>
                        <a:latin typeface="+mj-lt"/>
                        <a:ea typeface="Calibri" panose="020F0502020204030204"/>
                        <a:cs typeface="+mj-lt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solidFill>
                            <a:srgbClr val="FF0000"/>
                          </a:solidFill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solidFill>
                          <a:srgbClr val="FF0000"/>
                        </a:solidFill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solidFill>
                            <a:srgbClr val="FF0000"/>
                          </a:solidFill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solidFill>
                          <a:srgbClr val="FF0000"/>
                        </a:solidFill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solidFill>
                            <a:srgbClr val="FF0000"/>
                          </a:solidFill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solidFill>
                          <a:srgbClr val="FF0000"/>
                        </a:solidFill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solidFill>
                            <a:srgbClr val="FF0000"/>
                          </a:solidFill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solidFill>
                          <a:srgbClr val="FF0000"/>
                        </a:solidFill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solidFill>
                            <a:srgbClr val="FF0000"/>
                          </a:solidFill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solidFill>
                          <a:srgbClr val="FF0000"/>
                        </a:solidFill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solidFill>
                            <a:srgbClr val="FF0000"/>
                          </a:solidFill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solidFill>
                          <a:srgbClr val="FF0000"/>
                        </a:solidFill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solidFill>
                            <a:srgbClr val="FF0000"/>
                          </a:solidFill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solidFill>
                          <a:srgbClr val="FF0000"/>
                        </a:solidFill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974725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>
                          <a:solidFill>
                            <a:schemeClr val="tx1"/>
                          </a:solidFill>
                          <a:latin typeface="+mj-lt"/>
                          <a:ea typeface="Calibri" panose="020F0502020204030204"/>
                          <a:cs typeface="+mj-lt"/>
                        </a:rPr>
                        <a:t>12. Kakvom biste ocijenili opću kvalitetu Vašeg sna prošle noći?</a:t>
                      </a:r>
                      <a:endParaRPr sz="1000">
                        <a:solidFill>
                          <a:schemeClr val="tx1"/>
                        </a:solidFill>
                        <a:latin typeface="+mj-lt"/>
                        <a:ea typeface="Calibri" panose="020F0502020204030204"/>
                        <a:cs typeface="+mj-lt"/>
                      </a:endParaRPr>
                    </a:p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>
                          <a:solidFill>
                            <a:schemeClr val="tx1"/>
                          </a:solidFill>
                          <a:latin typeface="+mj-lt"/>
                          <a:ea typeface="Calibri" panose="020F0502020204030204"/>
                          <a:cs typeface="+mj-lt"/>
                        </a:rPr>
                        <a:t> </a:t>
                      </a:r>
                      <a:endParaRPr sz="1000">
                        <a:solidFill>
                          <a:schemeClr val="tx1"/>
                        </a:solidFill>
                        <a:latin typeface="+mj-lt"/>
                        <a:ea typeface="Calibri" panose="020F0502020204030204"/>
                        <a:cs typeface="+mj-lt"/>
                      </a:endParaRPr>
                    </a:p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>
                          <a:solidFill>
                            <a:schemeClr val="tx1"/>
                          </a:solidFill>
                          <a:latin typeface="+mj-lt"/>
                          <a:ea typeface="Calibri" panose="020F0502020204030204"/>
                          <a:cs typeface="+mj-lt"/>
                        </a:rPr>
                        <a:t>0……..1........2........3……..4</a:t>
                      </a:r>
                      <a:endParaRPr sz="1000">
                        <a:solidFill>
                          <a:schemeClr val="tx1"/>
                        </a:solidFill>
                        <a:latin typeface="+mj-lt"/>
                        <a:ea typeface="Calibri" panose="020F0502020204030204"/>
                        <a:cs typeface="+mj-lt"/>
                      </a:endParaRPr>
                    </a:p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>
                          <a:solidFill>
                            <a:schemeClr val="tx1"/>
                          </a:solidFill>
                          <a:latin typeface="+mj-lt"/>
                          <a:ea typeface="Calibri" panose="020F0502020204030204"/>
                          <a:cs typeface="+mj-lt"/>
                        </a:rPr>
                        <a:t>  slaba                                     vrlo dobra</a:t>
                      </a:r>
                      <a:endParaRPr sz="1000">
                        <a:solidFill>
                          <a:schemeClr val="tx1"/>
                        </a:solidFill>
                        <a:latin typeface="+mj-lt"/>
                        <a:ea typeface="Calibri" panose="020F0502020204030204"/>
                        <a:cs typeface="+mj-lt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solidFill>
                            <a:srgbClr val="FF0000"/>
                          </a:solidFill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solidFill>
                          <a:srgbClr val="FF0000"/>
                        </a:solidFill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solidFill>
                            <a:srgbClr val="FF0000"/>
                          </a:solidFill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solidFill>
                          <a:srgbClr val="FF0000"/>
                        </a:solidFill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solidFill>
                            <a:srgbClr val="FF0000"/>
                          </a:solidFill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solidFill>
                          <a:srgbClr val="FF0000"/>
                        </a:solidFill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solidFill>
                            <a:srgbClr val="FF0000"/>
                          </a:solidFill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solidFill>
                          <a:srgbClr val="FF0000"/>
                        </a:solidFill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solidFill>
                            <a:srgbClr val="FF0000"/>
                          </a:solidFill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solidFill>
                          <a:srgbClr val="FF0000"/>
                        </a:solidFill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800" i="1">
                          <a:solidFill>
                            <a:srgbClr val="FF0000"/>
                          </a:solidFill>
                          <a:latin typeface="Aptos Light"/>
                          <a:ea typeface="Calibri" panose="020F0502020204030204"/>
                        </a:rPr>
                        <a:t> </a:t>
                      </a:r>
                      <a:endParaRPr sz="800" i="1">
                        <a:solidFill>
                          <a:srgbClr val="FF0000"/>
                        </a:solidFill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800" i="1">
                        <a:solidFill>
                          <a:srgbClr val="FF0000"/>
                        </a:solidFill>
                        <a:latin typeface="Aptos Light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3890" dirty="0"/>
              <a:t>Povećati učinkovitost spavanja</a:t>
            </a:r>
            <a:endParaRPr lang="hr-HR" sz="389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/>
              <a:t>Učinkovitost spavanja</a:t>
            </a:r>
            <a:endParaRPr lang="hr-HR" sz="2400" dirty="0"/>
          </a:p>
          <a:p>
            <a:pPr marL="0" indent="0">
              <a:buNone/>
            </a:pPr>
            <a:r>
              <a:rPr lang="hr-HR" sz="2400" dirty="0"/>
              <a:t>Cjelokupno vrijeme spavanja / Cjelokupno vrijeme koje provedeš u krevetu x 100= %</a:t>
            </a:r>
            <a:endParaRPr lang="hr-HR" sz="2400" dirty="0"/>
          </a:p>
          <a:p>
            <a:pPr marL="0" indent="0">
              <a:buNone/>
            </a:pPr>
            <a:r>
              <a:rPr lang="hr-HR" sz="2400" dirty="0"/>
              <a:t>Dobri spavači obično ostvaruju 90 posto učinkovitosti spavanja</a:t>
            </a:r>
            <a:endParaRPr lang="hr-HR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3265382"/>
            <a:ext cx="5842992" cy="33434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08104" y="4288110"/>
            <a:ext cx="165618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Efikasnost spavanja (%)</a:t>
            </a:r>
            <a:endParaRPr lang="en-US" dirty="0"/>
          </a:p>
        </p:txBody>
      </p:sp>
      <p:sp>
        <p:nvSpPr>
          <p:cNvPr id="6" name="Rectangles 5"/>
          <p:cNvSpPr/>
          <p:nvPr/>
        </p:nvSpPr>
        <p:spPr>
          <a:xfrm>
            <a:off x="2051685" y="4364990"/>
            <a:ext cx="504190" cy="1511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8" name="Text Box 7"/>
          <p:cNvSpPr txBox="1"/>
          <p:nvPr/>
        </p:nvSpPr>
        <p:spPr>
          <a:xfrm>
            <a:off x="1675130" y="4076700"/>
            <a:ext cx="804545" cy="2201545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p>
            <a:r>
              <a:rPr lang="hr-HR" altLang="en-US"/>
              <a:t>Cjelokupno vrijeme u krevetu (sati)</a:t>
            </a:r>
            <a:endParaRPr lang="hr-HR" altLang="en-US"/>
          </a:p>
        </p:txBody>
      </p:sp>
      <p:sp>
        <p:nvSpPr>
          <p:cNvPr id="9" name="Rectangles 8"/>
          <p:cNvSpPr/>
          <p:nvPr/>
        </p:nvSpPr>
        <p:spPr>
          <a:xfrm>
            <a:off x="4427855" y="3284855"/>
            <a:ext cx="1512570" cy="3600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0" name="Text Box 9"/>
          <p:cNvSpPr txBox="1"/>
          <p:nvPr/>
        </p:nvSpPr>
        <p:spPr>
          <a:xfrm>
            <a:off x="3338830" y="3288665"/>
            <a:ext cx="40030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hr-HR" altLang="en-US"/>
              <a:t>Cjelokupno rijeme spavanja (sati)</a:t>
            </a:r>
            <a:endParaRPr lang="hr-HR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360" y="127318"/>
            <a:ext cx="8229600" cy="1143000"/>
          </a:xfrm>
        </p:spPr>
        <p:txBody>
          <a:bodyPr/>
          <a:lstStyle/>
          <a:p>
            <a:r>
              <a:rPr lang="hr-HR" sz="3500" dirty="0"/>
              <a:t>Poboljšati higijenu spavanja</a:t>
            </a:r>
            <a:endParaRPr lang="hr-HR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9030"/>
            <a:ext cx="8229600" cy="4525963"/>
          </a:xfrm>
        </p:spPr>
        <p:txBody>
          <a:bodyPr>
            <a:normAutofit/>
          </a:bodyPr>
          <a:lstStyle/>
          <a:p>
            <a:r>
              <a:rPr lang="hr-HR" sz="2400" dirty="0"/>
              <a:t>Lista aktivnosti koje se mogu kontrolirati kako bi se povećala šansa za bolje spavanje</a:t>
            </a:r>
            <a:endParaRPr lang="hr-HR" sz="2400" dirty="0"/>
          </a:p>
          <a:p>
            <a:r>
              <a:rPr lang="hr-HR" sz="2400" i="1" dirty="0">
                <a:solidFill>
                  <a:schemeClr val="accent3">
                    <a:lumMod val="75000"/>
                  </a:schemeClr>
                </a:solidFill>
              </a:rPr>
              <a:t>Faktori životnog stila</a:t>
            </a:r>
            <a:r>
              <a:rPr lang="hr-HR" sz="2400" i="1" dirty="0"/>
              <a:t> i </a:t>
            </a:r>
            <a:r>
              <a:rPr lang="hr-HR" sz="2400" i="1" dirty="0">
                <a:solidFill>
                  <a:schemeClr val="accent2">
                    <a:lumMod val="75000"/>
                  </a:schemeClr>
                </a:solidFill>
              </a:rPr>
              <a:t>sobni faktori</a:t>
            </a:r>
            <a:endParaRPr lang="hr-HR" sz="24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9555" y="3789060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/>
              <a:t>HIGIJENA SPAVANJA</a:t>
            </a:r>
            <a:endParaRPr lang="hr-HR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59384" y="3212976"/>
            <a:ext cx="18002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3">
                    <a:lumMod val="75000"/>
                  </a:schemeClr>
                </a:solidFill>
              </a:rPr>
              <a:t>OGRANIČITI</a:t>
            </a:r>
            <a:endParaRPr lang="hr-HR" b="1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hr-HR" b="1" dirty="0">
                <a:solidFill>
                  <a:schemeClr val="accent3">
                    <a:lumMod val="75000"/>
                  </a:schemeClr>
                </a:solidFill>
              </a:rPr>
              <a:t>KOFEIN</a:t>
            </a:r>
            <a:endParaRPr lang="hr-HR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15816" y="2908015"/>
            <a:ext cx="18002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3">
                    <a:lumMod val="75000"/>
                  </a:schemeClr>
                </a:solidFill>
              </a:rPr>
              <a:t>OGRANIČITI NIKOTIN</a:t>
            </a:r>
            <a:endParaRPr lang="hr-HR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67300" y="2889810"/>
            <a:ext cx="18002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3">
                    <a:lumMod val="75000"/>
                  </a:schemeClr>
                </a:solidFill>
              </a:rPr>
              <a:t>OGRANIČITI ALKOHOL</a:t>
            </a:r>
            <a:endParaRPr lang="hr-HR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00192" y="3068960"/>
            <a:ext cx="18002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3">
                    <a:lumMod val="75000"/>
                  </a:schemeClr>
                </a:solidFill>
              </a:rPr>
              <a:t>PRAVILNA</a:t>
            </a:r>
            <a:endParaRPr lang="hr-HR" b="1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hr-HR" b="1" dirty="0">
                <a:solidFill>
                  <a:schemeClr val="accent3">
                    <a:lumMod val="75000"/>
                  </a:schemeClr>
                </a:solidFill>
              </a:rPr>
              <a:t>PREHRANA</a:t>
            </a:r>
            <a:endParaRPr lang="hr-HR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71942" y="3860577"/>
            <a:ext cx="18002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3">
                    <a:lumMod val="75000"/>
                  </a:schemeClr>
                </a:solidFill>
              </a:rPr>
              <a:t>TJELOVJEŽBA</a:t>
            </a:r>
            <a:endParaRPr lang="hr-HR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7619" y="4139672"/>
            <a:ext cx="230425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OGRANIČITI BUKU</a:t>
            </a:r>
            <a:endParaRPr lang="hr-H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23770" y="4789244"/>
            <a:ext cx="18002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TEMPERATURA SOBE</a:t>
            </a:r>
            <a:endParaRPr lang="hr-H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47859" y="5300970"/>
            <a:ext cx="18002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TJELESNA TEMPERATURA</a:t>
            </a:r>
            <a:endParaRPr lang="hr-H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32035" y="4652838"/>
            <a:ext cx="18002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POBOLJŠATI KVALITETU ZRAKA</a:t>
            </a:r>
            <a:endParaRPr lang="hr-H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71957" y="4365282"/>
            <a:ext cx="18002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OGRANIČITI SVIJETLO</a:t>
            </a:r>
            <a:endParaRPr lang="hr-H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5834" y="4652506"/>
            <a:ext cx="18002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UDOBNOST KREVETA</a:t>
            </a:r>
            <a:endParaRPr lang="hr-HR" b="1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hr-H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Text Box 15"/>
          <p:cNvSpPr txBox="1"/>
          <p:nvPr/>
        </p:nvSpPr>
        <p:spPr>
          <a:xfrm>
            <a:off x="457200" y="2387600"/>
            <a:ext cx="82696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Font typeface="Arial" panose="020B0604020202020204" pitchFamily="34" charset="0"/>
              <a:buNone/>
            </a:pPr>
            <a:r>
              <a:rPr lang="hr-HR" altLang="en-US" sz="2400"/>
              <a:t> </a:t>
            </a:r>
            <a:endParaRPr lang="hr-HR" altLang="en-US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500" dirty="0"/>
              <a:t>Poboljšati pripremu za spavanje</a:t>
            </a:r>
            <a:endParaRPr lang="hr-HR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485"/>
            <a:ext cx="8229600" cy="4525963"/>
          </a:xfrm>
        </p:spPr>
        <p:txBody>
          <a:bodyPr>
            <a:normAutofit/>
          </a:bodyPr>
          <a:lstStyle/>
          <a:p>
            <a:r>
              <a:rPr lang="hr-HR" sz="2400" b="1" dirty="0"/>
              <a:t>Rutina opuštanja</a:t>
            </a:r>
            <a:r>
              <a:rPr lang="hr-HR" sz="2400" dirty="0"/>
              <a:t> prije spavanja 60-90 min </a:t>
            </a:r>
            <a:endParaRPr lang="hr-HR" sz="2400" dirty="0"/>
          </a:p>
          <a:p>
            <a:r>
              <a:rPr lang="hr-HR" sz="2400" dirty="0"/>
              <a:t>Isplanirati opuštanje prije spavanja ovisno o interesima i vremenu </a:t>
            </a:r>
            <a:endParaRPr lang="hr-HR" sz="2400" dirty="0"/>
          </a:p>
        </p:txBody>
      </p:sp>
      <p:pic>
        <p:nvPicPr>
          <p:cNvPr id="5" name="Picture 4" descr="llllll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6195" y="5085080"/>
            <a:ext cx="3307080" cy="1760220"/>
          </a:xfrm>
          <a:prstGeom prst="rect">
            <a:avLst/>
          </a:prstGeom>
        </p:spPr>
      </p:pic>
      <p:graphicFrame>
        <p:nvGraphicFramePr>
          <p:cNvPr id="6" name="Table 5"/>
          <p:cNvGraphicFramePr/>
          <p:nvPr>
            <p:custDataLst>
              <p:tags r:id="rId2"/>
            </p:custDataLst>
          </p:nvPr>
        </p:nvGraphicFramePr>
        <p:xfrm>
          <a:off x="2915285" y="2416175"/>
          <a:ext cx="5029200" cy="3964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2514600"/>
              </a:tblGrid>
              <a:tr h="64008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/>
                        <a:t>Približno vrijeme navečer</a:t>
                      </a:r>
                      <a:endParaRPr lang="hr-HR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400"/>
                        <a:t>PLANIRANI RASPORED </a:t>
                      </a:r>
                      <a:endParaRPr lang="hr-HR" altLang="en-US" sz="1400"/>
                    </a:p>
                  </a:txBody>
                  <a:tcPr/>
                </a:tc>
              </a:tr>
              <a:tr h="58166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19:30</a:t>
                      </a:r>
                      <a:endParaRPr lang="hr-HR" altLang="en-US" sz="1200"/>
                    </a:p>
                    <a:p>
                      <a:pPr>
                        <a:buNone/>
                      </a:pPr>
                      <a:endParaRPr lang="hr-HR" alt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VRIJEME ZA ODMOR </a:t>
                      </a:r>
                      <a:endParaRPr lang="hr-HR" altLang="en-US" sz="1200"/>
                    </a:p>
                    <a:p>
                      <a:pPr>
                        <a:buNone/>
                      </a:pPr>
                      <a:endParaRPr lang="hr-HR" altLang="en-US" sz="1200"/>
                    </a:p>
                  </a:txBody>
                  <a:tcPr/>
                </a:tc>
              </a:tr>
              <a:tr h="664845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19:45-20:30</a:t>
                      </a:r>
                      <a:endParaRPr lang="hr-HR" altLang="en-US" sz="1200"/>
                    </a:p>
                    <a:p>
                      <a:pPr>
                        <a:buNone/>
                      </a:pPr>
                      <a:endParaRPr lang="hr-HR" alt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DOVRŠITI SVE KUĆANSKE OBVEZE OD PRIMARNE VAŽNOSTI</a:t>
                      </a:r>
                      <a:endParaRPr lang="hr-HR" altLang="en-US" sz="1200"/>
                    </a:p>
                    <a:p>
                      <a:pPr>
                        <a:buNone/>
                      </a:pPr>
                      <a:endParaRPr lang="hr-HR" altLang="en-US" sz="1200"/>
                    </a:p>
                  </a:txBody>
                  <a:tcPr/>
                </a:tc>
              </a:tr>
              <a:tr h="47117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20:30-22:00</a:t>
                      </a:r>
                      <a:endParaRPr lang="hr-HR" alt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/>
                        <a:t>RIJEŠITI SVE DRUGE AKTIVNOSTI </a:t>
                      </a:r>
                      <a:endParaRPr lang="hr-HR" altLang="en-US" sz="1200"/>
                    </a:p>
                    <a:p>
                      <a:pPr>
                        <a:buNone/>
                      </a:pPr>
                      <a:endParaRPr lang="hr-HR" altLang="en-US" sz="1200"/>
                    </a:p>
                  </a:txBody>
                  <a:tcPr/>
                </a:tc>
              </a:tr>
              <a:tr h="664845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>
                          <a:solidFill>
                            <a:schemeClr val="tx1"/>
                          </a:solidFill>
                        </a:rPr>
                        <a:t>22:00-23:15</a:t>
                      </a:r>
                      <a:endParaRPr lang="hr-HR" altLang="en-US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>
                          <a:solidFill>
                            <a:schemeClr val="tx1"/>
                          </a:solidFill>
                          <a:highlight>
                            <a:srgbClr val="000000">
                              <a:alpha val="0"/>
                            </a:srgbClr>
                          </a:highlight>
                        </a:rPr>
                        <a:t>POSAO/AKTIVNOSTI OBAVLJENE</a:t>
                      </a:r>
                      <a:endParaRPr lang="hr-HR" altLang="en-US" sz="1200">
                        <a:solidFill>
                          <a:schemeClr val="tx1"/>
                        </a:solidFill>
                        <a:highlight>
                          <a:srgbClr val="000000">
                            <a:alpha val="0"/>
                          </a:srgbClr>
                        </a:highlight>
                      </a:endParaRPr>
                    </a:p>
                    <a:p>
                      <a:pPr>
                        <a:buNone/>
                      </a:pPr>
                      <a:r>
                        <a:rPr lang="hr-HR" altLang="en-US" sz="1200">
                          <a:solidFill>
                            <a:schemeClr val="tx1"/>
                          </a:solidFill>
                          <a:highlight>
                            <a:srgbClr val="000000">
                              <a:alpha val="0"/>
                            </a:srgbClr>
                          </a:highlight>
                        </a:rPr>
                        <a:t>VRIJEME ZA OPUŠTANJE (ČITANJE, TV, VJEŽBE OPUŠTANJA I SL.)</a:t>
                      </a:r>
                      <a:endParaRPr lang="hr-HR" altLang="en-US" sz="1200">
                        <a:solidFill>
                          <a:schemeClr val="tx1"/>
                        </a:solidFill>
                        <a:highlight>
                          <a:srgbClr val="000000">
                            <a:alpha val="0"/>
                          </a:srgbClr>
                        </a:highlight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7117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>
                          <a:solidFill>
                            <a:schemeClr val="tx1"/>
                          </a:solidFill>
                        </a:rPr>
                        <a:t>23:15</a:t>
                      </a:r>
                      <a:endParaRPr lang="hr-HR" altLang="en-US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>
                          <a:solidFill>
                            <a:schemeClr val="tx1"/>
                          </a:solidFill>
                          <a:highlight>
                            <a:srgbClr val="000000">
                              <a:alpha val="0"/>
                            </a:srgbClr>
                          </a:highlight>
                        </a:rPr>
                        <a:t>PRIJE KREVETA (ZAKLJUČAVANJE, PRANJE, OBLAČENJE)</a:t>
                      </a:r>
                      <a:endParaRPr lang="hr-HR" altLang="en-US" sz="1200">
                        <a:solidFill>
                          <a:schemeClr val="tx1"/>
                        </a:solidFill>
                        <a:highlight>
                          <a:srgbClr val="000000">
                            <a:alpha val="0"/>
                          </a:srgbClr>
                        </a:highlight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71170"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>
                          <a:solidFill>
                            <a:schemeClr val="tx1"/>
                          </a:solidFill>
                        </a:rPr>
                        <a:t>23:30</a:t>
                      </a:r>
                      <a:endParaRPr lang="hr-HR" altLang="en-US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hr-HR" altLang="en-US" sz="1200">
                          <a:solidFill>
                            <a:schemeClr val="tx1"/>
                          </a:solidFill>
                          <a:highlight>
                            <a:srgbClr val="000000">
                              <a:alpha val="0"/>
                            </a:srgbClr>
                          </a:highlight>
                        </a:rPr>
                        <a:t>POVUĆI SE U KREVET </a:t>
                      </a:r>
                      <a:endParaRPr lang="hr-HR" altLang="en-US" sz="1200">
                        <a:solidFill>
                          <a:schemeClr val="tx1"/>
                        </a:solidFill>
                        <a:highlight>
                          <a:srgbClr val="000000">
                            <a:alpha val="0"/>
                          </a:srgbClr>
                        </a:highlight>
                      </a:endParaRPr>
                    </a:p>
                    <a:p>
                      <a:pPr>
                        <a:buNone/>
                      </a:pPr>
                      <a:r>
                        <a:rPr lang="hr-HR" altLang="en-US" sz="1200">
                          <a:solidFill>
                            <a:schemeClr val="tx1"/>
                          </a:solidFill>
                          <a:highlight>
                            <a:srgbClr val="000000">
                              <a:alpha val="0"/>
                            </a:srgbClr>
                          </a:highlight>
                        </a:rPr>
                        <a:t>VJEŽBATI OPUŠTANJE</a:t>
                      </a:r>
                      <a:endParaRPr lang="hr-HR" altLang="en-US" sz="1200">
                        <a:solidFill>
                          <a:schemeClr val="tx1"/>
                        </a:solidFill>
                        <a:highlight>
                          <a:srgbClr val="000000">
                            <a:alpha val="0"/>
                          </a:srgbClr>
                        </a:highlight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Right Arrow Callout 9"/>
          <p:cNvSpPr/>
          <p:nvPr/>
        </p:nvSpPr>
        <p:spPr>
          <a:xfrm rot="5400000">
            <a:off x="7616825" y="5208270"/>
            <a:ext cx="1630045" cy="1095375"/>
          </a:xfrm>
          <a:prstGeom prst="rightArrowCallou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Text Box 10"/>
          <p:cNvSpPr txBox="1"/>
          <p:nvPr/>
        </p:nvSpPr>
        <p:spPr>
          <a:xfrm>
            <a:off x="7812405" y="5085080"/>
            <a:ext cx="12534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hr-HR" altLang="en-US" sz="1200"/>
              <a:t>VRIJEME ZA SPAVANJE I OPUŠTANJE</a:t>
            </a:r>
            <a:endParaRPr lang="hr-HR" altLang="en-US" sz="1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blakk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3340" y="4596765"/>
            <a:ext cx="2550160" cy="226123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 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070" y="476885"/>
            <a:ext cx="8229600" cy="4525963"/>
          </a:xfrm>
        </p:spPr>
        <p:txBody>
          <a:bodyPr>
            <a:normAutofit/>
          </a:bodyPr>
          <a:lstStyle/>
          <a:p>
            <a:r>
              <a:rPr lang="hr-HR" sz="2400" b="1" dirty="0"/>
              <a:t>Naučiti se opustiti </a:t>
            </a:r>
            <a:endParaRPr lang="hr-HR" sz="2400" b="1" dirty="0"/>
          </a:p>
          <a:p>
            <a:r>
              <a:rPr lang="hr-HR" sz="2400" dirty="0"/>
              <a:t>Dobra kombinacija različitih aktivnosti za relaksaciju u vrijeme pripreme za spavanje može pomoći</a:t>
            </a:r>
            <a:endParaRPr lang="hr-HR" sz="2400" dirty="0"/>
          </a:p>
          <a:p>
            <a:r>
              <a:rPr lang="hr-HR" sz="2400" dirty="0"/>
              <a:t>Kutija s alatima za relaksaciju </a:t>
            </a:r>
            <a:endParaRPr lang="hr-HR" sz="2400" dirty="0"/>
          </a:p>
          <a:p>
            <a:endParaRPr lang="hr-HR" sz="2000" dirty="0"/>
          </a:p>
          <a:p>
            <a:endParaRPr lang="hr-HR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827405" y="2522220"/>
          <a:ext cx="6659880" cy="2060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9960"/>
                <a:gridCol w="2219960"/>
                <a:gridCol w="2219960"/>
              </a:tblGrid>
              <a:tr h="474980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AKTIVNI</a:t>
                      </a:r>
                      <a:endParaRPr lang="hr-HR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PASIVNI</a:t>
                      </a:r>
                      <a:endParaRPr lang="hr-HR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1003935">
                <a:tc>
                  <a:txBody>
                    <a:bodyPr/>
                    <a:lstStyle/>
                    <a:p>
                      <a:r>
                        <a:rPr lang="hr-HR" dirty="0"/>
                        <a:t>FIZIČKI</a:t>
                      </a:r>
                      <a:r>
                        <a:rPr lang="hr-HR" baseline="0" dirty="0"/>
                        <a:t> </a:t>
                      </a:r>
                      <a:endParaRPr lang="hr-HR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VJEŽBA</a:t>
                      </a:r>
                      <a:r>
                        <a:rPr lang="hr-HR" baseline="0" dirty="0"/>
                        <a:t>NJE U TERETANI</a:t>
                      </a:r>
                      <a:endParaRPr lang="hr-HR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LAGANO ŠETANJE</a:t>
                      </a:r>
                      <a:endParaRPr lang="hr-HR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581660">
                <a:tc>
                  <a:txBody>
                    <a:bodyPr/>
                    <a:lstStyle/>
                    <a:p>
                      <a:r>
                        <a:rPr lang="hr-HR" dirty="0"/>
                        <a:t>MENTALNI </a:t>
                      </a:r>
                      <a:endParaRPr lang="hr-HR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SLAGANJE PUZZLI </a:t>
                      </a:r>
                      <a:endParaRPr lang="hr-HR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SLUŠANJE MUZIKE</a:t>
                      </a:r>
                      <a:endParaRPr lang="hr-HR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55576" y="5733013"/>
            <a:ext cx="540060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/>
              <a:t>Snimke za opuštanje</a:t>
            </a:r>
            <a:endParaRPr lang="hr-HR" sz="2400" dirty="0"/>
          </a:p>
          <a:p>
            <a:endParaRPr lang="hr-HR" dirty="0"/>
          </a:p>
          <a:p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890" dirty="0"/>
              <a:t>Poboljšati poveznicu krevet-spavanje</a:t>
            </a:r>
            <a:endParaRPr lang="hr-HR" sz="389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Dobri spavači povezuju krevet s uspješnim spavanjem</a:t>
            </a:r>
            <a:endParaRPr lang="hr-HR" sz="2400" dirty="0"/>
          </a:p>
          <a:p>
            <a:r>
              <a:rPr lang="hr-HR" sz="2400" dirty="0"/>
              <a:t>Osobe s nesanicom povezuju krevet s anksioznošću, budnošću  i frustracijom </a:t>
            </a:r>
            <a:endParaRPr lang="hr-HR" sz="2400" dirty="0"/>
          </a:p>
          <a:p>
            <a:r>
              <a:rPr lang="hr-HR" sz="2400" dirty="0"/>
              <a:t>Promjena iz loša </a:t>
            </a:r>
            <a:r>
              <a:rPr lang="hr-HR" sz="2400" i="1" dirty="0"/>
              <a:t>krevet-spavanje veza </a:t>
            </a:r>
            <a:r>
              <a:rPr lang="hr-HR" sz="2400" dirty="0"/>
              <a:t>u zdravu </a:t>
            </a:r>
            <a:r>
              <a:rPr lang="hr-HR" sz="2400" i="1" dirty="0"/>
              <a:t>krevet-spavanje vezu </a:t>
            </a:r>
            <a:endParaRPr lang="hr-HR" sz="2400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03648" y="3932426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PRAVILA Z</a:t>
                      </a:r>
                      <a:r>
                        <a:rPr lang="hr-HR" baseline="0" dirty="0"/>
                        <a:t>A OJAČATI VEZU KREVET-SPAVANJE</a:t>
                      </a:r>
                      <a:endParaRPr lang="hr-HR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baseline="0" dirty="0"/>
                        <a:t>KREVET JE ZA SPAVANJE</a:t>
                      </a:r>
                      <a:endParaRPr lang="hr-HR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chemeClr val="tx1"/>
                          </a:solidFill>
                        </a:rPr>
                        <a:t>ČETVRT SATA</a:t>
                      </a:r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POSPAN-UMORAN</a:t>
                      </a:r>
                      <a:endParaRPr lang="hr-HR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baseline="0" dirty="0"/>
                        <a:t>UŠTEDA SNA</a:t>
                      </a:r>
                      <a:endParaRPr lang="hr-HR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512*373"/>
  <p:tag name="TABLE_ENDDRAG_RECT" val="118*105*512*373"/>
</p:tagLst>
</file>

<file path=ppt/tags/tag2.xml><?xml version="1.0" encoding="utf-8"?>
<p:tagLst xmlns:p="http://schemas.openxmlformats.org/presentationml/2006/main">
  <p:tag name="TABLE_ENDDRAG_ORIGIN_RECT" val="415*500"/>
  <p:tag name="TABLE_ENDDRAG_RECT" val="250*-1*415*500"/>
</p:tagLst>
</file>

<file path=ppt/tags/tag3.xml><?xml version="1.0" encoding="utf-8"?>
<p:tagLst xmlns:p="http://schemas.openxmlformats.org/presentationml/2006/main">
  <p:tag name="TABLE_ENDDRAG_ORIGIN_RECT" val="396*287"/>
  <p:tag name="TABLE_ENDDRAG_RECT" val="24*135*396*288"/>
</p:tagLst>
</file>

<file path=ppt/tags/tag4.xml><?xml version="1.0" encoding="utf-8"?>
<p:tagLst xmlns:p="http://schemas.openxmlformats.org/presentationml/2006/main">
  <p:tag name="TABLE_ENDDRAG_ORIGIN_RECT" val="524*170"/>
  <p:tag name="TABLE_ENDDRAG_RECT" val="116*281*524*170"/>
</p:tagLst>
</file>

<file path=ppt/tags/tag5.xml><?xml version="1.0" encoding="utf-8"?>
<p:tagLst xmlns:p="http://schemas.openxmlformats.org/presentationml/2006/main">
  <p:tag name="TABLE_ENDDRAG_ORIGIN_RECT" val="547*482"/>
  <p:tag name="TABLE_ENDDRAG_RECT" val="116*56*547*48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8449</Words>
  <Application>WPS Presentation</Application>
  <PresentationFormat>On-screen Show (4:3)</PresentationFormat>
  <Paragraphs>540</Paragraphs>
  <Slides>15</Slides>
  <Notes>17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7" baseType="lpstr">
      <vt:lpstr>Arial</vt:lpstr>
      <vt:lpstr>SimSun</vt:lpstr>
      <vt:lpstr>Wingdings</vt:lpstr>
      <vt:lpstr>Calibri</vt:lpstr>
      <vt:lpstr>Microsoft YaHei</vt:lpstr>
      <vt:lpstr>Arial Unicode MS</vt:lpstr>
      <vt:lpstr>Aptos</vt:lpstr>
      <vt:lpstr>Segoe Print</vt:lpstr>
      <vt:lpstr>Aptos Light</vt:lpstr>
      <vt:lpstr>Calibri</vt:lpstr>
      <vt:lpstr>Calibri Light</vt:lpstr>
      <vt:lpstr>Office Theme</vt:lpstr>
      <vt:lpstr>BK TEHNIKE ZA RAD S NESANICOM</vt:lpstr>
      <vt:lpstr>Što je nesanica?</vt:lpstr>
      <vt:lpstr>Što uzrokuje nesanicu?</vt:lpstr>
      <vt:lpstr>Što s nesanicom? Voditi dnevnik spavanja</vt:lpstr>
      <vt:lpstr>Povećati učinkovitost spavanja</vt:lpstr>
      <vt:lpstr>Poboljšati higijenu spavanja</vt:lpstr>
      <vt:lpstr>Poboljšati pripremu za spavanje</vt:lpstr>
      <vt:lpstr> </vt:lpstr>
      <vt:lpstr>Poboljšati poveznicu krevet-spavanje</vt:lpstr>
      <vt:lpstr>PowerPoint 演示文稿</vt:lpstr>
      <vt:lpstr>Pravilo: Pospanost-umor</vt:lpstr>
      <vt:lpstr>Napraviti obrazac spavanja najboljim što može biti </vt:lpstr>
      <vt:lpstr>Nositi se s letećim mislima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BK TEHNIKE U RADU S NESANICOM</dc:title>
  <dc:creator>Anamarija Šesnić</dc:creator>
  <cp:lastModifiedBy>sesni</cp:lastModifiedBy>
  <cp:revision>67</cp:revision>
  <dcterms:created xsi:type="dcterms:W3CDTF">2024-11-13T16:04:00Z</dcterms:created>
  <dcterms:modified xsi:type="dcterms:W3CDTF">2024-11-21T11:13:00Z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61915C3E660544C4A60E6AF1850C9D4A_13</vt:lpwstr>
  </property>
  <property fmtid="{D5CDD505-2E9C-101B-9397-08002B2CF9AE}" pid="3" name="KSOProductBuildVer">
    <vt:lpwstr>1033-12.2.0.18911</vt:lpwstr>
  </property>
</Properties>
</file>