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78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6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2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4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5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30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1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1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8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5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8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6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4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8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1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6C3FD1-A1A2-C45D-7F04-EFE9F7A9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6" y="1212574"/>
            <a:ext cx="10712642" cy="67862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-809622"/>
            <a:ext cx="8689976" cy="250921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1381539"/>
            <a:ext cx="8689976" cy="1371599"/>
          </a:xfrm>
        </p:spPr>
        <p:txBody>
          <a:bodyPr/>
          <a:lstStyle/>
          <a:p>
            <a:endParaRPr lang="hr-HR" dirty="0"/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katović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4D4CC-F523-FB92-22A0-E695AD3F9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871149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2. provođenje procjene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637166" y="2054164"/>
            <a:ext cx="10363826" cy="3650649"/>
          </a:xfrm>
        </p:spPr>
        <p:txBody>
          <a:bodyPr>
            <a:noAutofit/>
          </a:bodyPr>
          <a:lstStyle/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područja procjene: sadašnjost i prošlost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opis uobičajenog dana, kako klijent provodi vrijeme 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dnevne promjene raspoloženja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stupanj interakcije s obitelji, prijateljima i kolegama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stupanj funkcioniranja u kući, na poslu i ostalo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provođenje slobodnog vremena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koje aktivnosti im donose ugodu, koje aktivnosti izbjegavaju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briga o sebi</a:t>
            </a:r>
          </a:p>
          <a:p>
            <a:r>
              <a:rPr lang="hr-HR" cap="none" dirty="0" err="1">
                <a:latin typeface="Arial" panose="020B0604020202020204" pitchFamily="34" charset="0"/>
                <a:cs typeface="Arial" panose="020B0604020202020204" pitchFamily="34" charset="0"/>
              </a:rPr>
              <a:t>homicidalnost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 ili suicidalnost</a:t>
            </a:r>
          </a:p>
        </p:txBody>
      </p:sp>
    </p:spTree>
    <p:extLst>
      <p:ext uri="{BB962C8B-B14F-4D97-AF65-F5344CB8AC3E}">
        <p14:creationId xmlns:p14="http://schemas.microsoft.com/office/powerpoint/2010/main" val="2148917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3471D2-59BE-476E-C66F-7E35BD2F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828174" y="3217526"/>
            <a:ext cx="10363826" cy="3424107"/>
          </a:xfrm>
        </p:spPr>
        <p:txBody>
          <a:bodyPr>
            <a:normAutofit/>
          </a:bodyPr>
          <a:lstStyle/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identifikacija negativnih automatskih misli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zabrinutost klijenta zbog neučinkovitosti prošlih tretmana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ispitati odnos s bivšim terapeutom 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ohrabriti klijenta da pokuša tretman barem 4-5 sesija i nakon toga </a:t>
            </a:r>
            <a:b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evaluira postignuto</a:t>
            </a:r>
          </a:p>
          <a:p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30B064F-9E3C-5B52-FC46-272B36E5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73" y="1800251"/>
            <a:ext cx="10364451" cy="1596177"/>
          </a:xfrm>
        </p:spPr>
        <p:txBody>
          <a:bodyPr>
            <a:normAutofit/>
          </a:bodyPr>
          <a:lstStyle/>
          <a:p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Odgovor na beznađe i skepticizam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A31B7DAC-D9CA-1073-00A0-4D100A14A25B}"/>
              </a:ext>
            </a:extLst>
          </p:cNvPr>
          <p:cNvSpPr txBox="1">
            <a:spLocks/>
          </p:cNvSpPr>
          <p:nvPr/>
        </p:nvSpPr>
        <p:spPr>
          <a:xfrm>
            <a:off x="1066174" y="102354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2. provođenje procjene</a:t>
            </a:r>
          </a:p>
        </p:txBody>
      </p:sp>
    </p:spTree>
    <p:extLst>
      <p:ext uri="{BB962C8B-B14F-4D97-AF65-F5344CB8AC3E}">
        <p14:creationId xmlns:p14="http://schemas.microsoft.com/office/powerpoint/2010/main" val="3918624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27459-81A7-A693-5FCC-54B60649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80159" y="3202535"/>
            <a:ext cx="10363826" cy="3424107"/>
          </a:xfrm>
        </p:spPr>
        <p:txBody>
          <a:bodyPr>
            <a:normAutofit/>
          </a:bodyPr>
          <a:lstStyle/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pred kraj sesije pitati klijenta ima li još važnih informacija koje bi podijelio s terapeutom i ima li nešto što mu je nezgodno podijeliti s terapeutom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(terapeut ne inzistira na odgovoru što je to)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uključivanje osobe od povjerenja u seansu ukoliko klijent pristaje (osobu se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pita što misli da je najvažnije da terapeut zna o klijentu, koje su njegove kvalitete, terapeut iznosi opće dojmove i preliminarnu dijagnozu)</a:t>
            </a:r>
          </a:p>
          <a:p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8C29789-D9E1-C62B-E2B3-ABDDF6112559}"/>
              </a:ext>
            </a:extLst>
          </p:cNvPr>
          <p:cNvSpPr txBox="1">
            <a:spLocks/>
          </p:cNvSpPr>
          <p:nvPr/>
        </p:nvSpPr>
        <p:spPr>
          <a:xfrm>
            <a:off x="1066174" y="102354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2. provođenje procjene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2A3B7E0B-2B2F-F2F4-4CCB-3FAB6F15D540}"/>
              </a:ext>
            </a:extLst>
          </p:cNvPr>
          <p:cNvSpPr txBox="1">
            <a:spLocks/>
          </p:cNvSpPr>
          <p:nvPr/>
        </p:nvSpPr>
        <p:spPr>
          <a:xfrm>
            <a:off x="1066173" y="1800251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Traženje dodatnih informacija</a:t>
            </a:r>
          </a:p>
        </p:txBody>
      </p:sp>
    </p:spTree>
    <p:extLst>
      <p:ext uri="{BB962C8B-B14F-4D97-AF65-F5344CB8AC3E}">
        <p14:creationId xmlns:p14="http://schemas.microsoft.com/office/powerpoint/2010/main" val="1315891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6BA6D5-7EAA-9005-AF17-6CDC9969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1791" y="1215924"/>
            <a:ext cx="10364451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3. dijagnostički utisci, postavljanje </a:t>
            </a:r>
            <a:b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ciljeva i opći terapijski plan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627006" y="2967223"/>
            <a:ext cx="10363826" cy="3424107"/>
          </a:xfrm>
        </p:spPr>
        <p:txBody>
          <a:bodyPr>
            <a:normAutofit/>
          </a:bodyPr>
          <a:lstStyle/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priopćavanje preliminarne dijagnoze klijentu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postavljanje ciljeva stimulira nadu u liječenje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na papir napisati </a:t>
            </a:r>
            <a:r>
              <a:rPr lang="hr-HR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ciljeve (opće i specifične)</a:t>
            </a:r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opis plana liječenja mora biti razumljiv klijentu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traži se od klijenta da potvrdi da ja razumio plan i da se slaže s njim</a:t>
            </a:r>
          </a:p>
        </p:txBody>
      </p:sp>
    </p:spTree>
    <p:extLst>
      <p:ext uri="{BB962C8B-B14F-4D97-AF65-F5344CB8AC3E}">
        <p14:creationId xmlns:p14="http://schemas.microsoft.com/office/powerpoint/2010/main" val="1057168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641BA-9871-87BA-58D2-88C1EEF6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957073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4. postavljanje akcijskog plana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371287" y="2312228"/>
            <a:ext cx="10363826" cy="3424107"/>
          </a:xfrm>
        </p:spPr>
        <p:txBody>
          <a:bodyPr>
            <a:noAutofit/>
          </a:bodyPr>
          <a:lstStyle/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akcijski plan predstavlja aktivnosti koje će klijent raditi </a:t>
            </a:r>
            <a:r>
              <a:rPr lang="hr-H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između seansi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staviti ga na vidljivo mjesto i čitati npr. dvaput na dan (ukoliko se radi o toj vrsti akcijskog plana)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ostvarivanje plana „</a:t>
            </a:r>
            <a:r>
              <a:rPr lang="hr-HR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evaluacija misli (0-100% istinite)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male promjene u mišljenju i ponašanju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davanje priznanja za obavljene aktivnosti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kad klijent postane loše, podsjetnik da je terapijski plan smislen</a:t>
            </a:r>
          </a:p>
          <a:p>
            <a:r>
              <a:rPr lang="hr-H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tražiti od klijenta da učini nešto što dugo nije bio sposoban, ako procjeni da je u mogućnosti i složi se s tim te visoko procjeni vjerojatnost da će provesti u djelo (npr. izlazak s članom obitelji)</a:t>
            </a:r>
          </a:p>
        </p:txBody>
      </p:sp>
    </p:spTree>
    <p:extLst>
      <p:ext uri="{BB962C8B-B14F-4D97-AF65-F5344CB8AC3E}">
        <p14:creationId xmlns:p14="http://schemas.microsoft.com/office/powerpoint/2010/main" val="1568997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FE269-EDC0-96FA-BB0A-92C726DD6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079" y="911125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5. očekivanja od tretmana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444439" y="2312228"/>
            <a:ext cx="10363826" cy="3424107"/>
          </a:xfrm>
        </p:spPr>
        <p:txBody>
          <a:bodyPr>
            <a:normAutofit/>
          </a:bodyPr>
          <a:lstStyle/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moraju biti razumna kako bi se smanjila mogućnost odustajanja od tretmana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i dovelo do boljeg ishoda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procjena o trajanju tretmana (obično 2-4 mjeseca, 15-20 sesija 1x tjedno,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zatim 1x/2 tjedna)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trajanje tretmana ovisi o dijagnozi i težini slučaja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pred kraj tretmana prorjeđivanje seansi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” sesije (1x/nekoliko mjeseci)</a:t>
            </a:r>
          </a:p>
          <a:p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25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7F9B3-7719-B701-F3E9-FC3F322BB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6. sažetak i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371287" y="2482969"/>
            <a:ext cx="10363826" cy="3424107"/>
          </a:xfrm>
        </p:spPr>
        <p:txBody>
          <a:bodyPr>
            <a:normAutofit/>
          </a:bodyPr>
          <a:lstStyle/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sažetak seanse kako bi klijent imao jasnu sliku o tome što je </a:t>
            </a:r>
            <a:b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postignuto i dogovoreno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podsjetnik da tretman počinje idući tjedan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procjena </a:t>
            </a:r>
            <a:r>
              <a:rPr lang="hr-HR" sz="23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klijentove</a:t>
            </a: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 reakcije na tretman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klijenta se pita je li ga terapeut dobro razumio i ima li on dodatnih pitanja </a:t>
            </a:r>
            <a:b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za terapeuta</a:t>
            </a:r>
          </a:p>
        </p:txBody>
      </p:sp>
    </p:spTree>
    <p:extLst>
      <p:ext uri="{BB962C8B-B14F-4D97-AF65-F5344CB8AC3E}">
        <p14:creationId xmlns:p14="http://schemas.microsoft.com/office/powerpoint/2010/main" val="3015623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08F61-F4CB-D1E2-2DD8-237088959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7197" y="1147893"/>
            <a:ext cx="10364451" cy="15961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Aktivnosti terapeuta između procjene i prve terapijske seanse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97822" y="2543748"/>
            <a:ext cx="10363826" cy="3424107"/>
          </a:xfrm>
        </p:spPr>
        <p:txBody>
          <a:bodyPr>
            <a:noAutofit/>
          </a:bodyPr>
          <a:lstStyle/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napisati izvještaj procjene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napisati plan tretmana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imati potpisanu privolu klijenta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kontaktirati </a:t>
            </a:r>
            <a:r>
              <a:rPr lang="hr-HR" sz="2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klijentove</a:t>
            </a:r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 bivše terapeute (uz pristanak klijenta) za dobivanje dodatnih informacija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kontaktirati </a:t>
            </a:r>
            <a:r>
              <a:rPr lang="hr-HR" sz="2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klijentove</a:t>
            </a:r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 sadašnje liječnike (uz pristanak klijenta) u svrhu koordinacije liječenja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izraditi kognitivnu konceptualizaciju i početni plan liječenja</a:t>
            </a:r>
          </a:p>
          <a:p>
            <a:endParaRPr lang="hr-HR" sz="21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61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289B9-0DC9-E915-30C4-7B602B2EF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586" t="10923" r="-545" b="8262"/>
          <a:stretch/>
        </p:blipFill>
        <p:spPr>
          <a:xfrm rot="16200000">
            <a:off x="2408209" y="-2897789"/>
            <a:ext cx="7079235" cy="12492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9149" y="800574"/>
            <a:ext cx="10364451" cy="1596177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Sažetak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7C7F7-36B1-D4B5-9BE4-6CB43FA3F44B}"/>
              </a:ext>
            </a:extLst>
          </p:cNvPr>
          <p:cNvGrpSpPr/>
          <p:nvPr/>
        </p:nvGrpSpPr>
        <p:grpSpPr>
          <a:xfrm>
            <a:off x="4905391" y="2072908"/>
            <a:ext cx="2791968" cy="838948"/>
            <a:chOff x="4905391" y="2072908"/>
            <a:chExt cx="2791968" cy="8389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6E1F49-2EA7-A9BD-42D1-F24F8828F735}"/>
                </a:ext>
              </a:extLst>
            </p:cNvPr>
            <p:cNvSpPr/>
            <p:nvPr/>
          </p:nvSpPr>
          <p:spPr>
            <a:xfrm>
              <a:off x="4905391" y="2072908"/>
              <a:ext cx="2791968" cy="707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159CC2-28AE-524A-17D6-99F69AC61B96}"/>
                </a:ext>
              </a:extLst>
            </p:cNvPr>
            <p:cNvSpPr txBox="1"/>
            <p:nvPr/>
          </p:nvSpPr>
          <p:spPr>
            <a:xfrm>
              <a:off x="5035120" y="2203970"/>
              <a:ext cx="2618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>
                  <a:latin typeface="Arial" panose="020B0604020202020204" pitchFamily="34" charset="0"/>
                  <a:cs typeface="Arial" panose="020B0604020202020204" pitchFamily="34" charset="0"/>
                </a:rPr>
                <a:t>prikupljanje podataka</a:t>
              </a:r>
            </a:p>
            <a:p>
              <a:endParaRPr lang="x-non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D626FE-6286-3DC9-EFC3-BE16AE8CA8E3}"/>
              </a:ext>
            </a:extLst>
          </p:cNvPr>
          <p:cNvGrpSpPr/>
          <p:nvPr/>
        </p:nvGrpSpPr>
        <p:grpSpPr>
          <a:xfrm>
            <a:off x="2883574" y="3217572"/>
            <a:ext cx="2520189" cy="874144"/>
            <a:chOff x="7485830" y="3272129"/>
            <a:chExt cx="2520189" cy="8741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7BE88D-E1F6-D81B-08C0-E917E0A9997F}"/>
                </a:ext>
              </a:extLst>
            </p:cNvPr>
            <p:cNvSpPr/>
            <p:nvPr/>
          </p:nvSpPr>
          <p:spPr>
            <a:xfrm>
              <a:off x="7485830" y="3272129"/>
              <a:ext cx="2396837" cy="7880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B6EEFC-D01A-96F2-4028-FF25C93FEDC8}"/>
                </a:ext>
              </a:extLst>
            </p:cNvPr>
            <p:cNvSpPr txBox="1"/>
            <p:nvPr/>
          </p:nvSpPr>
          <p:spPr>
            <a:xfrm>
              <a:off x="7609183" y="3438387"/>
              <a:ext cx="2396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>
                  <a:latin typeface="Arial" panose="020B0604020202020204" pitchFamily="34" charset="0"/>
                  <a:cs typeface="Arial" panose="020B0604020202020204" pitchFamily="34" charset="0"/>
                </a:rPr>
                <a:t>konceptualizacija </a:t>
              </a:r>
            </a:p>
            <a:p>
              <a:endParaRPr lang="x-non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F5225D-62B9-92E2-61A0-A77DF41F28F1}"/>
              </a:ext>
            </a:extLst>
          </p:cNvPr>
          <p:cNvSpPr/>
          <p:nvPr/>
        </p:nvSpPr>
        <p:spPr>
          <a:xfrm>
            <a:off x="7615095" y="3255606"/>
            <a:ext cx="2132932" cy="788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dijagnoza</a:t>
            </a:r>
            <a:endParaRPr lang="x-non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886CD1-7AE6-0290-A1CE-90EDE54F3F16}"/>
              </a:ext>
            </a:extLst>
          </p:cNvPr>
          <p:cNvSpPr/>
          <p:nvPr/>
        </p:nvSpPr>
        <p:spPr>
          <a:xfrm>
            <a:off x="5112618" y="4620518"/>
            <a:ext cx="2563741" cy="788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tretmana</a:t>
            </a:r>
          </a:p>
          <a:p>
            <a:pPr algn="ctr"/>
            <a:endParaRPr lang="x-non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A2D807-605A-FFD6-7B28-CF377B0E8B50}"/>
              </a:ext>
            </a:extLst>
          </p:cNvPr>
          <p:cNvGrpSpPr/>
          <p:nvPr/>
        </p:nvGrpSpPr>
        <p:grpSpPr>
          <a:xfrm>
            <a:off x="4231463" y="2336756"/>
            <a:ext cx="4186139" cy="730710"/>
            <a:chOff x="4231463" y="2336756"/>
            <a:chExt cx="4186139" cy="7307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E6DA46A-B357-9DBC-DA74-5884B356D094}"/>
                </a:ext>
              </a:extLst>
            </p:cNvPr>
            <p:cNvCxnSpPr>
              <a:cxnSpLocks/>
            </p:cNvCxnSpPr>
            <p:nvPr/>
          </p:nvCxnSpPr>
          <p:spPr>
            <a:xfrm>
              <a:off x="7910803" y="2337203"/>
              <a:ext cx="506799" cy="68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8A27FC2-8BE9-5B9E-C000-E65936F95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1463" y="2336756"/>
              <a:ext cx="460941" cy="730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75F06E1-5A22-C644-196C-CA328C6673B6}"/>
              </a:ext>
            </a:extLst>
          </p:cNvPr>
          <p:cNvSpPr/>
          <p:nvPr/>
        </p:nvSpPr>
        <p:spPr>
          <a:xfrm>
            <a:off x="8376639" y="1396997"/>
            <a:ext cx="1912848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beznađe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A52AD7-4249-1C71-59FD-D9EA9E1877A3}"/>
              </a:ext>
            </a:extLst>
          </p:cNvPr>
          <p:cNvSpPr/>
          <p:nvPr/>
        </p:nvSpPr>
        <p:spPr>
          <a:xfrm>
            <a:off x="9563429" y="2321051"/>
            <a:ext cx="2177343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skepticizam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63BF7B-B5A0-23C2-3BA1-7DB1B83E4BE4}"/>
              </a:ext>
            </a:extLst>
          </p:cNvPr>
          <p:cNvSpPr/>
          <p:nvPr/>
        </p:nvSpPr>
        <p:spPr>
          <a:xfrm>
            <a:off x="9369496" y="4261882"/>
            <a:ext cx="1912848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ciljevi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AD4D428-BF07-FBE4-CED1-C6ACD7E50337}"/>
              </a:ext>
            </a:extLst>
          </p:cNvPr>
          <p:cNvSpPr/>
          <p:nvPr/>
        </p:nvSpPr>
        <p:spPr>
          <a:xfrm>
            <a:off x="7805065" y="5322542"/>
            <a:ext cx="1758365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plan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CABAC0-0B0F-BA47-A965-69CD2AEB61DA}"/>
              </a:ext>
            </a:extLst>
          </p:cNvPr>
          <p:cNvSpPr/>
          <p:nvPr/>
        </p:nvSpPr>
        <p:spPr>
          <a:xfrm>
            <a:off x="9726879" y="5408602"/>
            <a:ext cx="1912848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očekivanja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663F07D-EA38-2E39-510E-B983D75A6EAC}"/>
              </a:ext>
            </a:extLst>
          </p:cNvPr>
          <p:cNvSpPr/>
          <p:nvPr/>
        </p:nvSpPr>
        <p:spPr>
          <a:xfrm>
            <a:off x="1176740" y="5408602"/>
            <a:ext cx="1912848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 err="1">
                <a:solidFill>
                  <a:schemeClr val="tx1"/>
                </a:solidFill>
              </a:rPr>
              <a:t>feedback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40FF70-C164-BFBA-41BF-33197B1C4775}"/>
              </a:ext>
            </a:extLst>
          </p:cNvPr>
          <p:cNvSpPr/>
          <p:nvPr/>
        </p:nvSpPr>
        <p:spPr>
          <a:xfrm>
            <a:off x="1456430" y="4290182"/>
            <a:ext cx="2693738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praćenje procesa</a:t>
            </a:r>
          </a:p>
          <a:p>
            <a:pPr marL="0" indent="0" algn="ctr">
              <a:buNone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E373C6F-FAF5-C494-F3D5-4B7680F2E59B}"/>
              </a:ext>
            </a:extLst>
          </p:cNvPr>
          <p:cNvSpPr/>
          <p:nvPr/>
        </p:nvSpPr>
        <p:spPr>
          <a:xfrm>
            <a:off x="3394551" y="5464012"/>
            <a:ext cx="2134766" cy="94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ostali liječnici</a:t>
            </a:r>
          </a:p>
          <a:p>
            <a:pPr marL="0" indent="0" algn="ctr">
              <a:buNone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594F09A-A5D9-6E96-EC5C-54B3E4C8EE5B}"/>
              </a:ext>
            </a:extLst>
          </p:cNvPr>
          <p:cNvSpPr/>
          <p:nvPr/>
        </p:nvSpPr>
        <p:spPr>
          <a:xfrm>
            <a:off x="2258581" y="1369852"/>
            <a:ext cx="2464033" cy="897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odnos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terapeut – klijent</a:t>
            </a:r>
          </a:p>
          <a:p>
            <a:pPr algn="ctr"/>
            <a:endParaRPr lang="x-non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84795D-91E2-F190-457F-D3C7680AC6AA}"/>
              </a:ext>
            </a:extLst>
          </p:cNvPr>
          <p:cNvSpPr/>
          <p:nvPr/>
        </p:nvSpPr>
        <p:spPr>
          <a:xfrm>
            <a:off x="1064804" y="2181237"/>
            <a:ext cx="2262253" cy="1091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edukacija klijenta o KBT-u</a:t>
            </a:r>
            <a:endParaRPr lang="x-none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72E40-723B-67ED-12CC-46563FF62E56}"/>
              </a:ext>
            </a:extLst>
          </p:cNvPr>
          <p:cNvGrpSpPr/>
          <p:nvPr/>
        </p:nvGrpSpPr>
        <p:grpSpPr>
          <a:xfrm>
            <a:off x="4143669" y="4186128"/>
            <a:ext cx="4320789" cy="730710"/>
            <a:chOff x="4143669" y="4186128"/>
            <a:chExt cx="4320789" cy="73071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51740E7-7F6D-DEC2-3E5D-FD959D3F4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3517" y="4186128"/>
              <a:ext cx="460941" cy="730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DDA80EE-FCF3-45BE-407C-69A088663EA3}"/>
                </a:ext>
              </a:extLst>
            </p:cNvPr>
            <p:cNvCxnSpPr>
              <a:cxnSpLocks/>
            </p:cNvCxnSpPr>
            <p:nvPr/>
          </p:nvCxnSpPr>
          <p:spPr>
            <a:xfrm>
              <a:off x="4143669" y="4235181"/>
              <a:ext cx="506799" cy="68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817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2D1B2-E4E4-AD97-DE52-CB91B34E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8209" y="-2897789"/>
            <a:ext cx="7079235" cy="12492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732" y="1066801"/>
            <a:ext cx="10364451" cy="1596177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588513" y="2671246"/>
            <a:ext cx="10363826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Beck, J. (2011). </a:t>
            </a:r>
            <a:r>
              <a:rPr lang="en-US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Cognitive Behavior Therapy: Basics and Beyond, 3rd Ed</a:t>
            </a: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New York: The Guilford Press. </a:t>
            </a:r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8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6C3FD1-A1A2-C45D-7F04-EFE9F7A9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9529" y="-7184573"/>
            <a:ext cx="37763058" cy="239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64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6C3FD1-A1A2-C45D-7F04-EFE9F7A9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6" y="1212574"/>
            <a:ext cx="10712642" cy="67862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-809622"/>
            <a:ext cx="8689976" cy="250921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1381539"/>
            <a:ext cx="8689976" cy="1371599"/>
          </a:xfrm>
        </p:spPr>
        <p:txBody>
          <a:bodyPr/>
          <a:lstStyle/>
          <a:p>
            <a:endParaRPr lang="hr-HR" dirty="0"/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katović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06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E8A71-8E00-0412-6084-7A831D289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910063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530000" y="2367092"/>
            <a:ext cx="10363826" cy="3424107"/>
          </a:xfrm>
        </p:spPr>
        <p:txBody>
          <a:bodyPr>
            <a:normAutofit/>
          </a:bodyPr>
          <a:lstStyle/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vrlo bitna za tretman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obavlja se prije prve terapijske seanse, ali nije ograničena na nju</a:t>
            </a:r>
          </a:p>
          <a:p>
            <a:r>
              <a:rPr lang="hr-HR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kognitivna </a:t>
            </a: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konceptualizacija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postavljanje preliminarne </a:t>
            </a:r>
            <a:r>
              <a:rPr lang="hr-HR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dijagnoze</a:t>
            </a:r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hr-HR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liječenja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obično traje 1-2 sata</a:t>
            </a:r>
          </a:p>
          <a:p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53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004BB-7150-5751-25F6-F834923A9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589636" y="2267702"/>
            <a:ext cx="10363826" cy="3424107"/>
          </a:xfrm>
        </p:spPr>
        <p:txBody>
          <a:bodyPr>
            <a:noAutofit/>
          </a:bodyPr>
          <a:lstStyle/>
          <a:p>
            <a:r>
              <a:rPr lang="hr-HR" sz="23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klijentovi</a:t>
            </a: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 sadašnji problemi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funkcioniranje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simptomi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povijest problema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pozitivni atributi i vještine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prikupljanje informacija od prijašnjih terapeuta, kao i podaci o općem medicinskom stanju (uz pristanak klijenta)</a:t>
            </a:r>
          </a:p>
          <a:p>
            <a:pPr marL="0" indent="0">
              <a:buNone/>
            </a:pPr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B284A291-A763-AF07-ED20-8A3F8B55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10063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</p:txBody>
      </p:sp>
    </p:spTree>
    <p:extLst>
      <p:ext uri="{BB962C8B-B14F-4D97-AF65-F5344CB8AC3E}">
        <p14:creationId xmlns:p14="http://schemas.microsoft.com/office/powerpoint/2010/main" val="4245481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45A79-5837-D6D1-9D4A-2A34A490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816635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CILJEVI PROCJENE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554167" y="2059811"/>
            <a:ext cx="10363826" cy="3424107"/>
          </a:xfrm>
        </p:spPr>
        <p:txBody>
          <a:bodyPr>
            <a:noAutofit/>
          </a:bodyPr>
          <a:lstStyle/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prikupljanje informacija za postavljanje točne dijagnoze i stvaranje </a:t>
            </a:r>
            <a:b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početne kognitivne konceptualizacije i plana tretmana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je li terapeut „prava osoba” za dotičnog klijenta s obzirom na osposobljenost, </a:t>
            </a:r>
            <a:b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mogućnost adekvatne učestalosti i trajanja tretmana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je li klijent podoban za KBT terapiju 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je li indiciran dodatni tretman (medikamenti)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uspostavljanje terapeutskog „saveza” s klijentom ili članovima obitelji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edukacija klijenta o KBT-u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postavljanje „akcijskog plana”</a:t>
            </a:r>
          </a:p>
          <a:p>
            <a:endParaRPr lang="hr-HR" sz="21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9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40476-6C3B-788A-6906-A5DDD7FCB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923317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STRUKTURA SEANSE PROCJENE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371287" y="2165136"/>
            <a:ext cx="10363826" cy="3424107"/>
          </a:xfrm>
        </p:spPr>
        <p:txBody>
          <a:bodyPr>
            <a:noAutofit/>
          </a:bodyPr>
          <a:lstStyle/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pozdrav i upoznavanje s klijentom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u suradnji s klijentom odluka o prisustvu člana obitelji ili prijatelja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provedba psihosocijalne procjene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dnevni red i očekivanja od terapije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postavljanje akcijskog plana u suradnji s klijentom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postavljanje preliminarne dijagnoze, terapijskog plana i edukacija klijenta o KBT-u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provjera </a:t>
            </a:r>
            <a:r>
              <a:rPr lang="hr-HR" sz="2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klijentovih</a:t>
            </a:r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 očekivanja od terapije</a:t>
            </a:r>
          </a:p>
          <a:p>
            <a:r>
              <a:rPr lang="hr-H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sažetak seanse</a:t>
            </a:r>
          </a:p>
          <a:p>
            <a:endParaRPr lang="hr-HR" sz="2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1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76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95DF37-2EA1-63BF-10E6-2FA58ACB7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923" y="1066801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POGREŠNA DIJAGNOZA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311340" y="2804414"/>
            <a:ext cx="10363826" cy="3424107"/>
          </a:xfrm>
        </p:spPr>
        <p:txBody>
          <a:bodyPr>
            <a:normAutofit/>
          </a:bodyPr>
          <a:lstStyle/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nekompletni podaci koje dobivamo od klijenta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klijent namjerno zadržava bitne informacije (npr. zlouporaba supstanci)</a:t>
            </a:r>
          </a:p>
          <a:p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neki simptomi krivo su pridruženi određenom poremećaju (npr. depresiji), </a:t>
            </a:r>
            <a:b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300" cap="none" dirty="0">
                <a:latin typeface="Arial" panose="020B0604020202020204" pitchFamily="34" charset="0"/>
                <a:cs typeface="Arial" panose="020B0604020202020204" pitchFamily="34" charset="0"/>
              </a:rPr>
              <a:t>a istovremeno je prisutan drugi poremećaj (npr. socijalna fobija)</a:t>
            </a:r>
          </a:p>
        </p:txBody>
      </p:sp>
    </p:spTree>
    <p:extLst>
      <p:ext uri="{BB962C8B-B14F-4D97-AF65-F5344CB8AC3E}">
        <p14:creationId xmlns:p14="http://schemas.microsoft.com/office/powerpoint/2010/main" val="4073257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C67BEC-60B0-4497-CAA7-D82978EBC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6335" y="923317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1. Uvod U SEANSU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452567" y="2285812"/>
            <a:ext cx="10363826" cy="3424107"/>
          </a:xfrm>
        </p:spPr>
        <p:txBody>
          <a:bodyPr>
            <a:noAutofit/>
          </a:bodyPr>
          <a:lstStyle/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prije sastanka s klijentom uvid u dokumentaciju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 početku sastanak s klijentom nasamo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želi li klijent prisustvo člana obitelji ili prijatelja (prikaz </a:t>
            </a:r>
            <a:r>
              <a:rPr lang="hr-HR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klijentovog</a:t>
            </a: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problema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iz druge perspektive)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terapeut se predstavlja klijentu i započinje s postavljanjem dnevnog reda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(što očekivati na seansi)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klijent se predstavlja, izlaže problem zbog kojeg je došao, simptome </a:t>
            </a:r>
            <a:b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koje ima, kako funkcionira</a:t>
            </a:r>
          </a:p>
          <a:p>
            <a:pPr marL="0" indent="0">
              <a:buNone/>
            </a:pPr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68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B603E-288B-B0F3-2F23-AF05C49F1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0923" r="-545" b="8262"/>
          <a:stretch/>
        </p:blipFill>
        <p:spPr>
          <a:xfrm rot="16200000">
            <a:off x="2407813" y="-2896359"/>
            <a:ext cx="7078200" cy="124901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EAF1-EDC3-09C6-FF1D-4E76696E00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174" y="2510576"/>
            <a:ext cx="10363826" cy="3424107"/>
          </a:xfrm>
        </p:spPr>
        <p:txBody>
          <a:bodyPr>
            <a:normAutofit/>
          </a:bodyPr>
          <a:lstStyle/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podaci o životu u prošlosti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terapeut na temelju iznesenog donosi preliminarnu dijagnozu i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educira klijenta o KBT-u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postavljaju se preliminarni ciljevi</a:t>
            </a:r>
          </a:p>
          <a:p>
            <a:r>
              <a:rPr lang="hr-H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trajanje tretmana</a:t>
            </a:r>
          </a:p>
          <a:p>
            <a:endParaRPr lang="x-non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16B16EFA-5193-1972-4DEE-F96751A9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35" y="923317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1. Uvod U SEANSU</a:t>
            </a:r>
          </a:p>
        </p:txBody>
      </p:sp>
    </p:spTree>
    <p:extLst>
      <p:ext uri="{BB962C8B-B14F-4D97-AF65-F5344CB8AC3E}">
        <p14:creationId xmlns:p14="http://schemas.microsoft.com/office/powerpoint/2010/main" val="303795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{4918ABAC-DD29-534D-AF0D-9C19460CF134}tf10001073</Template>
  <TotalTime>8872</TotalTime>
  <Words>631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Droplet</vt:lpstr>
      <vt:lpstr>PROCJENA</vt:lpstr>
      <vt:lpstr>PowerPoint Presentation</vt:lpstr>
      <vt:lpstr>PROCJENA</vt:lpstr>
      <vt:lpstr>PROCJENA</vt:lpstr>
      <vt:lpstr>CILJEVI PROCJENE</vt:lpstr>
      <vt:lpstr>STRUKTURA SEANSE PROCJENE</vt:lpstr>
      <vt:lpstr>POGREŠNA DIJAGNOZA</vt:lpstr>
      <vt:lpstr>1. Uvod U SEANSU</vt:lpstr>
      <vt:lpstr>1. Uvod U SEANSU</vt:lpstr>
      <vt:lpstr>2. provođenje procjene</vt:lpstr>
      <vt:lpstr>Odgovor na beznađe i skepticizam</vt:lpstr>
      <vt:lpstr>PowerPoint Presentation</vt:lpstr>
      <vt:lpstr>3. dijagnostički utisci, postavljanje  ciljeva i opći terapijski plan</vt:lpstr>
      <vt:lpstr>4. postavljanje akcijskog plana</vt:lpstr>
      <vt:lpstr>5. očekivanja od tretmana</vt:lpstr>
      <vt:lpstr>6. sažetak i feedback</vt:lpstr>
      <vt:lpstr>Aktivnosti terapeuta između procjene i prve terapijske seanse</vt:lpstr>
      <vt:lpstr>Sažetak</vt:lpstr>
      <vt:lpstr>literatura</vt:lpstr>
      <vt:lpstr>PROCJENA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PROCJENA</dc:title>
  <dc:creator>KOJIC KATOVIC SANDRA</dc:creator>
  <cp:lastModifiedBy>hubikotvr@outlook.com</cp:lastModifiedBy>
  <cp:revision>48</cp:revision>
  <dcterms:created xsi:type="dcterms:W3CDTF">2024-10-23T12:20:19Z</dcterms:created>
  <dcterms:modified xsi:type="dcterms:W3CDTF">2024-11-20T15:36:48Z</dcterms:modified>
</cp:coreProperties>
</file>