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1"/>
  </p:handoutMasterIdLst>
  <p:sldIdLst>
    <p:sldId id="317" r:id="rId2"/>
    <p:sldId id="256" r:id="rId3"/>
    <p:sldId id="260" r:id="rId4"/>
    <p:sldId id="272" r:id="rId5"/>
    <p:sldId id="259" r:id="rId6"/>
    <p:sldId id="316" r:id="rId7"/>
    <p:sldId id="315" r:id="rId8"/>
    <p:sldId id="262" r:id="rId9"/>
    <p:sldId id="264" r:id="rId10"/>
    <p:sldId id="267" r:id="rId11"/>
    <p:sldId id="263" r:id="rId12"/>
    <p:sldId id="280" r:id="rId13"/>
    <p:sldId id="268" r:id="rId14"/>
    <p:sldId id="269" r:id="rId15"/>
    <p:sldId id="270" r:id="rId16"/>
    <p:sldId id="291" r:id="rId17"/>
    <p:sldId id="273" r:id="rId18"/>
    <p:sldId id="279" r:id="rId19"/>
    <p:sldId id="274" r:id="rId20"/>
    <p:sldId id="278" r:id="rId21"/>
    <p:sldId id="275" r:id="rId22"/>
    <p:sldId id="276" r:id="rId23"/>
    <p:sldId id="277" r:id="rId24"/>
    <p:sldId id="283" r:id="rId25"/>
    <p:sldId id="284" r:id="rId26"/>
    <p:sldId id="286" r:id="rId27"/>
    <p:sldId id="293" r:id="rId28"/>
    <p:sldId id="295" r:id="rId29"/>
    <p:sldId id="296" r:id="rId30"/>
    <p:sldId id="297" r:id="rId31"/>
    <p:sldId id="299" r:id="rId32"/>
    <p:sldId id="300" r:id="rId33"/>
    <p:sldId id="305" r:id="rId34"/>
    <p:sldId id="303" r:id="rId35"/>
    <p:sldId id="306" r:id="rId36"/>
    <p:sldId id="307" r:id="rId37"/>
    <p:sldId id="308" r:id="rId38"/>
    <p:sldId id="309" r:id="rId39"/>
    <p:sldId id="310" r:id="rId40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5687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84867-5091-4CF6-B286-45F30D3CAD4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E87EF-B359-4771-B5E8-3C910CE8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25E4-FAF3-C129-040E-C568327CE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D9A3A-26D8-4D23-0122-D32FF8B7F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4906F-3DD2-0634-D531-934FC76F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3668-B0A0-775C-8F4E-06CE5D2C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C55E5-4770-CB01-C064-B881E4F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0111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4EE8-9994-171A-F05E-83B78055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61EB-338A-308D-FEE8-6625E2BB7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41000-9F75-696E-1CB8-98C1D935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4C3FA-64E5-2749-B25C-E41A84CC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4972B-B005-A18E-FBA7-FC6BBF12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1285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7AAE1-57BD-7EB5-7E6A-E9BB7EAFE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C883D-133F-63D6-F5CE-BFBD6B80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0BB2E-8C38-4D0C-2BD7-662F732E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1DD0-393B-F78D-C33A-4408EDA3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6D46C-64BA-3E88-224A-6FD446AC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7756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EC79C-59C4-53BB-034D-A14250DF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1F40A-80AA-C4D8-DA14-E1D33D3A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A8398-D05D-589F-99CF-09F04F84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09FB2-9F33-1AEC-A0E6-2507A1BB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2DACC-DCBF-D923-5D83-25084467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5609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0761-0665-83DB-DD70-F75BCF9E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4EDE0-6A2A-B25E-B183-EB103A27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0FE82-2538-A94D-6DE4-BA56396B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ECE2D-ABF2-BF87-BCA9-A315D99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28D25-75B0-029A-C8A0-EE4CEE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6869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1D47-2FCC-ECEA-4063-34C04024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B1500-609C-F414-48D0-C4535FC4F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05D7F-70AB-A37F-88A6-DF138386C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B8AA0-A4F8-56C5-14A6-5B0A86C8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5B733-B651-7254-C76E-DC6E58B0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D0911-DC1C-E663-5598-63D255E8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7241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C343-C459-8E18-567B-E37F0F64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8CF6F-B555-96A0-B33D-63E6D0333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869CC-CC27-9FFA-5029-D114EF627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1C741-FB3E-0684-580F-9A6983C10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EE87D-085E-AB45-A476-0976420D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6538B-60E9-735F-A8F2-82AA3FAC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BB9D5-541D-8F12-BFFC-9FA56DE3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1334A-2AE6-DE72-8144-D03749DC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2420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0532-EBCF-B546-4732-707C118C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C47A1-9B0E-1966-3BE2-56072F5D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B71BE-B9AC-C1B9-29CC-3C0840EC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F2CE7-C5C6-1C5C-3D6B-41AECF3F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8760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C2CA5-8410-33C4-D2A0-7C55DEE4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AA6A2-D117-8819-409C-C4115511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BDC2E-2200-816E-A5B9-062C8772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517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1AFF-EEFB-4AD4-F43D-30A74252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0B81-A020-4F7E-331E-3A4ADF48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57539-56F0-35AD-743B-E5CDC8616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5D632-08BD-9F69-0FB1-E715E44D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714ED-DF84-179D-327A-7D8137BAB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C6447-8D40-DB0D-95AC-0DE25008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546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C4EB-F227-DB4E-B141-EB4378B0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61E06-2941-C7B9-2E19-C270DCDED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C507C-9681-2E2B-DED8-DE0318DD8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480B5-FC11-BB58-3C6E-8C0B1C5B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298B9-9607-9DC6-A4A4-1F0BE6EF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335D8-7D2C-F15D-507F-968845F4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4864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048E2-DD3A-17E6-E342-43091924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F7862-68EB-BA52-603F-AD1D842CD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F5B9-F224-AFE7-9987-4301FFF87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DA70-4CC7-E140-A042-A5E0DBA56BCB}" type="datetimeFigureOut">
              <a:rPr lang="en-HR" smtClean="0"/>
              <a:t>11/29/2024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B63D3-2781-B936-7E69-2D76B0FF3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FB1C-763C-B59F-5DB3-1CDD5D384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7CD1-3C12-ED49-80CB-89912437A9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0144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86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3D2E-19D6-34DB-76E1-CEB8A949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Kako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bi ova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situacija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mogla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biti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drugačija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?</a:t>
            </a:r>
            <a:br>
              <a:rPr lang="en-GB" sz="3200" dirty="0">
                <a:solidFill>
                  <a:srgbClr val="0E0E0E"/>
                </a:solidFill>
                <a:effectLst/>
                <a:latin typeface="+mn-lt"/>
              </a:rPr>
            </a:br>
            <a:endParaRPr lang="en-H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B390-094B-B276-F75C-715FA066B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Sally: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Izravno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izražavanje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želja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dirty="0">
                <a:solidFill>
                  <a:srgbClr val="0E0E0E"/>
                </a:solidFill>
                <a:effectLst/>
              </a:rPr>
              <a:t>: “Scott-</a:t>
            </a:r>
            <a:r>
              <a:rPr lang="en-GB" dirty="0" err="1">
                <a:solidFill>
                  <a:srgbClr val="0E0E0E"/>
                </a:solidFill>
                <a:effectLst/>
              </a:rPr>
              <a:t>ovi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rekli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nešto</a:t>
            </a:r>
            <a:r>
              <a:rPr lang="en-GB" dirty="0">
                <a:solidFill>
                  <a:srgbClr val="0E0E0E"/>
                </a:solidFill>
                <a:effectLst/>
              </a:rPr>
              <a:t> o </a:t>
            </a:r>
            <a:r>
              <a:rPr lang="en-GB" dirty="0" err="1">
                <a:solidFill>
                  <a:srgbClr val="0E0E0E"/>
                </a:solidFill>
                <a:effectLst/>
              </a:rPr>
              <a:t>četvrtku</a:t>
            </a:r>
            <a:r>
              <a:rPr lang="en-GB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Trebala</a:t>
            </a:r>
            <a:r>
              <a:rPr lang="en-GB" dirty="0">
                <a:solidFill>
                  <a:srgbClr val="0E0E0E"/>
                </a:solidFill>
                <a:effectLst/>
              </a:rPr>
              <a:t> je </a:t>
            </a:r>
            <a:r>
              <a:rPr lang="en-GB" dirty="0" err="1">
                <a:solidFill>
                  <a:srgbClr val="0E0E0E"/>
                </a:solidFill>
                <a:effectLst/>
              </a:rPr>
              <a:t>reći</a:t>
            </a:r>
            <a:r>
              <a:rPr lang="en-GB" dirty="0">
                <a:solidFill>
                  <a:srgbClr val="0E0E0E"/>
                </a:solidFill>
              </a:rPr>
              <a:t>: </a:t>
            </a:r>
            <a:r>
              <a:rPr lang="en-GB" dirty="0">
                <a:solidFill>
                  <a:srgbClr val="0E0E0E"/>
                </a:solidFill>
                <a:effectLst/>
              </a:rPr>
              <a:t>“Scott-</a:t>
            </a:r>
            <a:r>
              <a:rPr lang="en-GB" dirty="0" err="1">
                <a:solidFill>
                  <a:srgbClr val="0E0E0E"/>
                </a:solidFill>
                <a:effectLst/>
              </a:rPr>
              <a:t>ovi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nas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pozvali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četvrtak</a:t>
            </a:r>
            <a:r>
              <a:rPr lang="en-GB" dirty="0">
                <a:solidFill>
                  <a:srgbClr val="0E0E0E"/>
                </a:solidFill>
                <a:effectLst/>
              </a:rPr>
              <a:t>. </a:t>
            </a:r>
            <a:r>
              <a:rPr lang="en-GB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misliš</a:t>
            </a:r>
            <a:r>
              <a:rPr lang="en-GB" dirty="0">
                <a:solidFill>
                  <a:srgbClr val="0E0E0E"/>
                </a:solidFill>
                <a:effectLst/>
              </a:rPr>
              <a:t> o tome?”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Tom: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Provjera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pretpostavki</a:t>
            </a:r>
            <a:endParaRPr lang="en-GB" b="1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dirty="0">
                <a:solidFill>
                  <a:srgbClr val="0E0E0E"/>
                </a:solidFill>
                <a:effectLst/>
              </a:rPr>
              <a:t>: “</a:t>
            </a:r>
            <a:r>
              <a:rPr lang="en-GB" dirty="0" err="1">
                <a:solidFill>
                  <a:srgbClr val="0E0E0E"/>
                </a:solidFill>
                <a:effectLst/>
              </a:rPr>
              <a:t>Pozvali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Tebe</a:t>
            </a:r>
            <a:r>
              <a:rPr lang="en-GB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Trebao</a:t>
            </a:r>
            <a:r>
              <a:rPr lang="en-GB" dirty="0">
                <a:solidFill>
                  <a:srgbClr val="0E0E0E"/>
                </a:solidFill>
                <a:effectLst/>
              </a:rPr>
              <a:t> je </a:t>
            </a:r>
            <a:r>
              <a:rPr lang="en-GB" dirty="0" err="1">
                <a:solidFill>
                  <a:srgbClr val="0E0E0E"/>
                </a:solidFill>
                <a:effectLst/>
              </a:rPr>
              <a:t>reći</a:t>
            </a:r>
            <a:r>
              <a:rPr lang="en-GB" dirty="0">
                <a:solidFill>
                  <a:srgbClr val="0E0E0E"/>
                </a:solidFill>
                <a:effectLst/>
              </a:rPr>
              <a:t>: “Jesu li </a:t>
            </a:r>
            <a:r>
              <a:rPr lang="en-GB" dirty="0" err="1">
                <a:solidFill>
                  <a:srgbClr val="0E0E0E"/>
                </a:solidFill>
                <a:effectLst/>
              </a:rPr>
              <a:t>nas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oboje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pozvali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mislila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samo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sebe</a:t>
            </a:r>
            <a:r>
              <a:rPr lang="en-GB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Oboje</a:t>
            </a:r>
            <a:r>
              <a:rPr lang="en-GB" b="1" dirty="0">
                <a:solidFill>
                  <a:srgbClr val="0E0E0E"/>
                </a:solidFill>
                <a:effectLst/>
              </a:rPr>
              <a:t>: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Razjašnjenje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validacija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Nakon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prvotne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zbrke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sarkastičnih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obrambenih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komentara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mogli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reći</a:t>
            </a:r>
            <a:r>
              <a:rPr lang="en-GB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Sally: “</a:t>
            </a:r>
            <a:r>
              <a:rPr lang="en-GB" dirty="0" err="1">
                <a:solidFill>
                  <a:srgbClr val="FF0000"/>
                </a:solidFill>
                <a:effectLst/>
              </a:rPr>
              <a:t>Mogu</a:t>
            </a:r>
            <a:r>
              <a:rPr lang="en-GB" dirty="0">
                <a:solidFill>
                  <a:srgbClr val="FF0000"/>
                </a:solidFill>
                <a:effectLst/>
              </a:rPr>
              <a:t> li </a:t>
            </a:r>
            <a:r>
              <a:rPr lang="en-GB" dirty="0" err="1">
                <a:solidFill>
                  <a:srgbClr val="FF0000"/>
                </a:solidFill>
                <a:effectLst/>
              </a:rPr>
              <a:t>pojasniti</a:t>
            </a:r>
            <a:r>
              <a:rPr lang="en-GB" dirty="0">
                <a:solidFill>
                  <a:srgbClr val="FF0000"/>
                </a:solidFill>
                <a:effectLst/>
              </a:rPr>
              <a:t>? </a:t>
            </a:r>
            <a:r>
              <a:rPr lang="en-GB" dirty="0" err="1">
                <a:solidFill>
                  <a:srgbClr val="FF0000"/>
                </a:solidFill>
                <a:effectLst/>
              </a:rPr>
              <a:t>Poziv</a:t>
            </a:r>
            <a:r>
              <a:rPr lang="en-GB" dirty="0">
                <a:solidFill>
                  <a:srgbClr val="FF0000"/>
                </a:solidFill>
                <a:effectLst/>
              </a:rPr>
              <a:t> je za </a:t>
            </a:r>
            <a:r>
              <a:rPr lang="en-GB" dirty="0" err="1">
                <a:solidFill>
                  <a:srgbClr val="FF0000"/>
                </a:solidFill>
                <a:effectLst/>
              </a:rPr>
              <a:t>oboje</a:t>
            </a:r>
            <a:r>
              <a:rPr lang="en-GB" dirty="0">
                <a:solidFill>
                  <a:srgbClr val="FF0000"/>
                </a:solidFill>
                <a:effectLst/>
              </a:rPr>
              <a:t>, </a:t>
            </a:r>
            <a:r>
              <a:rPr lang="en-GB" dirty="0" err="1">
                <a:solidFill>
                  <a:srgbClr val="FF0000"/>
                </a:solidFill>
                <a:effectLst/>
              </a:rPr>
              <a:t>ali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</a:rPr>
              <a:t>nisam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</a:rPr>
              <a:t>bila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</a:rPr>
              <a:t>sigurna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</a:rPr>
              <a:t>želiš</a:t>
            </a:r>
            <a:r>
              <a:rPr lang="en-GB" dirty="0">
                <a:solidFill>
                  <a:srgbClr val="FF0000"/>
                </a:solidFill>
                <a:effectLst/>
              </a:rPr>
              <a:t> li </a:t>
            </a:r>
            <a:r>
              <a:rPr lang="en-GB" dirty="0" err="1">
                <a:solidFill>
                  <a:srgbClr val="FF0000"/>
                </a:solidFill>
                <a:effectLst/>
              </a:rPr>
              <a:t>ići</a:t>
            </a:r>
            <a:r>
              <a:rPr lang="en-GB" dirty="0">
                <a:solidFill>
                  <a:srgbClr val="FF0000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Tom: “</a:t>
            </a:r>
            <a:r>
              <a:rPr lang="en-GB" dirty="0" err="1">
                <a:solidFill>
                  <a:srgbClr val="7030A0"/>
                </a:solidFill>
                <a:effectLst/>
              </a:rPr>
              <a:t>Razumijem</a:t>
            </a:r>
            <a:r>
              <a:rPr lang="en-GB" dirty="0">
                <a:solidFill>
                  <a:srgbClr val="7030A0"/>
                </a:solidFill>
                <a:effectLst/>
              </a:rPr>
              <a:t>. </a:t>
            </a:r>
            <a:r>
              <a:rPr lang="en-GB" dirty="0" err="1">
                <a:solidFill>
                  <a:srgbClr val="7030A0"/>
                </a:solidFill>
                <a:effectLst/>
              </a:rPr>
              <a:t>Mislim</a:t>
            </a:r>
            <a:r>
              <a:rPr lang="en-GB" dirty="0">
                <a:solidFill>
                  <a:srgbClr val="7030A0"/>
                </a:solidFill>
                <a:effectLst/>
              </a:rPr>
              <a:t> da je </a:t>
            </a:r>
            <a:r>
              <a:rPr lang="en-GB" dirty="0" err="1">
                <a:solidFill>
                  <a:srgbClr val="7030A0"/>
                </a:solidFill>
                <a:effectLst/>
              </a:rPr>
              <a:t>važno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razgovarati</a:t>
            </a:r>
            <a:r>
              <a:rPr lang="en-GB" dirty="0">
                <a:solidFill>
                  <a:srgbClr val="7030A0"/>
                </a:solidFill>
                <a:effectLst/>
              </a:rPr>
              <a:t> o tome </a:t>
            </a:r>
            <a:r>
              <a:rPr lang="en-GB" dirty="0" err="1">
                <a:solidFill>
                  <a:srgbClr val="7030A0"/>
                </a:solidFill>
                <a:effectLst/>
              </a:rPr>
              <a:t>kako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zajedno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donosimo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odluke</a:t>
            </a:r>
            <a:r>
              <a:rPr lang="en-GB" dirty="0">
                <a:solidFill>
                  <a:srgbClr val="7030A0"/>
                </a:solidFill>
                <a:effectLst/>
              </a:rPr>
              <a:t>.”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68857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640D-ABA7-8DC3-3A60-0B959C23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Primjer skrivene namjere i krive pretpostavke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369B1-FD6F-4281-89B9-C5F5AAD5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E0E0E"/>
                </a:solidFill>
                <a:effectLst/>
              </a:rPr>
              <a:t>Sally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želi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pozvati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par Richards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večeru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E0E0E"/>
                </a:solidFill>
                <a:effectLst/>
              </a:rPr>
              <a:t>Sally</a:t>
            </a:r>
            <a:r>
              <a:rPr lang="en-GB" sz="2400" dirty="0">
                <a:solidFill>
                  <a:srgbClr val="0E0E0E"/>
                </a:solidFill>
                <a:effectLst/>
              </a:rPr>
              <a:t> (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neizravno</a:t>
            </a:r>
            <a:r>
              <a:rPr lang="en-GB" sz="2400" dirty="0">
                <a:solidFill>
                  <a:srgbClr val="0E0E0E"/>
                </a:solidFill>
                <a:effectLst/>
              </a:rPr>
              <a:t>):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Pitam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rade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Richardsovi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ovih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dana.”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E0E0E"/>
                </a:solidFill>
                <a:effectLst/>
              </a:rPr>
              <a:t>Tom</a:t>
            </a:r>
            <a:r>
              <a:rPr lang="en-GB" sz="2400" dirty="0">
                <a:solidFill>
                  <a:srgbClr val="0E0E0E"/>
                </a:solidFill>
                <a:effectLst/>
              </a:rPr>
              <a:t> (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promašuje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signal):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Nemam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pojma</a:t>
            </a:r>
            <a:r>
              <a:rPr lang="en-GB" sz="2400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Ishod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2400" dirty="0">
                <a:solidFill>
                  <a:srgbClr val="0E0E0E"/>
                </a:solidFill>
                <a:effectLst/>
              </a:rPr>
              <a:t> Sally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pretpostavlja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 Tom ne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želi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vidjeti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Richardsove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sz="2400" dirty="0">
                <a:solidFill>
                  <a:srgbClr val="0E0E0E"/>
                </a:solidFill>
                <a:effectLst/>
              </a:rPr>
              <a:t> je on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zapravo</a:t>
            </a:r>
            <a:r>
              <a:rPr lang="en-GB" sz="2400" dirty="0">
                <a:solidFill>
                  <a:srgbClr val="0E0E0E"/>
                </a:solidFill>
                <a:effectLst/>
              </a:rPr>
              <a:t> bio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otvoren</a:t>
            </a:r>
            <a:r>
              <a:rPr lang="en-GB" sz="2400" dirty="0">
                <a:solidFill>
                  <a:srgbClr val="0E0E0E"/>
                </a:solidFill>
                <a:effectLst/>
              </a:rPr>
              <a:t> za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druženje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  <a:br>
              <a:rPr lang="en-GB" sz="2400" dirty="0">
                <a:solidFill>
                  <a:srgbClr val="0E0E0E"/>
                </a:solidFill>
                <a:effectLst/>
              </a:rPr>
            </a:b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Posljedica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Nakon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brojnih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nesporazuma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Sally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i="1" dirty="0" err="1">
                <a:solidFill>
                  <a:srgbClr val="C00000"/>
                </a:solidFill>
                <a:effectLst/>
              </a:rPr>
              <a:t>zaključuje</a:t>
            </a:r>
            <a:r>
              <a:rPr lang="en-GB" sz="2400" i="1" dirty="0">
                <a:solidFill>
                  <a:srgbClr val="C00000"/>
                </a:solidFill>
                <a:effectLst/>
              </a:rPr>
              <a:t> da je Tom </a:t>
            </a:r>
            <a:r>
              <a:rPr lang="en-GB" sz="2400" i="1" dirty="0" err="1">
                <a:solidFill>
                  <a:srgbClr val="C00000"/>
                </a:solidFill>
                <a:effectLst/>
              </a:rPr>
              <a:t>asocijalan</a:t>
            </a:r>
            <a:r>
              <a:rPr lang="en-GB" sz="2400" i="1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 </a:t>
            </a:r>
            <a:r>
              <a:rPr lang="en-GB" sz="2400" i="1" dirty="0">
                <a:solidFill>
                  <a:srgbClr val="C00000"/>
                </a:solidFill>
                <a:effectLst/>
              </a:rPr>
              <a:t>ne </a:t>
            </a:r>
            <a:r>
              <a:rPr lang="en-GB" sz="2400" i="1" dirty="0" err="1">
                <a:solidFill>
                  <a:srgbClr val="C00000"/>
                </a:solidFill>
                <a:effectLst/>
              </a:rPr>
              <a:t>cijeni</a:t>
            </a:r>
            <a:r>
              <a:rPr lang="en-GB" sz="2400" i="1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i="1" dirty="0" err="1">
                <a:solidFill>
                  <a:srgbClr val="C00000"/>
                </a:solidFill>
                <a:effectLst/>
              </a:rPr>
              <a:t>njezine</a:t>
            </a:r>
            <a:r>
              <a:rPr lang="en-GB" sz="2400" i="1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i="1" dirty="0" err="1">
                <a:solidFill>
                  <a:srgbClr val="C00000"/>
                </a:solidFill>
                <a:effectLst/>
              </a:rPr>
              <a:t>prijedloge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Tom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>
                <a:solidFill>
                  <a:srgbClr val="7030A0"/>
                </a:solidFill>
                <a:effectLst/>
              </a:rPr>
              <a:t>ne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razumije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njezinu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frustraciju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ne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izražava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dovoljno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jasno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  <a:endParaRPr lang="en-HR" sz="2400" dirty="0"/>
          </a:p>
        </p:txBody>
      </p:sp>
    </p:spTree>
    <p:extLst>
      <p:ext uri="{BB962C8B-B14F-4D97-AF65-F5344CB8AC3E}">
        <p14:creationId xmlns:p14="http://schemas.microsoft.com/office/powerpoint/2010/main" val="385660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D4BE-0700-1EF5-E3B9-7EE047B8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Tehnike za prevladavanje nejasnoća u komunikaciji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C7E9-F808-39AB-462C-EBA4684D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Izravno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izražavanje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potreba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želja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dirty="0">
                <a:solidFill>
                  <a:srgbClr val="0E0E0E"/>
                </a:solidFill>
                <a:effectLst/>
              </a:rPr>
              <a:t>: “Bi li </a:t>
            </a:r>
            <a:r>
              <a:rPr lang="en-GB" dirty="0" err="1">
                <a:solidFill>
                  <a:srgbClr val="0E0E0E"/>
                </a:solidFill>
                <a:effectLst/>
              </a:rPr>
              <a:t>išao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piće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večeras</a:t>
            </a:r>
            <a:r>
              <a:rPr lang="en-GB" dirty="0">
                <a:solidFill>
                  <a:srgbClr val="0E0E0E"/>
                </a:solidFill>
                <a:effectLst/>
              </a:rPr>
              <a:t>?” </a:t>
            </a:r>
            <a:r>
              <a:rPr lang="en-GB" dirty="0" err="1">
                <a:solidFill>
                  <a:srgbClr val="0E0E0E"/>
                </a:solidFill>
                <a:effectLst/>
              </a:rPr>
              <a:t>Treba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reći</a:t>
            </a:r>
            <a:r>
              <a:rPr lang="en-GB" dirty="0">
                <a:solidFill>
                  <a:srgbClr val="0E0E0E"/>
                </a:solidFill>
                <a:effectLst/>
              </a:rPr>
              <a:t>: “</a:t>
            </a:r>
            <a:r>
              <a:rPr lang="en-GB" dirty="0" err="1">
                <a:solidFill>
                  <a:srgbClr val="0E0E0E"/>
                </a:solidFill>
                <a:effectLst/>
              </a:rPr>
              <a:t>Voljela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bih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proslaviti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našu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godišnjicu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koktel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baru</a:t>
            </a:r>
            <a:r>
              <a:rPr lang="en-GB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Provjera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pretpostavki</a:t>
            </a:r>
            <a:r>
              <a:rPr lang="en-GB" b="1" dirty="0">
                <a:solidFill>
                  <a:srgbClr val="0E0E0E"/>
                </a:solidFill>
                <a:effectLst/>
              </a:rPr>
              <a:t> (Reality Testing)- </a:t>
            </a:r>
            <a:r>
              <a:rPr lang="en-GB" dirty="0" err="1">
                <a:solidFill>
                  <a:srgbClr val="C00000"/>
                </a:solidFill>
                <a:effectLst/>
              </a:rPr>
              <a:t>Ako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niste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sigurni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što</a:t>
            </a:r>
            <a:r>
              <a:rPr lang="en-GB" dirty="0">
                <a:solidFill>
                  <a:srgbClr val="C00000"/>
                </a:solidFill>
                <a:effectLst/>
              </a:rPr>
              <a:t> partner </a:t>
            </a:r>
            <a:r>
              <a:rPr lang="en-GB" dirty="0" err="1">
                <a:solidFill>
                  <a:srgbClr val="C00000"/>
                </a:solidFill>
                <a:effectLst/>
              </a:rPr>
              <a:t>misli</a:t>
            </a:r>
            <a:r>
              <a:rPr lang="en-GB" dirty="0">
                <a:solidFill>
                  <a:srgbClr val="C00000"/>
                </a:solidFill>
                <a:effectLst/>
              </a:rPr>
              <a:t>, </a:t>
            </a:r>
            <a:r>
              <a:rPr lang="en-GB" dirty="0" err="1">
                <a:solidFill>
                  <a:srgbClr val="C00000"/>
                </a:solidFill>
                <a:effectLst/>
              </a:rPr>
              <a:t>pitajte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“Bi li </a:t>
            </a:r>
            <a:r>
              <a:rPr lang="en-GB" dirty="0" err="1">
                <a:solidFill>
                  <a:srgbClr val="0E0E0E"/>
                </a:solidFill>
                <a:effectLst/>
              </a:rPr>
              <a:t>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bilo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redu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pozovemo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Richardse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večeru</a:t>
            </a:r>
            <a:r>
              <a:rPr lang="en-GB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Prepoznavanje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skrivenih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strahova</a:t>
            </a:r>
            <a:r>
              <a:rPr lang="en-GB" b="1" dirty="0">
                <a:solidFill>
                  <a:srgbClr val="0E0E0E"/>
                </a:solidFill>
              </a:rPr>
              <a:t>- </a:t>
            </a:r>
            <a:r>
              <a:rPr lang="en-GB" dirty="0" err="1">
                <a:solidFill>
                  <a:srgbClr val="C00000"/>
                </a:solidFill>
                <a:effectLst/>
              </a:rPr>
              <a:t>Uočite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vlastite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strahove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jasno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ih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verbalizirajte</a:t>
            </a:r>
            <a:r>
              <a:rPr lang="en-GB" b="1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“</a:t>
            </a:r>
            <a:r>
              <a:rPr lang="en-GB" dirty="0" err="1">
                <a:solidFill>
                  <a:srgbClr val="0E0E0E"/>
                </a:solidFill>
                <a:effectLst/>
              </a:rPr>
              <a:t>Brinem</a:t>
            </a:r>
            <a:r>
              <a:rPr lang="en-GB" dirty="0">
                <a:solidFill>
                  <a:srgbClr val="0E0E0E"/>
                </a:solidFill>
                <a:effectLst/>
              </a:rPr>
              <a:t> se da </a:t>
            </a:r>
            <a:r>
              <a:rPr lang="en-GB" dirty="0" err="1">
                <a:solidFill>
                  <a:srgbClr val="0E0E0E"/>
                </a:solidFill>
                <a:effectLst/>
              </a:rPr>
              <a:t>možda</a:t>
            </a:r>
            <a:r>
              <a:rPr lang="en-GB" dirty="0">
                <a:solidFill>
                  <a:srgbClr val="0E0E0E"/>
                </a:solidFill>
                <a:effectLst/>
              </a:rPr>
              <a:t> ne </a:t>
            </a:r>
            <a:r>
              <a:rPr lang="en-GB" dirty="0" err="1">
                <a:solidFill>
                  <a:srgbClr val="0E0E0E"/>
                </a:solidFill>
                <a:effectLst/>
              </a:rPr>
              <a:t>želiš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ići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piće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dirty="0">
                <a:solidFill>
                  <a:srgbClr val="0E0E0E"/>
                </a:solidFill>
                <a:effectLst/>
              </a:rPr>
              <a:t> se </a:t>
            </a:r>
            <a:r>
              <a:rPr lang="en-GB" dirty="0" err="1">
                <a:solidFill>
                  <a:srgbClr val="0E0E0E"/>
                </a:solidFill>
                <a:effectLst/>
              </a:rPr>
              <a:t>osjećaš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umorno</a:t>
            </a:r>
            <a:r>
              <a:rPr lang="en-GB" dirty="0">
                <a:solidFill>
                  <a:srgbClr val="0E0E0E"/>
                </a:solidFill>
                <a:effectLst/>
              </a:rPr>
              <a:t>. Je li to </a:t>
            </a:r>
            <a:r>
              <a:rPr lang="en-GB" dirty="0" err="1">
                <a:solidFill>
                  <a:srgbClr val="0E0E0E"/>
                </a:solidFill>
                <a:effectLst/>
              </a:rPr>
              <a:t>točno</a:t>
            </a:r>
            <a:r>
              <a:rPr lang="en-GB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Koristite</a:t>
            </a:r>
            <a:r>
              <a:rPr lang="en-GB" b="1" dirty="0">
                <a:solidFill>
                  <a:srgbClr val="0E0E0E"/>
                </a:solidFill>
                <a:effectLst/>
              </a:rPr>
              <a:t> “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Ja</a:t>
            </a:r>
            <a:r>
              <a:rPr lang="en-GB" b="1" dirty="0">
                <a:solidFill>
                  <a:srgbClr val="0E0E0E"/>
                </a:solidFill>
                <a:effectLst/>
              </a:rPr>
              <a:t>”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izjave</a:t>
            </a:r>
            <a:r>
              <a:rPr lang="en-GB" b="1" dirty="0">
                <a:solidFill>
                  <a:srgbClr val="0E0E0E"/>
                </a:solidFill>
                <a:effectLst/>
              </a:rPr>
              <a:t> - </a:t>
            </a:r>
            <a:r>
              <a:rPr lang="en-GB" dirty="0" err="1">
                <a:solidFill>
                  <a:srgbClr val="C00000"/>
                </a:solidFill>
                <a:effectLst/>
              </a:rPr>
              <a:t>Izrazite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svoja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osjećanja</a:t>
            </a:r>
            <a:r>
              <a:rPr lang="en-GB" dirty="0">
                <a:solidFill>
                  <a:srgbClr val="C00000"/>
                </a:solidFill>
                <a:effectLst/>
              </a:rPr>
              <a:t> bez </a:t>
            </a:r>
            <a:r>
              <a:rPr lang="en-GB" dirty="0" err="1">
                <a:solidFill>
                  <a:srgbClr val="C00000"/>
                </a:solidFill>
                <a:effectLst/>
              </a:rPr>
              <a:t>optuživanja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“</a:t>
            </a:r>
            <a:r>
              <a:rPr lang="en-GB" dirty="0" err="1">
                <a:solidFill>
                  <a:srgbClr val="0E0E0E"/>
                </a:solidFill>
                <a:effectLst/>
              </a:rPr>
              <a:t>Osjećam</a:t>
            </a:r>
            <a:r>
              <a:rPr lang="en-GB" dirty="0">
                <a:solidFill>
                  <a:srgbClr val="0E0E0E"/>
                </a:solidFill>
                <a:effectLst/>
              </a:rPr>
              <a:t> se </a:t>
            </a:r>
            <a:r>
              <a:rPr lang="en-GB" dirty="0" err="1">
                <a:solidFill>
                  <a:srgbClr val="0E0E0E"/>
                </a:solidFill>
                <a:effectLst/>
              </a:rPr>
              <a:t>povrijeđeno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kada</a:t>
            </a:r>
            <a:r>
              <a:rPr lang="en-GB" dirty="0">
                <a:solidFill>
                  <a:srgbClr val="0E0E0E"/>
                </a:solidFill>
                <a:effectLst/>
              </a:rPr>
              <a:t> ne </a:t>
            </a:r>
            <a:r>
              <a:rPr lang="en-GB" dirty="0" err="1">
                <a:solidFill>
                  <a:srgbClr val="0E0E0E"/>
                </a:solidFill>
                <a:effectLst/>
              </a:rPr>
              <a:t>razumiješ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moju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želju</a:t>
            </a:r>
            <a:r>
              <a:rPr lang="en-GB" dirty="0">
                <a:solidFill>
                  <a:srgbClr val="0E0E0E"/>
                </a:solidFill>
                <a:effectLst/>
              </a:rPr>
              <a:t>. </a:t>
            </a:r>
            <a:r>
              <a:rPr lang="en-GB" dirty="0" err="1">
                <a:solidFill>
                  <a:srgbClr val="0E0E0E"/>
                </a:solidFill>
                <a:effectLst/>
              </a:rPr>
              <a:t>Voljela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bih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razgovaramo</a:t>
            </a:r>
            <a:r>
              <a:rPr lang="en-GB" dirty="0">
                <a:solidFill>
                  <a:srgbClr val="0E0E0E"/>
                </a:solidFill>
                <a:effectLst/>
              </a:rPr>
              <a:t> o tome.”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Parafraziranje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aktivno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slušanje</a:t>
            </a:r>
            <a:r>
              <a:rPr lang="en-GB" b="1" dirty="0">
                <a:solidFill>
                  <a:srgbClr val="0E0E0E"/>
                </a:solidFill>
                <a:effectLst/>
              </a:rPr>
              <a:t>- </a:t>
            </a:r>
            <a:r>
              <a:rPr lang="en-GB" dirty="0" err="1">
                <a:solidFill>
                  <a:srgbClr val="C00000"/>
                </a:solidFill>
                <a:effectLst/>
              </a:rPr>
              <a:t>Potvrdite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partnerove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riječi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kako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biste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smanjili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nesporazume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“</a:t>
            </a:r>
            <a:r>
              <a:rPr lang="en-GB" dirty="0" err="1">
                <a:solidFill>
                  <a:srgbClr val="0E0E0E"/>
                </a:solidFill>
                <a:effectLst/>
              </a:rPr>
              <a:t>Ako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sam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te</a:t>
            </a:r>
            <a:r>
              <a:rPr lang="en-GB" dirty="0">
                <a:solidFill>
                  <a:srgbClr val="0E0E0E"/>
                </a:solidFill>
                <a:effectLst/>
              </a:rPr>
              <a:t> dobro </a:t>
            </a:r>
            <a:r>
              <a:rPr lang="en-GB" dirty="0" err="1">
                <a:solidFill>
                  <a:srgbClr val="0E0E0E"/>
                </a:solidFill>
                <a:effectLst/>
              </a:rPr>
              <a:t>shvatila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misliš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bismo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trebali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ostaviti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odluku</a:t>
            </a:r>
            <a:r>
              <a:rPr lang="en-GB" dirty="0">
                <a:solidFill>
                  <a:srgbClr val="0E0E0E"/>
                </a:solidFill>
                <a:effectLst/>
              </a:rPr>
              <a:t> za </a:t>
            </a:r>
            <a:r>
              <a:rPr lang="en-GB" dirty="0" err="1">
                <a:solidFill>
                  <a:srgbClr val="0E0E0E"/>
                </a:solidFill>
                <a:effectLst/>
              </a:rPr>
              <a:t>kasnije</a:t>
            </a:r>
            <a:r>
              <a:rPr lang="en-GB" dirty="0">
                <a:solidFill>
                  <a:srgbClr val="0E0E0E"/>
                </a:solidFill>
                <a:effectLst/>
              </a:rPr>
              <a:t>?”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20869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A43F-98A5-E23B-E6D8-ADD3062C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Obrambenost-kao zaštita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AAB1-DA47-44DC-B8BB-2F805B5CB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Obrambenost</a:t>
            </a:r>
            <a:r>
              <a:rPr lang="en-GB" sz="2400" dirty="0">
                <a:solidFill>
                  <a:srgbClr val="0E0E0E"/>
                </a:solidFill>
                <a:effectLst/>
              </a:rPr>
              <a:t> je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čest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obrazac</a:t>
            </a:r>
            <a:r>
              <a:rPr lang="en-GB" sz="2400" dirty="0">
                <a:solidFill>
                  <a:srgbClr val="0E0E0E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komunikaciji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posebno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intimnim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odnosima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gdje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partneri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pokušavaju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zaštititi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svoje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osjećaje</a:t>
            </a:r>
            <a:r>
              <a:rPr lang="en-GB" sz="2400" dirty="0">
                <a:solidFill>
                  <a:srgbClr val="C00000"/>
                </a:solidFill>
                <a:effectLst/>
              </a:rPr>
              <a:t> od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odbijanja</a:t>
            </a:r>
            <a:r>
              <a:rPr lang="en-GB" sz="2400" dirty="0">
                <a:solidFill>
                  <a:srgbClr val="C00000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kritike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ili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poniženja</a:t>
            </a:r>
            <a:r>
              <a:rPr lang="en-GB" sz="2400" dirty="0">
                <a:solidFill>
                  <a:srgbClr val="C0000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Nastaje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zbog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osjećaja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vlastite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nesigurnosti</a:t>
            </a:r>
            <a:r>
              <a:rPr lang="en-GB" sz="2400" dirty="0">
                <a:solidFill>
                  <a:srgbClr val="0E0E0E"/>
                </a:solidFill>
              </a:rPr>
              <a:t>.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Iz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želje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 se </a:t>
            </a:r>
            <a:r>
              <a:rPr lang="en-GB" sz="2400" dirty="0" err="1">
                <a:solidFill>
                  <a:srgbClr val="0E0E0E"/>
                </a:solidFill>
              </a:rPr>
              <a:t>zaštitimo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poruke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postaju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nejasne</a:t>
            </a:r>
            <a:r>
              <a:rPr lang="en-GB" sz="2400" dirty="0">
                <a:solidFill>
                  <a:srgbClr val="0E0E0E"/>
                </a:solidFill>
              </a:rPr>
              <a:t>, a </a:t>
            </a:r>
            <a:r>
              <a:rPr lang="en-GB" sz="2400" dirty="0" err="1">
                <a:solidFill>
                  <a:srgbClr val="0E0E0E"/>
                </a:solidFill>
              </a:rPr>
              <a:t>nesporazumi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sve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češći</a:t>
            </a:r>
            <a:r>
              <a:rPr lang="en-GB" sz="2400" dirty="0">
                <a:solidFill>
                  <a:srgbClr val="0E0E0E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Karakteristike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obrambenog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ponašanja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r>
              <a:rPr lang="en-GB" sz="2400" dirty="0" err="1">
                <a:solidFill>
                  <a:srgbClr val="0E0E0E"/>
                </a:solidFill>
                <a:effectLst/>
              </a:rPr>
              <a:t>Korištenje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nejasnih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dvosmislenih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izjava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r>
              <a:rPr lang="en-GB" sz="2400" dirty="0" err="1">
                <a:solidFill>
                  <a:srgbClr val="0E0E0E"/>
                </a:solidFill>
                <a:effectLst/>
              </a:rPr>
              <a:t>Izbjegavanje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otvorenog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izražavanja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želja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osjećaja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r>
              <a:rPr lang="en-GB" sz="2400" dirty="0" err="1">
                <a:solidFill>
                  <a:srgbClr val="0E0E0E"/>
                </a:solidFill>
                <a:effectLst/>
              </a:rPr>
              <a:t>Pretjerano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reagiranje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bezazlene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komentare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23457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9B2C-BF6C-426B-0C84-427558CF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Primjer obrambenosti u komunikaciji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C9844-8EF4-1FA8-4E1F-5BEAB29F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E0E0E"/>
              </a:solidFill>
              <a:effectLst/>
              <a:latin typeface=".SF NS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E0E0E"/>
                </a:solidFill>
                <a:effectLst/>
              </a:rPr>
              <a:t>Tom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želi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posjetiti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svoju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majku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ali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zbog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straha</a:t>
            </a:r>
            <a:r>
              <a:rPr lang="en-GB" sz="2400" dirty="0">
                <a:solidFill>
                  <a:srgbClr val="0E0E0E"/>
                </a:solidFill>
                <a:effectLst/>
              </a:rPr>
              <a:t> od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odbijanja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koristi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neizravno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pitanje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E0E0E"/>
                </a:solidFill>
                <a:effectLst/>
              </a:rPr>
              <a:t>Tom: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Idemo</a:t>
            </a:r>
            <a:r>
              <a:rPr lang="en-GB" sz="2400" dirty="0">
                <a:solidFill>
                  <a:srgbClr val="0E0E0E"/>
                </a:solidFill>
                <a:effectLst/>
              </a:rPr>
              <a:t> li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ovaj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vikend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posjetiti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moju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majku</a:t>
            </a:r>
            <a:r>
              <a:rPr lang="en-GB" sz="2400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E0E0E"/>
                </a:solidFill>
                <a:effectLst/>
              </a:rPr>
              <a:t>Sally: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Mislim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 ne, imam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puno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obaveza</a:t>
            </a:r>
            <a:r>
              <a:rPr lang="en-GB" sz="2400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E0E0E"/>
                </a:solidFill>
                <a:effectLst/>
              </a:rPr>
              <a:t>Tom (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ljutito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):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Nikad</a:t>
            </a:r>
            <a:r>
              <a:rPr lang="en-GB" sz="2400" dirty="0">
                <a:solidFill>
                  <a:srgbClr val="0E0E0E"/>
                </a:solidFill>
                <a:effectLst/>
              </a:rPr>
              <a:t> ne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želiš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posjetiti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moju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majku</a:t>
            </a:r>
            <a:r>
              <a:rPr lang="en-GB" sz="2400" dirty="0">
                <a:solidFill>
                  <a:srgbClr val="0E0E0E"/>
                </a:solidFill>
                <a:effectLst/>
              </a:rPr>
              <a:t>!”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57644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E6B5-85FF-242A-7867-540EF97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Kako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obrambenost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stvara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nesporazume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?</a:t>
            </a:r>
            <a:r>
              <a:rPr lang="en-GB" dirty="0">
                <a:solidFill>
                  <a:srgbClr val="0E0E0E"/>
                </a:solidFill>
                <a:effectLst/>
                <a:latin typeface="+mn-lt"/>
              </a:rPr>
              <a:t/>
            </a:r>
            <a:br>
              <a:rPr lang="en-GB" dirty="0">
                <a:solidFill>
                  <a:srgbClr val="0E0E0E"/>
                </a:solidFill>
                <a:effectLst/>
                <a:latin typeface="+mn-lt"/>
              </a:rPr>
            </a:br>
            <a:endParaRPr lang="en-HR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0BC64-1850-5178-956E-24AA7369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Nejasno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izražavanje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želja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dirty="0">
                <a:solidFill>
                  <a:srgbClr val="0E0E0E"/>
                </a:solidFill>
                <a:effectLst/>
              </a:rPr>
              <a:t> da Tom </a:t>
            </a:r>
            <a:r>
              <a:rPr lang="en-GB" dirty="0" err="1">
                <a:solidFill>
                  <a:srgbClr val="0E0E0E"/>
                </a:solidFill>
                <a:effectLst/>
              </a:rPr>
              <a:t>otvoreno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kaže</a:t>
            </a:r>
            <a:r>
              <a:rPr lang="en-GB" dirty="0">
                <a:solidFill>
                  <a:srgbClr val="0E0E0E"/>
                </a:solidFill>
                <a:effectLst/>
              </a:rPr>
              <a:t>: “</a:t>
            </a:r>
            <a:r>
              <a:rPr lang="en-GB" dirty="0" err="1">
                <a:solidFill>
                  <a:srgbClr val="0E0E0E"/>
                </a:solidFill>
                <a:effectLst/>
              </a:rPr>
              <a:t>Želim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posjetiti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majku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ovaj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vikend</a:t>
            </a:r>
            <a:r>
              <a:rPr lang="en-GB" dirty="0">
                <a:solidFill>
                  <a:srgbClr val="0E0E0E"/>
                </a:solidFill>
                <a:effectLst/>
              </a:rPr>
              <a:t>,” on </a:t>
            </a:r>
            <a:r>
              <a:rPr lang="en-GB" dirty="0" err="1">
                <a:solidFill>
                  <a:srgbClr val="0E0E0E"/>
                </a:solidFill>
                <a:effectLst/>
              </a:rPr>
              <a:t>koristi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pitanje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koje</a:t>
            </a:r>
            <a:r>
              <a:rPr lang="en-GB" dirty="0">
                <a:solidFill>
                  <a:srgbClr val="0E0E0E"/>
                </a:solidFill>
                <a:effectLst/>
              </a:rPr>
              <a:t> Sally </a:t>
            </a:r>
            <a:r>
              <a:rPr lang="en-GB" dirty="0" err="1">
                <a:solidFill>
                  <a:srgbClr val="0E0E0E"/>
                </a:solidFill>
                <a:effectLst/>
              </a:rPr>
              <a:t>tumači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zahtjev</a:t>
            </a:r>
            <a:r>
              <a:rPr lang="en-GB" dirty="0">
                <a:solidFill>
                  <a:srgbClr val="0E0E0E"/>
                </a:solidFill>
                <a:effectLst/>
              </a:rPr>
              <a:t> za </a:t>
            </a:r>
            <a:r>
              <a:rPr lang="en-GB" dirty="0" err="1">
                <a:solidFill>
                  <a:srgbClr val="0E0E0E"/>
                </a:solidFill>
                <a:effectLst/>
              </a:rPr>
              <a:t>informacijom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Pretjerano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reagiranje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na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odgovore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Kada</a:t>
            </a:r>
            <a:r>
              <a:rPr lang="en-GB" dirty="0">
                <a:solidFill>
                  <a:srgbClr val="0E0E0E"/>
                </a:solidFill>
                <a:effectLst/>
              </a:rPr>
              <a:t> Sally </a:t>
            </a:r>
            <a:r>
              <a:rPr lang="en-GB" dirty="0" err="1">
                <a:solidFill>
                  <a:srgbClr val="0E0E0E"/>
                </a:solidFill>
                <a:effectLst/>
              </a:rPr>
              <a:t>odbije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>
                <a:solidFill>
                  <a:srgbClr val="7030A0"/>
                </a:solidFill>
                <a:effectLst/>
              </a:rPr>
              <a:t>Tom </a:t>
            </a:r>
            <a:r>
              <a:rPr lang="en-GB" dirty="0" err="1">
                <a:solidFill>
                  <a:srgbClr val="7030A0"/>
                </a:solidFill>
                <a:effectLst/>
              </a:rPr>
              <a:t>interpretira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njezin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odgovor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kao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stalno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odbacivanje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njegove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majke</a:t>
            </a:r>
            <a:r>
              <a:rPr lang="en-GB" dirty="0">
                <a:solidFill>
                  <a:srgbClr val="7030A0"/>
                </a:solidFill>
                <a:effectLst/>
              </a:rPr>
              <a:t>, </a:t>
            </a:r>
            <a:r>
              <a:rPr lang="en-GB" dirty="0" err="1">
                <a:solidFill>
                  <a:srgbClr val="7030A0"/>
                </a:solidFill>
                <a:effectLst/>
              </a:rPr>
              <a:t>zanemarivanje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njegovih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potreba</a:t>
            </a:r>
            <a:r>
              <a:rPr lang="en-GB" dirty="0">
                <a:solidFill>
                  <a:srgbClr val="7030A0"/>
                </a:solidFill>
                <a:effectLst/>
              </a:rPr>
              <a:t>, </a:t>
            </a:r>
            <a:r>
              <a:rPr lang="en-GB" dirty="0" err="1">
                <a:solidFill>
                  <a:srgbClr val="7030A0"/>
                </a:solidFill>
                <a:effectLst/>
              </a:rPr>
              <a:t>što</a:t>
            </a:r>
            <a:r>
              <a:rPr lang="en-GB" dirty="0">
                <a:solidFill>
                  <a:srgbClr val="7030A0"/>
                </a:solidFill>
                <a:effectLst/>
              </a:rPr>
              <a:t> ga </a:t>
            </a:r>
            <a:r>
              <a:rPr lang="en-GB" dirty="0" err="1">
                <a:solidFill>
                  <a:srgbClr val="7030A0"/>
                </a:solidFill>
                <a:effectLst/>
              </a:rPr>
              <a:t>dovodi</a:t>
            </a:r>
            <a:r>
              <a:rPr lang="en-GB" dirty="0">
                <a:solidFill>
                  <a:srgbClr val="7030A0"/>
                </a:solidFill>
                <a:effectLst/>
              </a:rPr>
              <a:t> do </a:t>
            </a:r>
            <a:r>
              <a:rPr lang="en-GB" dirty="0" err="1">
                <a:solidFill>
                  <a:srgbClr val="7030A0"/>
                </a:solidFill>
                <a:effectLst/>
              </a:rPr>
              <a:t>ljutite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reakcije</a:t>
            </a:r>
            <a:r>
              <a:rPr lang="en-GB" dirty="0">
                <a:solidFill>
                  <a:srgbClr val="7030A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Skriveni</a:t>
            </a:r>
            <a:r>
              <a:rPr lang="en-GB" b="1" dirty="0">
                <a:solidFill>
                  <a:srgbClr val="0E0E0E"/>
                </a:solidFill>
                <a:effectLst/>
              </a:rPr>
              <a:t> problem: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Obrambenost</a:t>
            </a:r>
            <a:r>
              <a:rPr lang="en-GB" dirty="0">
                <a:solidFill>
                  <a:srgbClr val="0E0E0E"/>
                </a:solidFill>
                <a:effectLst/>
              </a:rPr>
              <a:t> je </a:t>
            </a:r>
            <a:r>
              <a:rPr lang="en-GB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povezana</a:t>
            </a:r>
            <a:r>
              <a:rPr lang="en-GB" dirty="0">
                <a:solidFill>
                  <a:srgbClr val="0E0E0E"/>
                </a:solidFill>
                <a:effectLst/>
              </a:rPr>
              <a:t> s </a:t>
            </a:r>
            <a:r>
              <a:rPr lang="en-GB" dirty="0" err="1">
                <a:solidFill>
                  <a:srgbClr val="C00000"/>
                </a:solidFill>
                <a:effectLst/>
              </a:rPr>
              <a:t>osobnim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nesigurnostima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Tom: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Strah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njegova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želja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neće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biti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važna</a:t>
            </a:r>
            <a:r>
              <a:rPr lang="en-GB" dirty="0">
                <a:solidFill>
                  <a:srgbClr val="0E0E0E"/>
                </a:solidFill>
                <a:effectLst/>
              </a:rPr>
              <a:t>. </a:t>
            </a:r>
            <a:r>
              <a:rPr lang="en-GB" dirty="0" err="1">
                <a:solidFill>
                  <a:srgbClr val="0E0E0E"/>
                </a:solidFill>
                <a:effectLst/>
              </a:rPr>
              <a:t>Sallyno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ponašanje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doživljava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natjecanje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dirty="0">
                <a:solidFill>
                  <a:srgbClr val="0E0E0E"/>
                </a:solidFill>
                <a:effectLst/>
              </a:rPr>
              <a:t> ga </a:t>
            </a:r>
            <a:r>
              <a:rPr lang="en-GB" dirty="0" err="1">
                <a:solidFill>
                  <a:srgbClr val="0E0E0E"/>
                </a:solidFill>
                <a:effectLst/>
              </a:rPr>
              <a:t>potiće</a:t>
            </a:r>
            <a:r>
              <a:rPr lang="en-GB" dirty="0">
                <a:solidFill>
                  <a:srgbClr val="0E0E0E"/>
                </a:solidFill>
                <a:effectLst/>
              </a:rPr>
              <a:t> da je “</a:t>
            </a:r>
            <a:r>
              <a:rPr lang="en-GB" dirty="0" err="1">
                <a:solidFill>
                  <a:srgbClr val="0E0E0E"/>
                </a:solidFill>
                <a:effectLst/>
              </a:rPr>
              <a:t>spusti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zemlju</a:t>
            </a:r>
            <a:r>
              <a:rPr lang="en-GB" dirty="0">
                <a:solidFill>
                  <a:srgbClr val="0E0E0E"/>
                </a:solidFill>
                <a:effectLst/>
              </a:rPr>
              <a:t>”, to </a:t>
            </a:r>
            <a:r>
              <a:rPr lang="en-GB" dirty="0" err="1">
                <a:solidFill>
                  <a:srgbClr val="0E0E0E"/>
                </a:solidFill>
                <a:effectLst/>
              </a:rPr>
              <a:t>dodatno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povećava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nesporazume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Sally: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Zbog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osjećaja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inferiornosti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</a:rPr>
              <a:t>o</a:t>
            </a:r>
            <a:r>
              <a:rPr lang="en-GB" dirty="0" err="1">
                <a:solidFill>
                  <a:srgbClr val="0E0E0E"/>
                </a:solidFill>
                <a:effectLst/>
              </a:rPr>
              <a:t>dbijanjem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Tomove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</a:rPr>
              <a:t>želje</a:t>
            </a:r>
            <a:r>
              <a:rPr lang="en-GB" dirty="0">
                <a:solidFill>
                  <a:srgbClr val="0E0E0E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dokazuje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sebi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Tomu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ima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moć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kontrolu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nad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situacijom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87748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331D-AB86-901A-5B72-5FC4CA9E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5E015-EB66-56A6-B4A9-C91CC52F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Obrambenost</a:t>
            </a:r>
            <a:r>
              <a:rPr lang="en-GB" sz="2400" dirty="0">
                <a:solidFill>
                  <a:srgbClr val="0E0E0E"/>
                </a:solidFill>
                <a:effectLst/>
              </a:rPr>
              <a:t> je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posljedica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straha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nesigurnosti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osjećaja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konkurencije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unutar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odnosa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Takvi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obrasci</a:t>
            </a:r>
            <a:r>
              <a:rPr lang="en-GB" sz="2400" dirty="0">
                <a:solidFill>
                  <a:srgbClr val="0E0E0E"/>
                </a:solidFill>
                <a:effectLst/>
              </a:rPr>
              <a:t> ne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samo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zamagljuju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komunikaciju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već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stvaraju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nepotrebne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sukobe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C00000"/>
                </a:solidFill>
                <a:effectLst/>
              </a:rPr>
              <a:t>Prepoznavanjem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vlastitih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nesigurnosti</a:t>
            </a:r>
            <a:r>
              <a:rPr lang="en-GB" sz="2400" dirty="0">
                <a:solidFill>
                  <a:srgbClr val="C00000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korištenjem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izravnog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izražavanja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provjerom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pretpostavki</a:t>
            </a:r>
            <a:r>
              <a:rPr lang="en-GB" sz="2400" dirty="0">
                <a:solidFill>
                  <a:srgbClr val="C00000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partneri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mogu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graditi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zdraviju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otvoreniju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komunikaciju</a:t>
            </a:r>
            <a:r>
              <a:rPr lang="en-GB" sz="2400" dirty="0">
                <a:solidFill>
                  <a:srgbClr val="C00000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3791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2BF0-D587-7E73-19B1-C291F0B7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b="1" dirty="0">
                <a:latin typeface="+mn-lt"/>
              </a:rPr>
              <a:t>“Promašena poruka”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7EB6E-A54E-6A5C-677B-D01305B9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Dobra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SF NS"/>
              </a:rPr>
              <a:t>komunikacija</a:t>
            </a: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SF NS"/>
              </a:rPr>
              <a:t>nije</a:t>
            </a: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SF NS"/>
              </a:rPr>
              <a:t>samo</a:t>
            </a: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 u tome da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SF NS"/>
              </a:rPr>
              <a:t>jasno</a:t>
            </a: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SF NS"/>
              </a:rPr>
              <a:t>izrazimo</a:t>
            </a: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SF NS"/>
              </a:rPr>
              <a:t>svoje</a:t>
            </a: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SF NS"/>
              </a:rPr>
              <a:t>ideje</a:t>
            </a: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 –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SF NS"/>
              </a:rPr>
              <a:t>podjednako</a:t>
            </a: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 je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SF NS"/>
              </a:rPr>
              <a:t>važno</a:t>
            </a:r>
            <a:r>
              <a:rPr lang="en-GB" sz="2600" dirty="0">
                <a:solidFill>
                  <a:srgbClr val="7030A0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SF NS"/>
              </a:rPr>
              <a:t>razumjeti</a:t>
            </a:r>
            <a:r>
              <a:rPr lang="en-GB" sz="2600" dirty="0">
                <a:solidFill>
                  <a:srgbClr val="7030A0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SF NS"/>
              </a:rPr>
              <a:t>što</a:t>
            </a:r>
            <a:r>
              <a:rPr lang="en-GB" sz="2600" dirty="0">
                <a:solidFill>
                  <a:srgbClr val="7030A0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SF NS"/>
              </a:rPr>
              <a:t>druga</a:t>
            </a:r>
            <a:r>
              <a:rPr lang="en-GB" sz="2600" dirty="0">
                <a:solidFill>
                  <a:srgbClr val="7030A0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SF NS"/>
              </a:rPr>
              <a:t>osoba</a:t>
            </a:r>
            <a:r>
              <a:rPr lang="en-GB" sz="2600" dirty="0">
                <a:solidFill>
                  <a:srgbClr val="7030A0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SF NS"/>
              </a:rPr>
              <a:t>pokušava</a:t>
            </a:r>
            <a:r>
              <a:rPr lang="en-GB" sz="2600" dirty="0">
                <a:solidFill>
                  <a:srgbClr val="7030A0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SF NS"/>
              </a:rPr>
              <a:t>reći</a:t>
            </a:r>
            <a:r>
              <a:rPr lang="en-GB" sz="2600" dirty="0">
                <a:solidFill>
                  <a:srgbClr val="7030A0"/>
                </a:solidFill>
                <a:effectLst/>
                <a:latin typeface=".SF NS"/>
              </a:rPr>
              <a:t>.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  <a:latin typeface=".SF NS"/>
              </a:rPr>
              <a:t>“</a:t>
            </a:r>
            <a:r>
              <a:rPr lang="en-GB" sz="2600" b="1" dirty="0" err="1">
                <a:solidFill>
                  <a:srgbClr val="0E0E0E"/>
                </a:solidFill>
                <a:latin typeface=".SF NS"/>
              </a:rPr>
              <a:t>Kodirano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” </a:t>
            </a:r>
            <a:r>
              <a:rPr lang="en-GB" sz="2600" dirty="0" err="1">
                <a:solidFill>
                  <a:srgbClr val="C00000"/>
                </a:solidFill>
                <a:latin typeface=".SF NS"/>
              </a:rPr>
              <a:t>komuniciranje</a:t>
            </a:r>
            <a:r>
              <a:rPr lang="en-GB" sz="2600" dirty="0">
                <a:solidFill>
                  <a:srgbClr val="C00000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  <a:latin typeface=".SF NS"/>
              </a:rPr>
              <a:t>funkcionira</a:t>
            </a:r>
            <a:r>
              <a:rPr lang="en-GB" sz="2600" dirty="0">
                <a:solidFill>
                  <a:srgbClr val="C00000"/>
                </a:solidFill>
                <a:effectLst/>
                <a:latin typeface=".SF NS"/>
              </a:rPr>
              <a:t> </a:t>
            </a:r>
            <a:r>
              <a:rPr lang="en-GB" sz="2600" dirty="0" err="1">
                <a:solidFill>
                  <a:srgbClr val="C00000"/>
                </a:solidFill>
                <a:latin typeface=".SF NS"/>
              </a:rPr>
              <a:t>kod</a:t>
            </a:r>
            <a:r>
              <a:rPr lang="en-GB" sz="2600" dirty="0">
                <a:solidFill>
                  <a:srgbClr val="C00000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C00000"/>
                </a:solidFill>
                <a:latin typeface=".SF NS"/>
              </a:rPr>
              <a:t>sretnih</a:t>
            </a:r>
            <a:r>
              <a:rPr lang="en-GB" sz="2600" dirty="0">
                <a:solidFill>
                  <a:srgbClr val="C00000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C00000"/>
                </a:solidFill>
                <a:latin typeface=".SF NS"/>
              </a:rPr>
              <a:t>partnera</a:t>
            </a:r>
            <a:r>
              <a:rPr lang="en-GB" sz="2600" dirty="0">
                <a:solidFill>
                  <a:srgbClr val="C00000"/>
                </a:solidFill>
                <a:latin typeface=".SF NS"/>
              </a:rPr>
              <a:t>, koji se dobro </a:t>
            </a:r>
            <a:r>
              <a:rPr lang="en-GB" sz="2600" dirty="0" err="1">
                <a:solidFill>
                  <a:srgbClr val="C00000"/>
                </a:solidFill>
                <a:latin typeface=".SF NS"/>
              </a:rPr>
              <a:t>slažu</a:t>
            </a:r>
            <a:r>
              <a:rPr lang="en-GB" sz="2600" dirty="0">
                <a:solidFill>
                  <a:srgbClr val="C00000"/>
                </a:solidFill>
                <a:latin typeface=".SF NS"/>
              </a:rPr>
              <a:t>,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u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narušenim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brakovima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dolazi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do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poteškoća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u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razumijevanju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takvih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poruka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,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nagomilavanja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nesporazuma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,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pogrešnih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zaključaka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ili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ingoriranja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poruka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 (Patricia </a:t>
            </a:r>
            <a:r>
              <a:rPr lang="en-GB" sz="2600" dirty="0" err="1">
                <a:solidFill>
                  <a:srgbClr val="0E0E0E"/>
                </a:solidFill>
                <a:latin typeface=".SF NS"/>
              </a:rPr>
              <a:t>Noller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).</a:t>
            </a: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latin typeface=".SF NS"/>
              </a:rPr>
              <a:t>Primjer</a:t>
            </a:r>
            <a:r>
              <a:rPr lang="en-GB" sz="2600" dirty="0">
                <a:solidFill>
                  <a:srgbClr val="0E0E0E"/>
                </a:solidFill>
                <a:latin typeface=".SF NS"/>
              </a:rPr>
              <a:t>: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“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Kuhinja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je 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baš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neuredna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ovih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dana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.”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(</a:t>
            </a:r>
            <a:r>
              <a:rPr lang="en-GB" sz="2600" i="1" dirty="0" err="1">
                <a:solidFill>
                  <a:srgbClr val="0E0E0E"/>
                </a:solidFill>
                <a:effectLst/>
                <a:latin typeface=".AppleSystemUIFont"/>
              </a:rPr>
              <a:t>Skrivena</a:t>
            </a:r>
            <a:r>
              <a:rPr lang="en-GB" sz="2600" i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i="1" dirty="0" err="1">
                <a:solidFill>
                  <a:srgbClr val="0E0E0E"/>
                </a:solidFill>
                <a:effectLst/>
                <a:latin typeface=".AppleSystemUIFont"/>
              </a:rPr>
              <a:t>poruka</a:t>
            </a:r>
            <a:r>
              <a:rPr lang="en-GB" sz="2600" i="1" dirty="0">
                <a:solidFill>
                  <a:srgbClr val="0E0E0E"/>
                </a:solidFill>
                <a:effectLst/>
                <a:latin typeface=".AppleSystemUIFont"/>
              </a:rPr>
              <a:t>: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“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Želim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da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pomogneš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očistiti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kuhinju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.”)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“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Ti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odluči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što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ćemo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raditi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večeras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.”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(</a:t>
            </a:r>
            <a:r>
              <a:rPr lang="en-GB" sz="2600" i="1" dirty="0" err="1">
                <a:solidFill>
                  <a:srgbClr val="0E0E0E"/>
                </a:solidFill>
                <a:effectLst/>
                <a:latin typeface=".AppleSystemUIFont"/>
              </a:rPr>
              <a:t>Skrivena</a:t>
            </a:r>
            <a:r>
              <a:rPr lang="en-GB" sz="2600" i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i="1" dirty="0" err="1">
                <a:solidFill>
                  <a:srgbClr val="0E0E0E"/>
                </a:solidFill>
                <a:effectLst/>
                <a:latin typeface=".AppleSystemUIFont"/>
              </a:rPr>
              <a:t>poruka</a:t>
            </a:r>
            <a:r>
              <a:rPr lang="en-GB" sz="2600" i="1" dirty="0">
                <a:solidFill>
                  <a:srgbClr val="0E0E0E"/>
                </a:solidFill>
                <a:effectLst/>
                <a:latin typeface=".AppleSystemUIFont"/>
              </a:rPr>
              <a:t>: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“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Nadam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se da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ćeš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izabrati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ono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što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se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meni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sviđa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.”)</a:t>
            </a:r>
          </a:p>
          <a:p>
            <a:endParaRPr lang="en-GB" sz="2600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0" indent="0">
              <a:buNone/>
            </a:pPr>
            <a:endParaRPr lang="en-GB" dirty="0">
              <a:solidFill>
                <a:srgbClr val="0E0E0E"/>
              </a:solidFill>
              <a:latin typeface=".SF NS"/>
            </a:endParaRPr>
          </a:p>
        </p:txBody>
      </p:sp>
    </p:spTree>
    <p:extLst>
      <p:ext uri="{BB962C8B-B14F-4D97-AF65-F5344CB8AC3E}">
        <p14:creationId xmlns:p14="http://schemas.microsoft.com/office/powerpoint/2010/main" val="391108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31E5-C8C0-CEDA-ED8B-486F25A1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Različiti </a:t>
            </a:r>
            <a:r>
              <a:rPr lang="en-HR" sz="3200" b="1" dirty="0">
                <a:latin typeface="+mn-lt"/>
              </a:rPr>
              <a:t>stilovi</a:t>
            </a:r>
            <a:r>
              <a:rPr lang="en-HR" sz="3200" dirty="0">
                <a:latin typeface="+mn-lt"/>
              </a:rPr>
              <a:t> komunikacije: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0A30-B273-792E-2884-1B0A63FC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Monolozi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prekidanja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tiho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slušanje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C00000"/>
                </a:solidFill>
                <a:effectLst/>
              </a:rPr>
              <a:t>Tempo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razgovora</a:t>
            </a:r>
            <a:r>
              <a:rPr lang="en-GB" sz="2400" dirty="0">
                <a:solidFill>
                  <a:srgbClr val="C00000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duljina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stanki</a:t>
            </a:r>
            <a:r>
              <a:rPr lang="en-GB" sz="2400" dirty="0">
                <a:solidFill>
                  <a:srgbClr val="C00000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način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izražavanja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misli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reagiranja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na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partnerove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riječi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utjecati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to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poruke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prenose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primaju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E0E0E"/>
                </a:solidFill>
                <a:effectLst/>
              </a:rPr>
              <a:t>Ove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razlike</a:t>
            </a:r>
            <a:r>
              <a:rPr lang="en-GB" sz="2400" dirty="0">
                <a:solidFill>
                  <a:srgbClr val="7030A0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stilovima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komunikacije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kod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partnera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mogu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izazvati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frustraciju</a:t>
            </a:r>
            <a:r>
              <a:rPr lang="en-GB" sz="2400" dirty="0">
                <a:solidFill>
                  <a:srgbClr val="7030A0"/>
                </a:solidFill>
              </a:rPr>
              <a:t>,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osjećaje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neprihvaćanja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i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nepoštivanja</a:t>
            </a:r>
            <a:r>
              <a:rPr lang="en-GB" sz="2400" dirty="0">
                <a:solidFill>
                  <a:srgbClr val="7030A0"/>
                </a:solidFill>
                <a:effectLst/>
              </a:rPr>
              <a:t>. 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27811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6478-C575-EC72-1AD7-7C432129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Razlike u </a:t>
            </a:r>
            <a:r>
              <a:rPr lang="en-HR" sz="3200" b="1" dirty="0">
                <a:latin typeface="+mn-lt"/>
              </a:rPr>
              <a:t>tempu</a:t>
            </a:r>
            <a:r>
              <a:rPr lang="en-HR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i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načinu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odgovaranja</a:t>
            </a:r>
            <a:endParaRPr lang="en-H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07709-FAAF-A738-936B-BF3B7A828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Primjer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1:</a:t>
            </a:r>
            <a:endParaRPr lang="en-GB" sz="2400" b="1" dirty="0">
              <a:solidFill>
                <a:srgbClr val="0E0E0E"/>
              </a:solidFill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Profesorica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lingvistike</a:t>
            </a:r>
            <a:r>
              <a:rPr lang="en-GB" sz="2400" dirty="0">
                <a:solidFill>
                  <a:srgbClr val="0E0E0E"/>
                </a:solidFill>
                <a:effectLst/>
              </a:rPr>
              <a:t> Deborah Tannen,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zajedničkoj</a:t>
            </a:r>
            <a:r>
              <a:rPr lang="en-GB" sz="2400" dirty="0">
                <a:solidFill>
                  <a:srgbClr val="0E0E0E"/>
                </a:solidFill>
              </a:rPr>
              <a:t> je </a:t>
            </a:r>
            <a:r>
              <a:rPr lang="en-GB" sz="2400" dirty="0" err="1">
                <a:solidFill>
                  <a:srgbClr val="0E0E0E"/>
                </a:solidFill>
              </a:rPr>
              <a:t>radionici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optužila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svog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kolegu</a:t>
            </a:r>
            <a:r>
              <a:rPr lang="en-GB" sz="2400" dirty="0">
                <a:solidFill>
                  <a:srgbClr val="C00000"/>
                </a:solidFill>
                <a:effectLst/>
              </a:rPr>
              <a:t> za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pretjeranu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namjernu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dominaciju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sz="2400" dirty="0">
                <a:solidFill>
                  <a:srgbClr val="0E0E0E"/>
                </a:solidFill>
                <a:effectLst/>
              </a:rPr>
              <a:t> je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odgovorao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postavljena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publike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E0E0E"/>
                </a:solidFill>
                <a:effectLst/>
              </a:rPr>
              <a:t>No </a:t>
            </a:r>
            <a:r>
              <a:rPr lang="en-GB" sz="2400" dirty="0">
                <a:solidFill>
                  <a:srgbClr val="7030A0"/>
                </a:solidFill>
                <a:effectLst/>
              </a:rPr>
              <a:t>problem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nije</a:t>
            </a:r>
            <a:r>
              <a:rPr lang="en-GB" sz="2400" dirty="0">
                <a:solidFill>
                  <a:srgbClr val="7030A0"/>
                </a:solidFill>
                <a:effectLst/>
              </a:rPr>
              <a:t> bio u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namjernoj</a:t>
            </a:r>
            <a:r>
              <a:rPr lang="en-GB" sz="2400" dirty="0">
                <a:solidFill>
                  <a:srgbClr val="7030A0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dominaciji</a:t>
            </a:r>
            <a:r>
              <a:rPr lang="en-GB" sz="2400" dirty="0">
                <a:solidFill>
                  <a:srgbClr val="7030A0"/>
                </a:solidFill>
                <a:effectLst/>
              </a:rPr>
              <a:t>,”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već</a:t>
            </a:r>
            <a:r>
              <a:rPr lang="en-GB" sz="2400" dirty="0">
                <a:solidFill>
                  <a:srgbClr val="7030A0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razlici</a:t>
            </a:r>
            <a:r>
              <a:rPr lang="en-GB" sz="2400" dirty="0">
                <a:solidFill>
                  <a:srgbClr val="7030A0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brzini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odgovaranja</a:t>
            </a:r>
            <a:r>
              <a:rPr lang="en-GB" sz="2400" dirty="0">
                <a:solidFill>
                  <a:srgbClr val="7030A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sz="2400" dirty="0">
                <a:solidFill>
                  <a:srgbClr val="0E0E0E"/>
                </a:solidFill>
                <a:effectLst/>
              </a:rPr>
              <a:t> je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profesorica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trebala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više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vremena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za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oblikovanje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svojih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misli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kolega</a:t>
            </a:r>
            <a:r>
              <a:rPr lang="en-GB" sz="2400" dirty="0">
                <a:solidFill>
                  <a:srgbClr val="0E0E0E"/>
                </a:solidFill>
                <a:effectLst/>
              </a:rPr>
              <a:t> je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osjećao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potrebu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brzo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odgovori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2400" dirty="0">
                <a:solidFill>
                  <a:srgbClr val="0E0E0E"/>
                </a:solidFill>
                <a:effectLst/>
              </a:rPr>
              <a:t> bi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izbjegao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neugodnu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tišinu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je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doživjela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nepoštivanje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82582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E5A8-F8F1-773C-14E1-91D50F5BD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 dirty="0"/>
              <a:t>Komunikacija u partnerskim odnosima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CC2A6-EF1D-75B7-F330-7B54B892B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HR" dirty="0"/>
              <a:t>Anastazija Aleksandrova Stanojević</a:t>
            </a:r>
          </a:p>
          <a:p>
            <a:r>
              <a:rPr lang="en-HR" sz="1700" dirty="0"/>
              <a:t>Izvor: </a:t>
            </a:r>
            <a:r>
              <a:rPr lang="en-GB" sz="1700" dirty="0">
                <a:solidFill>
                  <a:srgbClr val="0E0E0E"/>
                </a:solidFill>
                <a:effectLst/>
                <a:latin typeface=".SF NS"/>
              </a:rPr>
              <a:t>Beck, A. T. (1988). </a:t>
            </a:r>
            <a:r>
              <a:rPr lang="en-GB" sz="1700" i="1" dirty="0">
                <a:solidFill>
                  <a:srgbClr val="0E0E0E"/>
                </a:solidFill>
                <a:effectLst/>
                <a:latin typeface=".SF NS"/>
              </a:rPr>
              <a:t>Love is never enough: How couples can overcome misunderstandings, resolve conflicts, and solve relationship problems through cognitive therapy</a:t>
            </a:r>
            <a:r>
              <a:rPr lang="en-GB" sz="1700" dirty="0">
                <a:solidFill>
                  <a:srgbClr val="0E0E0E"/>
                </a:solidFill>
                <a:effectLst/>
                <a:latin typeface=".SF NS"/>
              </a:rPr>
              <a:t>. Harper &amp; Row.</a:t>
            </a:r>
          </a:p>
          <a:p>
            <a:r>
              <a:rPr lang="en-GB" sz="1700" dirty="0" err="1">
                <a:solidFill>
                  <a:srgbClr val="0E0E0E"/>
                </a:solidFill>
                <a:latin typeface=".SF NS"/>
              </a:rPr>
              <a:t>Poglavlje</a:t>
            </a:r>
            <a:r>
              <a:rPr lang="en-GB" sz="1700" dirty="0">
                <a:solidFill>
                  <a:srgbClr val="0E0E0E"/>
                </a:solidFill>
                <a:latin typeface=".SF NS"/>
              </a:rPr>
              <a:t>: 5.: Static in communication </a:t>
            </a:r>
            <a:endParaRPr lang="en-GB" sz="1700" dirty="0">
              <a:solidFill>
                <a:srgbClr val="0E0E0E"/>
              </a:solidFill>
              <a:effectLst/>
              <a:latin typeface=".SF NS"/>
            </a:endParaRPr>
          </a:p>
        </p:txBody>
      </p:sp>
    </p:spTree>
    <p:extLst>
      <p:ext uri="{BB962C8B-B14F-4D97-AF65-F5344CB8AC3E}">
        <p14:creationId xmlns:p14="http://schemas.microsoft.com/office/powerpoint/2010/main" val="104486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66D8-0670-52C2-BC8A-2849EE4C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Razlike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u </a:t>
            </a:r>
            <a:r>
              <a:rPr lang="en-GB" sz="3200" b="1" dirty="0" err="1">
                <a:solidFill>
                  <a:srgbClr val="0E0E0E"/>
                </a:solidFill>
                <a:effectLst/>
                <a:latin typeface="+mn-lt"/>
              </a:rPr>
              <a:t>tempu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komunikacije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/>
            </a:r>
            <a:br>
              <a:rPr lang="en-GB" sz="3200" dirty="0">
                <a:solidFill>
                  <a:srgbClr val="0E0E0E"/>
                </a:solidFill>
                <a:effectLst/>
                <a:latin typeface="+mn-lt"/>
              </a:rPr>
            </a:br>
            <a:endParaRPr lang="en-H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21055-5342-EA6D-72F9-9C38A0C3D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Primjer</a:t>
            </a:r>
            <a:r>
              <a:rPr lang="en-GB" b="1" dirty="0">
                <a:solidFill>
                  <a:srgbClr val="0E0E0E"/>
                </a:solidFill>
                <a:effectLst/>
              </a:rPr>
              <a:t> 2. </a:t>
            </a:r>
            <a:r>
              <a:rPr lang="en-GB" dirty="0">
                <a:solidFill>
                  <a:srgbClr val="0E0E0E"/>
                </a:solidFill>
                <a:effectLst/>
              </a:rPr>
              <a:t>Sandy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Matt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Sandy: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sporije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razgovara</a:t>
            </a:r>
            <a:r>
              <a:rPr lang="en-GB" dirty="0">
                <a:solidFill>
                  <a:srgbClr val="C00000"/>
                </a:solidFill>
                <a:effectLst/>
              </a:rPr>
              <a:t>, </a:t>
            </a:r>
            <a:r>
              <a:rPr lang="en-GB" dirty="0" err="1">
                <a:solidFill>
                  <a:srgbClr val="C00000"/>
                </a:solidFill>
                <a:effectLst/>
              </a:rPr>
              <a:t>treba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vremena</a:t>
            </a:r>
            <a:r>
              <a:rPr lang="en-GB" dirty="0">
                <a:solidFill>
                  <a:srgbClr val="C00000"/>
                </a:solidFill>
                <a:effectLst/>
              </a:rPr>
              <a:t> za </a:t>
            </a:r>
            <a:r>
              <a:rPr lang="en-GB" dirty="0" err="1">
                <a:solidFill>
                  <a:srgbClr val="C00000"/>
                </a:solidFill>
                <a:effectLst/>
              </a:rPr>
              <a:t>odgovor</a:t>
            </a:r>
            <a:r>
              <a:rPr lang="en-GB" dirty="0">
                <a:solidFill>
                  <a:srgbClr val="0E0E0E"/>
                </a:solidFill>
                <a:effectLst/>
              </a:rPr>
              <a:t>, Matt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njegovi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prijatelji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vrlo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brzi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komunikaciji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Matt:</a:t>
            </a:r>
            <a:r>
              <a:rPr lang="en-GB" b="1" dirty="0">
                <a:solidFill>
                  <a:srgbClr val="0E0E0E"/>
                </a:solidFill>
              </a:rPr>
              <a:t> </a:t>
            </a:r>
            <a:r>
              <a:rPr lang="en-GB" dirty="0">
                <a:solidFill>
                  <a:srgbClr val="7030A0"/>
                </a:solidFill>
                <a:effectLst/>
              </a:rPr>
              <a:t>u </a:t>
            </a:r>
            <a:r>
              <a:rPr lang="en-GB" dirty="0" err="1">
                <a:solidFill>
                  <a:srgbClr val="7030A0"/>
                </a:solidFill>
                <a:effectLst/>
              </a:rPr>
              <a:t>razgovoru</a:t>
            </a:r>
            <a:r>
              <a:rPr lang="en-GB" dirty="0">
                <a:solidFill>
                  <a:srgbClr val="7030A0"/>
                </a:solidFill>
                <a:effectLst/>
              </a:rPr>
              <a:t> ne </a:t>
            </a:r>
            <a:r>
              <a:rPr lang="en-GB" dirty="0" err="1">
                <a:solidFill>
                  <a:srgbClr val="7030A0"/>
                </a:solidFill>
                <a:effectLst/>
              </a:rPr>
              <a:t>čeka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njen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odgovor</a:t>
            </a:r>
            <a:r>
              <a:rPr lang="en-GB" dirty="0">
                <a:solidFill>
                  <a:srgbClr val="7030A0"/>
                </a:solidFill>
                <a:effectLst/>
              </a:rPr>
              <a:t>, </a:t>
            </a:r>
            <a:r>
              <a:rPr lang="en-GB" dirty="0" err="1">
                <a:solidFill>
                  <a:srgbClr val="7030A0"/>
                </a:solidFill>
                <a:effectLst/>
              </a:rPr>
              <a:t>postavlja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joj</a:t>
            </a:r>
            <a:r>
              <a:rPr lang="en-GB" dirty="0">
                <a:solidFill>
                  <a:srgbClr val="7030A0"/>
                </a:solidFill>
                <a:effectLst/>
              </a:rPr>
              <a:t> nova </a:t>
            </a:r>
            <a:r>
              <a:rPr lang="en-GB" dirty="0" err="1">
                <a:solidFill>
                  <a:srgbClr val="7030A0"/>
                </a:solidFill>
                <a:effectLst/>
              </a:rPr>
              <a:t>pitanja</a:t>
            </a:r>
            <a:r>
              <a:rPr lang="en-GB" dirty="0">
                <a:solidFill>
                  <a:srgbClr val="7030A0"/>
                </a:solidFill>
                <a:effectLst/>
              </a:rPr>
              <a:t> u </a:t>
            </a:r>
            <a:r>
              <a:rPr lang="en-GB" dirty="0" err="1">
                <a:solidFill>
                  <a:srgbClr val="7030A0"/>
                </a:solidFill>
                <a:effectLst/>
              </a:rPr>
              <a:t>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stalno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brza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dalje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slično</a:t>
            </a:r>
            <a:r>
              <a:rPr lang="en-GB" dirty="0">
                <a:solidFill>
                  <a:srgbClr val="0E0E0E"/>
                </a:solidFill>
                <a:effectLst/>
              </a:rPr>
              <a:t> je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društvu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njegovih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prijatelja</a:t>
            </a:r>
            <a:r>
              <a:rPr lang="en-GB" dirty="0">
                <a:solidFill>
                  <a:srgbClr val="0E0E0E"/>
                </a:solidFill>
                <a:effectLst/>
              </a:rPr>
              <a:t> koji </a:t>
            </a:r>
            <a:r>
              <a:rPr lang="en-GB" dirty="0" err="1">
                <a:solidFill>
                  <a:srgbClr val="0E0E0E"/>
                </a:solidFill>
                <a:effectLst/>
              </a:rPr>
              <a:t>komuniciraju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isti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način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  <a:effectLst/>
              </a:rPr>
              <a:t>Sandy </a:t>
            </a:r>
            <a:r>
              <a:rPr lang="en-GB" dirty="0" err="1">
                <a:solidFill>
                  <a:srgbClr val="C00000"/>
                </a:solidFill>
                <a:effectLst/>
              </a:rPr>
              <a:t>tada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samo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šuti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dirty="0">
                <a:solidFill>
                  <a:srgbClr val="0E0E0E"/>
                </a:solidFill>
                <a:effectLst/>
              </a:rPr>
              <a:t> ne </a:t>
            </a:r>
            <a:r>
              <a:rPr lang="en-GB" dirty="0" err="1">
                <a:solidFill>
                  <a:srgbClr val="0E0E0E"/>
                </a:solidFill>
                <a:effectLst/>
              </a:rPr>
              <a:t>može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pratiti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brzi</a:t>
            </a:r>
            <a:r>
              <a:rPr lang="en-GB" dirty="0">
                <a:solidFill>
                  <a:srgbClr val="0E0E0E"/>
                </a:solidFill>
                <a:effectLst/>
              </a:rPr>
              <a:t> tempo,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Posljedica</a:t>
            </a:r>
            <a:r>
              <a:rPr lang="en-GB" b="1" dirty="0">
                <a:solidFill>
                  <a:srgbClr val="0E0E0E"/>
                </a:solidFill>
                <a:effectLst/>
              </a:rPr>
              <a:t>: </a:t>
            </a:r>
            <a:r>
              <a:rPr lang="en-GB" dirty="0">
                <a:solidFill>
                  <a:srgbClr val="0E0E0E"/>
                </a:solidFill>
                <a:effectLst/>
              </a:rPr>
              <a:t>Matt </a:t>
            </a:r>
            <a:r>
              <a:rPr lang="en-GB" dirty="0" err="1">
                <a:solidFill>
                  <a:srgbClr val="7030A0"/>
                </a:solidFill>
                <a:effectLst/>
              </a:rPr>
              <a:t>zaključuje</a:t>
            </a:r>
            <a:r>
              <a:rPr lang="en-GB" dirty="0">
                <a:solidFill>
                  <a:srgbClr val="7030A0"/>
                </a:solidFill>
                <a:effectLst/>
              </a:rPr>
              <a:t> da Sandy </a:t>
            </a:r>
            <a:r>
              <a:rPr lang="en-GB" dirty="0" err="1">
                <a:solidFill>
                  <a:srgbClr val="7030A0"/>
                </a:solidFill>
                <a:effectLst/>
              </a:rPr>
              <a:t>šuti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jer</a:t>
            </a:r>
            <a:r>
              <a:rPr lang="en-GB" dirty="0">
                <a:solidFill>
                  <a:srgbClr val="7030A0"/>
                </a:solidFill>
                <a:effectLst/>
              </a:rPr>
              <a:t> ne </a:t>
            </a:r>
            <a:r>
              <a:rPr lang="en-GB" dirty="0" err="1">
                <a:solidFill>
                  <a:srgbClr val="7030A0"/>
                </a:solidFill>
                <a:effectLst/>
              </a:rPr>
              <a:t>voli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njegove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prijatelje</a:t>
            </a:r>
            <a:r>
              <a:rPr lang="en-GB" dirty="0">
                <a:solidFill>
                  <a:srgbClr val="7030A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No, Sandy </a:t>
            </a:r>
            <a:r>
              <a:rPr lang="en-GB" dirty="0" err="1">
                <a:solidFill>
                  <a:srgbClr val="0E0E0E"/>
                </a:solidFill>
                <a:effectLst/>
              </a:rPr>
              <a:t>zna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nije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tiha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među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svojim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prijateljima</a:t>
            </a:r>
            <a:r>
              <a:rPr lang="en-GB" dirty="0">
                <a:solidFill>
                  <a:srgbClr val="0E0E0E"/>
                </a:solidFill>
                <a:effectLst/>
              </a:rPr>
              <a:t> – </a:t>
            </a:r>
            <a:r>
              <a:rPr lang="en-GB" dirty="0">
                <a:solidFill>
                  <a:srgbClr val="C00000"/>
                </a:solidFill>
                <a:effectLst/>
              </a:rPr>
              <a:t>problem </a:t>
            </a:r>
            <a:r>
              <a:rPr lang="en-GB" dirty="0" err="1">
                <a:solidFill>
                  <a:srgbClr val="C00000"/>
                </a:solidFill>
                <a:effectLst/>
              </a:rPr>
              <a:t>leži</a:t>
            </a:r>
            <a:r>
              <a:rPr lang="en-GB" dirty="0">
                <a:solidFill>
                  <a:srgbClr val="C00000"/>
                </a:solidFill>
                <a:effectLst/>
              </a:rPr>
              <a:t> u </a:t>
            </a:r>
            <a:r>
              <a:rPr lang="en-GB" dirty="0" err="1">
                <a:solidFill>
                  <a:srgbClr val="C00000"/>
                </a:solidFill>
                <a:effectLst/>
              </a:rPr>
              <a:t>različitim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stilovima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komunikacije</a:t>
            </a:r>
            <a:r>
              <a:rPr lang="en-GB" dirty="0">
                <a:solidFill>
                  <a:srgbClr val="C0000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Matovim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prijateljima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prirodno</a:t>
            </a:r>
            <a:r>
              <a:rPr lang="en-GB" dirty="0">
                <a:solidFill>
                  <a:srgbClr val="0E0E0E"/>
                </a:solidFill>
                <a:effectLst/>
              </a:rPr>
              <a:t> je </a:t>
            </a:r>
            <a:r>
              <a:rPr lang="en-GB" dirty="0" err="1">
                <a:solidFill>
                  <a:srgbClr val="0E0E0E"/>
                </a:solidFill>
                <a:effectLst/>
              </a:rPr>
              <a:t>brzo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govoriti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prekidati</a:t>
            </a:r>
            <a:r>
              <a:rPr lang="en-GB" dirty="0">
                <a:solidFill>
                  <a:srgbClr val="0E0E0E"/>
                </a:solidFill>
                <a:effectLst/>
              </a:rPr>
              <a:t>. Sandino </a:t>
            </a:r>
            <a:r>
              <a:rPr lang="en-GB" dirty="0" err="1">
                <a:solidFill>
                  <a:srgbClr val="0E0E0E"/>
                </a:solidFill>
                <a:effectLst/>
              </a:rPr>
              <a:t>društvo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komunicira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pažljivije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daje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više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vremena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drugima</a:t>
            </a:r>
            <a:r>
              <a:rPr lang="en-GB" dirty="0">
                <a:solidFill>
                  <a:srgbClr val="0E0E0E"/>
                </a:solidFill>
                <a:effectLst/>
              </a:rPr>
              <a:t> za </a:t>
            </a:r>
            <a:r>
              <a:rPr lang="en-GB" dirty="0" err="1">
                <a:solidFill>
                  <a:srgbClr val="0E0E0E"/>
                </a:solidFill>
                <a:effectLst/>
              </a:rPr>
              <a:t>odgovore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imaju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drugačiji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komjnikacijski</a:t>
            </a:r>
            <a:r>
              <a:rPr lang="en-GB" b="1" dirty="0">
                <a:solidFill>
                  <a:srgbClr val="0E0E0E"/>
                </a:solidFill>
                <a:effectLst/>
              </a:rPr>
              <a:t> “bon ton”.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51406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30AB-8A92-8512-EB9B-3300BF2B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Problem “</a:t>
            </a:r>
            <a:r>
              <a:rPr lang="en-GB" sz="3200" b="1" dirty="0" err="1">
                <a:solidFill>
                  <a:srgbClr val="0E0E0E"/>
                </a:solidFill>
                <a:effectLst/>
                <a:latin typeface="+mn-lt"/>
              </a:rPr>
              <a:t>dugih</a:t>
            </a:r>
            <a:r>
              <a:rPr lang="en-GB" sz="3200" b="1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  <a:latin typeface="+mn-lt"/>
              </a:rPr>
              <a:t>govornika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”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i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“</a:t>
            </a:r>
            <a:r>
              <a:rPr lang="en-GB" sz="3200" b="1" dirty="0" err="1">
                <a:solidFill>
                  <a:srgbClr val="0E0E0E"/>
                </a:solidFill>
                <a:effectLst/>
                <a:latin typeface="+mn-lt"/>
              </a:rPr>
              <a:t>tihih</a:t>
            </a:r>
            <a:r>
              <a:rPr lang="en-GB" sz="3200" b="1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  <a:latin typeface="+mn-lt"/>
              </a:rPr>
              <a:t>slušatelja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”</a:t>
            </a:r>
            <a:br>
              <a:rPr lang="en-GB" sz="3200" dirty="0">
                <a:solidFill>
                  <a:srgbClr val="0E0E0E"/>
                </a:solidFill>
                <a:effectLst/>
                <a:latin typeface="+mn-lt"/>
              </a:rPr>
            </a:br>
            <a:endParaRPr lang="en-H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BBB25-4150-C35F-633B-2C99CB73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Dugi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govornici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Ljudi</a:t>
            </a:r>
            <a:r>
              <a:rPr lang="en-GB" dirty="0">
                <a:solidFill>
                  <a:srgbClr val="0E0E0E"/>
                </a:solidFill>
                <a:effectLst/>
              </a:rPr>
              <a:t> koji </a:t>
            </a:r>
            <a:r>
              <a:rPr lang="en-GB" dirty="0" err="1">
                <a:solidFill>
                  <a:srgbClr val="0E0E0E"/>
                </a:solidFill>
                <a:effectLst/>
              </a:rPr>
              <a:t>imaju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tendenciju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previše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pričati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često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nisu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svjesni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koliko</a:t>
            </a:r>
            <a:r>
              <a:rPr lang="en-GB" dirty="0">
                <a:solidFill>
                  <a:srgbClr val="0E0E0E"/>
                </a:solidFill>
                <a:effectLst/>
              </a:rPr>
              <a:t> to </a:t>
            </a:r>
            <a:r>
              <a:rPr lang="en-GB" dirty="0" err="1">
                <a:solidFill>
                  <a:srgbClr val="0E0E0E"/>
                </a:solidFill>
                <a:effectLst/>
              </a:rPr>
              <a:t>može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frustrirati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drugu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osobu</a:t>
            </a:r>
            <a:r>
              <a:rPr lang="en-GB" dirty="0">
                <a:solidFill>
                  <a:srgbClr val="0E0E0E"/>
                </a:solidFill>
                <a:effectLst/>
              </a:rPr>
              <a:t>. Oni </a:t>
            </a:r>
            <a:r>
              <a:rPr lang="en-GB" dirty="0" err="1">
                <a:solidFill>
                  <a:srgbClr val="C00000"/>
                </a:solidFill>
                <a:effectLst/>
              </a:rPr>
              <a:t>zamaraju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slušaoca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prekomjernim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detaljima</a:t>
            </a:r>
            <a:r>
              <a:rPr lang="en-GB" dirty="0">
                <a:solidFill>
                  <a:srgbClr val="0E0E0E"/>
                </a:solidFill>
                <a:effectLst/>
              </a:rPr>
              <a:t>, ne </a:t>
            </a:r>
            <a:r>
              <a:rPr lang="en-GB" dirty="0" err="1">
                <a:solidFill>
                  <a:srgbClr val="0E0E0E"/>
                </a:solidFill>
                <a:effectLst/>
              </a:rPr>
              <a:t>dolazeći</a:t>
            </a:r>
            <a:r>
              <a:rPr lang="en-GB" dirty="0">
                <a:solidFill>
                  <a:srgbClr val="0E0E0E"/>
                </a:solidFill>
                <a:effectLst/>
              </a:rPr>
              <a:t> do </a:t>
            </a:r>
            <a:r>
              <a:rPr lang="en-GB" dirty="0" err="1">
                <a:solidFill>
                  <a:srgbClr val="0E0E0E"/>
                </a:solidFill>
                <a:effectLst/>
              </a:rPr>
              <a:t>poante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Takvi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partneri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vjeruju</a:t>
            </a:r>
            <a:r>
              <a:rPr lang="en-GB" b="1" dirty="0">
                <a:solidFill>
                  <a:srgbClr val="0E0E0E"/>
                </a:solidFill>
                <a:effectLst/>
              </a:rPr>
              <a:t> da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uspješno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komuniciraju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dirty="0">
                <a:solidFill>
                  <a:srgbClr val="0E0E0E"/>
                </a:solidFill>
                <a:effectLst/>
              </a:rPr>
              <a:t> se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druga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strana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osjeća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iscrpljeno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zanemareno</a:t>
            </a:r>
            <a:r>
              <a:rPr lang="en-GB" b="1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Tihi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slušatelji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S </a:t>
            </a:r>
            <a:r>
              <a:rPr lang="en-GB" dirty="0" err="1">
                <a:solidFill>
                  <a:srgbClr val="0E0E0E"/>
                </a:solidFill>
                <a:effectLst/>
              </a:rPr>
              <a:t>druge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strane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7030A0"/>
                </a:solidFill>
                <a:effectLst/>
              </a:rPr>
              <a:t>osobe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koje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pažljivo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tiho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slušaju</a:t>
            </a:r>
            <a:r>
              <a:rPr lang="en-GB" dirty="0">
                <a:solidFill>
                  <a:srgbClr val="7030A0"/>
                </a:solidFill>
                <a:effectLst/>
              </a:rPr>
              <a:t>, bez </a:t>
            </a:r>
            <a:r>
              <a:rPr lang="en-GB" dirty="0" err="1">
                <a:solidFill>
                  <a:srgbClr val="7030A0"/>
                </a:solidFill>
                <a:effectLst/>
              </a:rPr>
              <a:t>verbalnih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ili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neverbalnih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znakova</a:t>
            </a:r>
            <a:r>
              <a:rPr lang="en-GB" dirty="0">
                <a:solidFill>
                  <a:srgbClr val="0E0E0E"/>
                </a:solidFill>
                <a:effectLst/>
              </a:rPr>
              <a:t> (</a:t>
            </a:r>
            <a:r>
              <a:rPr lang="en-GB" dirty="0" err="1">
                <a:solidFill>
                  <a:srgbClr val="0E0E0E"/>
                </a:solidFill>
                <a:effectLst/>
              </a:rPr>
              <a:t>poput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klimanja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glavom</a:t>
            </a:r>
            <a:r>
              <a:rPr lang="en-GB" dirty="0">
                <a:solidFill>
                  <a:srgbClr val="0E0E0E"/>
                </a:solidFill>
                <a:effectLst/>
              </a:rPr>
              <a:t>, “hm,” </a:t>
            </a:r>
            <a:r>
              <a:rPr lang="en-GB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dirty="0">
                <a:solidFill>
                  <a:srgbClr val="0E0E0E"/>
                </a:solidFill>
                <a:effectLst/>
              </a:rPr>
              <a:t> “da, </a:t>
            </a:r>
            <a:r>
              <a:rPr lang="en-GB" dirty="0" err="1">
                <a:solidFill>
                  <a:srgbClr val="0E0E0E"/>
                </a:solidFill>
                <a:effectLst/>
              </a:rPr>
              <a:t>razumijem</a:t>
            </a:r>
            <a:r>
              <a:rPr lang="en-GB" dirty="0">
                <a:solidFill>
                  <a:srgbClr val="0E0E0E"/>
                </a:solidFill>
                <a:effectLst/>
              </a:rPr>
              <a:t>”),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izazvati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osjećaj</a:t>
            </a:r>
            <a:r>
              <a:rPr lang="en-GB" b="1" dirty="0">
                <a:solidFill>
                  <a:srgbClr val="0E0E0E"/>
                </a:solidFill>
                <a:effectLst/>
              </a:rPr>
              <a:t> da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su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nezainteresirane</a:t>
            </a:r>
            <a:r>
              <a:rPr lang="en-GB" b="1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prema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istraživanjima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koriste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više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neverbalnih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signala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slušanju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očekuju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isto</a:t>
            </a:r>
            <a:r>
              <a:rPr lang="en-GB" dirty="0">
                <a:solidFill>
                  <a:srgbClr val="0E0E0E"/>
                </a:solidFill>
                <a:effectLst/>
              </a:rPr>
              <a:t> od </a:t>
            </a:r>
            <a:r>
              <a:rPr lang="en-GB" dirty="0" err="1">
                <a:solidFill>
                  <a:srgbClr val="0E0E0E"/>
                </a:solidFill>
                <a:effectLst/>
              </a:rPr>
              <a:t>svojih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partnera</a:t>
            </a:r>
            <a:r>
              <a:rPr lang="en-GB" dirty="0">
                <a:solidFill>
                  <a:srgbClr val="0E0E0E"/>
                </a:solidFill>
                <a:effectLst/>
              </a:rPr>
              <a:t>. </a:t>
            </a:r>
            <a:r>
              <a:rPr lang="en-GB" dirty="0" err="1">
                <a:solidFill>
                  <a:srgbClr val="0E0E0E"/>
                </a:solidFill>
                <a:effectLst/>
              </a:rPr>
              <a:t>Nedostatak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tih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signala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protumačiti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dirty="0">
                <a:solidFill>
                  <a:srgbClr val="0E0E0E"/>
                </a:solidFill>
                <a:effectLst/>
              </a:rPr>
              <a:t> “</a:t>
            </a:r>
            <a:r>
              <a:rPr lang="en-GB" b="1" dirty="0">
                <a:solidFill>
                  <a:srgbClr val="0E0E0E"/>
                </a:solidFill>
                <a:effectLst/>
              </a:rPr>
              <a:t>ne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zanimaš</a:t>
            </a:r>
            <a:r>
              <a:rPr lang="en-GB" b="1" dirty="0">
                <a:solidFill>
                  <a:srgbClr val="0E0E0E"/>
                </a:solidFill>
                <a:effectLst/>
              </a:rPr>
              <a:t> me</a:t>
            </a:r>
            <a:r>
              <a:rPr lang="en-GB" dirty="0">
                <a:solidFill>
                  <a:srgbClr val="0E0E0E"/>
                </a:solidFill>
                <a:effectLst/>
              </a:rPr>
              <a:t>” </a:t>
            </a:r>
            <a:r>
              <a:rPr lang="en-GB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dirty="0">
                <a:solidFill>
                  <a:srgbClr val="0E0E0E"/>
                </a:solidFill>
                <a:effectLst/>
              </a:rPr>
              <a:t> “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nije</a:t>
            </a:r>
            <a:r>
              <a:rPr lang="en-GB" b="1" dirty="0">
                <a:solidFill>
                  <a:srgbClr val="0E0E0E"/>
                </a:solidFill>
                <a:effectLst/>
              </a:rPr>
              <a:t> mi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stalo</a:t>
            </a:r>
            <a:r>
              <a:rPr lang="en-GB" b="1" dirty="0">
                <a:solidFill>
                  <a:srgbClr val="0E0E0E"/>
                </a:solidFill>
                <a:effectLst/>
              </a:rPr>
              <a:t> do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tebe</a:t>
            </a:r>
            <a:r>
              <a:rPr lang="en-GB" dirty="0">
                <a:solidFill>
                  <a:srgbClr val="0E0E0E"/>
                </a:solidFill>
                <a:effectLst/>
              </a:rPr>
              <a:t>.”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10157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80CC-EC97-D301-3E12-6FB13519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0E0E0E"/>
                </a:solidFill>
                <a:latin typeface="+mn-lt"/>
              </a:rPr>
              <a:t>Pogrešna</a:t>
            </a:r>
            <a:r>
              <a:rPr lang="en-GB" sz="3200" dirty="0">
                <a:solidFill>
                  <a:srgbClr val="0E0E0E"/>
                </a:solidFill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tumačenja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  <a:latin typeface="+mn-lt"/>
              </a:rPr>
              <a:t>neverbalne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komunikacije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/>
            </a:r>
            <a:br>
              <a:rPr lang="en-GB" dirty="0">
                <a:solidFill>
                  <a:srgbClr val="0E0E0E"/>
                </a:solidFill>
                <a:effectLst/>
                <a:latin typeface=".SF NS"/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FC36F-9D85-7FB7-AD74-FE1FCFA88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Pozitivni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signali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Neverbalni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znakovi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poput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klimanja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glavom</a:t>
            </a:r>
            <a:r>
              <a:rPr lang="en-GB" dirty="0">
                <a:solidFill>
                  <a:srgbClr val="C00000"/>
                </a:solidFill>
                <a:effectLst/>
              </a:rPr>
              <a:t>, </a:t>
            </a:r>
            <a:r>
              <a:rPr lang="en-GB" dirty="0" err="1">
                <a:solidFill>
                  <a:srgbClr val="C00000"/>
                </a:solidFill>
                <a:effectLst/>
              </a:rPr>
              <a:t>osmijeha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kratkih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odgovora</a:t>
            </a:r>
            <a:r>
              <a:rPr lang="en-GB" dirty="0">
                <a:solidFill>
                  <a:srgbClr val="C00000"/>
                </a:solidFill>
                <a:effectLst/>
              </a:rPr>
              <a:t> (“da,” “</a:t>
            </a:r>
            <a:r>
              <a:rPr lang="en-GB" dirty="0" err="1">
                <a:solidFill>
                  <a:srgbClr val="C00000"/>
                </a:solidFill>
                <a:effectLst/>
              </a:rPr>
              <a:t>razumijem</a:t>
            </a:r>
            <a:r>
              <a:rPr lang="en-GB" dirty="0">
                <a:solidFill>
                  <a:srgbClr val="C00000"/>
                </a:solidFill>
                <a:effectLst/>
              </a:rPr>
              <a:t>”) </a:t>
            </a:r>
            <a:r>
              <a:rPr lang="en-GB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znače</a:t>
            </a:r>
            <a:r>
              <a:rPr lang="en-GB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“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Slušam</a:t>
            </a:r>
            <a:r>
              <a:rPr lang="en-GB" i="1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te</a:t>
            </a:r>
            <a:r>
              <a:rPr lang="en-GB" i="1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E0E0E"/>
                </a:solidFill>
                <a:effectLst/>
              </a:rPr>
              <a:t>“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Uživam</a:t>
            </a:r>
            <a:r>
              <a:rPr lang="en-GB" i="1" dirty="0">
                <a:solidFill>
                  <a:srgbClr val="0E0E0E"/>
                </a:solidFill>
                <a:effectLst/>
              </a:rPr>
              <a:t> u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razgovoru</a:t>
            </a:r>
            <a:r>
              <a:rPr lang="en-GB" i="1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E0E0E"/>
                </a:solidFill>
                <a:effectLst/>
              </a:rPr>
              <a:t>“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Stalo</a:t>
            </a:r>
            <a:r>
              <a:rPr lang="en-GB" i="1" dirty="0">
                <a:solidFill>
                  <a:srgbClr val="0E0E0E"/>
                </a:solidFill>
                <a:effectLst/>
              </a:rPr>
              <a:t> mi je do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tebe</a:t>
            </a:r>
            <a:r>
              <a:rPr lang="en-GB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Negativni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signali</a:t>
            </a:r>
            <a:r>
              <a:rPr lang="en-GB" b="1" dirty="0">
                <a:solidFill>
                  <a:srgbClr val="0E0E0E"/>
                </a:solidFill>
                <a:effectLst/>
              </a:rPr>
              <a:t> (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njihov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izostanak</a:t>
            </a:r>
            <a:r>
              <a:rPr lang="en-GB" b="1" dirty="0">
                <a:solidFill>
                  <a:srgbClr val="0E0E0E"/>
                </a:solidFill>
                <a:effectLst/>
              </a:rPr>
              <a:t>):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Tišina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ili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nedostatak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odgovora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mogu</a:t>
            </a:r>
            <a:r>
              <a:rPr lang="en-GB" dirty="0">
                <a:solidFill>
                  <a:srgbClr val="7030A0"/>
                </a:solidFill>
                <a:effectLst/>
              </a:rPr>
              <a:t> se </a:t>
            </a:r>
            <a:r>
              <a:rPr lang="en-GB" dirty="0" err="1">
                <a:solidFill>
                  <a:srgbClr val="7030A0"/>
                </a:solidFill>
                <a:effectLst/>
              </a:rPr>
              <a:t>protumačiti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kao</a:t>
            </a:r>
            <a:r>
              <a:rPr lang="en-GB" dirty="0">
                <a:solidFill>
                  <a:srgbClr val="7030A0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“</a:t>
            </a:r>
            <a:r>
              <a:rPr lang="en-GB" i="1" dirty="0">
                <a:solidFill>
                  <a:srgbClr val="0E0E0E"/>
                </a:solidFill>
                <a:effectLst/>
              </a:rPr>
              <a:t>Ne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poštujem</a:t>
            </a:r>
            <a:r>
              <a:rPr lang="en-GB" i="1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te</a:t>
            </a:r>
            <a:r>
              <a:rPr lang="en-GB" i="1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E0E0E"/>
                </a:solidFill>
                <a:effectLst/>
              </a:rPr>
              <a:t>“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Nije</a:t>
            </a:r>
            <a:r>
              <a:rPr lang="en-GB" i="1" dirty="0">
                <a:solidFill>
                  <a:srgbClr val="0E0E0E"/>
                </a:solidFill>
                <a:effectLst/>
              </a:rPr>
              <a:t> mi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stalo</a:t>
            </a:r>
            <a:r>
              <a:rPr lang="en-GB" i="1" dirty="0">
                <a:solidFill>
                  <a:srgbClr val="0E0E0E"/>
                </a:solidFill>
                <a:effectLst/>
              </a:rPr>
              <a:t> do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onoga</a:t>
            </a:r>
            <a:r>
              <a:rPr lang="en-GB" i="1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i="1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govoriš</a:t>
            </a:r>
            <a:r>
              <a:rPr lang="en-GB" i="1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E0E0E"/>
                </a:solidFill>
                <a:effectLst/>
              </a:rPr>
              <a:t>“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Odbacujem</a:t>
            </a:r>
            <a:r>
              <a:rPr lang="en-GB" i="1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te</a:t>
            </a:r>
            <a:r>
              <a:rPr lang="en-GB" i="1" dirty="0">
                <a:solidFill>
                  <a:srgbClr val="0E0E0E"/>
                </a:solidFill>
                <a:effectLst/>
              </a:rPr>
              <a:t>.”</a:t>
            </a:r>
            <a:r>
              <a:rPr lang="en-GB" dirty="0">
                <a:solidFill>
                  <a:srgbClr val="0E0E0E"/>
                </a:solidFill>
                <a:effectLst/>
              </a:rPr>
              <a:t/>
            </a:r>
            <a:br>
              <a:rPr lang="en-GB" dirty="0">
                <a:solidFill>
                  <a:srgbClr val="0E0E0E"/>
                </a:solidFill>
                <a:effectLst/>
              </a:rPr>
            </a:b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Mnogi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partneri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nisu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svjesni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koliko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ovakvi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signali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njihov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izostanak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utječu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na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dinamiku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odnosa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ali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oni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unose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osjećaje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prihvaćanja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odbijanja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svakodnevne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razgovore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25134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87CE-A707-4FC5-53F3-4CD0C245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Rješenja za usklađivanje stilova komunikacije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D7B0-758F-0B12-ED2C-5BB9F33AE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Dogovor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o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pravilima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komunikacije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Partneri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mogu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postaviti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zajednička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pravila</a:t>
            </a:r>
            <a:r>
              <a:rPr lang="en-GB" sz="2600" dirty="0">
                <a:solidFill>
                  <a:srgbClr val="C00000"/>
                </a:solidFill>
                <a:effectLst/>
              </a:rPr>
              <a:t> za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razgovor</a:t>
            </a:r>
            <a:r>
              <a:rPr lang="en-GB" sz="2600" dirty="0">
                <a:solidFill>
                  <a:srgbClr val="0E0E0E"/>
                </a:solidFill>
                <a:effectLst/>
              </a:rPr>
              <a:t>,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poput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pauziranja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prije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odgovaranja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suzdržavanja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od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prekidanja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osoba</a:t>
            </a:r>
            <a:r>
              <a:rPr lang="en-GB" sz="2600" dirty="0">
                <a:solidFill>
                  <a:srgbClr val="0E0E0E"/>
                </a:solidFill>
                <a:effectLst/>
              </a:rPr>
              <a:t> ne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završi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rečenicu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Razumijevanje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partnerova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stila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0E0E0E"/>
                </a:solidFill>
                <a:effectLst/>
              </a:rPr>
              <a:t>Dugi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govornici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raditi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skraćivanju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svojih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priča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usmjeravanju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ključne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informacije</a:t>
            </a:r>
            <a:r>
              <a:rPr lang="en-GB" sz="26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Brzi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govornici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Trebaju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prepoznati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kada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njihova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interakcija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postaje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nestrpljiva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dati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prostora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partneru</a:t>
            </a:r>
            <a:r>
              <a:rPr lang="en-GB" sz="2600" dirty="0">
                <a:solidFill>
                  <a:srgbClr val="0E0E0E"/>
                </a:solidFill>
                <a:effectLst/>
              </a:rPr>
              <a:t>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Pokazati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više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empatije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za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partnerov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stil</a:t>
            </a:r>
            <a:r>
              <a:rPr lang="en-GB" sz="2600" dirty="0">
                <a:solidFill>
                  <a:srgbClr val="0E0E0E"/>
                </a:solidFill>
              </a:rPr>
              <a:t> </a:t>
            </a:r>
            <a:r>
              <a:rPr lang="en-GB" sz="2600" dirty="0" err="1">
                <a:solidFill>
                  <a:srgbClr val="0E0E0E"/>
                </a:solidFill>
              </a:rPr>
              <a:t>razgovora</a:t>
            </a:r>
            <a:r>
              <a:rPr lang="en-GB" sz="2600" dirty="0">
                <a:solidFill>
                  <a:srgbClr val="0E0E0E"/>
                </a:solidFill>
              </a:rPr>
              <a:t>.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Tihi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slušatelji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koristiti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više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neverbalnih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signala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2600" dirty="0">
                <a:solidFill>
                  <a:srgbClr val="0E0E0E"/>
                </a:solidFill>
                <a:effectLst/>
              </a:rPr>
              <a:t> bi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pokazali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pažnju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Aktivno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slušanje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pomaže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smanjiti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frustracije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–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ponavljanje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parafraziranje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onoga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600" dirty="0">
                <a:solidFill>
                  <a:srgbClr val="0E0E0E"/>
                </a:solidFill>
                <a:effectLst/>
              </a:rPr>
              <a:t> je partner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rekao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može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značiti</a:t>
            </a:r>
            <a:r>
              <a:rPr lang="en-GB" sz="2600" dirty="0">
                <a:solidFill>
                  <a:srgbClr val="0E0E0E"/>
                </a:solidFill>
                <a:effectLst/>
              </a:rPr>
              <a:t>: “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Čujem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razumijem</a:t>
            </a:r>
            <a:r>
              <a:rPr lang="en-GB" sz="2600" dirty="0">
                <a:solidFill>
                  <a:srgbClr val="0E0E0E"/>
                </a:solidFill>
                <a:effectLst/>
              </a:rPr>
              <a:t>.”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54189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4710-8E27-B06B-026F-DEAAFDB2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E0E0E"/>
                </a:solidFill>
                <a:effectLst/>
                <a:latin typeface="+mn-lt"/>
              </a:rPr>
              <a:t>Postavljanje</a:t>
            </a:r>
            <a:r>
              <a:rPr lang="en-GB" sz="3200" b="1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  <a:latin typeface="+mn-lt"/>
              </a:rPr>
              <a:t>pitanja</a:t>
            </a:r>
            <a:r>
              <a:rPr lang="en-GB" sz="3200" b="1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u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komunikaciji</a:t>
            </a:r>
            <a:r>
              <a:rPr lang="en-GB" sz="3200" dirty="0">
                <a:solidFill>
                  <a:srgbClr val="0E0E0E"/>
                </a:solidFill>
                <a:effectLst/>
                <a:latin typeface=".SF NS"/>
              </a:rPr>
              <a:t/>
            </a:r>
            <a:br>
              <a:rPr lang="en-GB" sz="3200" dirty="0">
                <a:solidFill>
                  <a:srgbClr val="0E0E0E"/>
                </a:solidFill>
                <a:effectLst/>
                <a:latin typeface=".SF NS"/>
              </a:rPr>
            </a:br>
            <a:endParaRPr lang="en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733B-34C4-39C8-0814-0AC1C2E5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Postavljanje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prirodan</a:t>
            </a:r>
            <a:r>
              <a:rPr lang="en-GB" sz="2400" dirty="0">
                <a:solidFill>
                  <a:srgbClr val="0E0E0E"/>
                </a:solidFill>
                <a:effectLst/>
              </a:rPr>
              <a:t> je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dio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razgovora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–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koristimo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ih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bismo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dobili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informacije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razumjeli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želje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druge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osobe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pružili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podršku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donijeli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odluke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Međutim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pogrešno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postavljena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izazvati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nesporazume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frustracije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obrambene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reakcije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Ključ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je u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razumijevanju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utječu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partnera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prilagodbi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vlastitog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stila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postavljanja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0E0E0E"/>
              </a:solidFill>
              <a:latin typeface=".SF NS"/>
            </a:endParaRPr>
          </a:p>
        </p:txBody>
      </p:sp>
    </p:spTree>
    <p:extLst>
      <p:ext uri="{BB962C8B-B14F-4D97-AF65-F5344CB8AC3E}">
        <p14:creationId xmlns:p14="http://schemas.microsoft.com/office/powerpoint/2010/main" val="22544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1ED9-EC7E-FF96-2CDA-59BB4E25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Kada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pitanja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stvaraju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probleme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/>
            </a:r>
            <a:br>
              <a:rPr lang="en-GB" dirty="0">
                <a:solidFill>
                  <a:srgbClr val="0E0E0E"/>
                </a:solidFill>
                <a:effectLst/>
                <a:latin typeface=".SF NS"/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4428-550F-C5EA-DE75-271617108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doživljena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izazivanje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”-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nepovjeren</a:t>
            </a:r>
            <a:r>
              <a:rPr lang="en-GB" sz="2400" b="1" dirty="0" err="1">
                <a:solidFill>
                  <a:srgbClr val="0E0E0E"/>
                </a:solidFill>
              </a:rPr>
              <a:t>je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Primjer</a:t>
            </a:r>
            <a:r>
              <a:rPr lang="en-GB" sz="2400" dirty="0">
                <a:solidFill>
                  <a:srgbClr val="0E0E0E"/>
                </a:solidFill>
                <a:effectLst/>
              </a:rPr>
              <a:t>: Marjorie pita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Kena</a:t>
            </a:r>
            <a:r>
              <a:rPr lang="en-GB" sz="2400" dirty="0">
                <a:solidFill>
                  <a:srgbClr val="0E0E0E"/>
                </a:solidFill>
                <a:effectLst/>
              </a:rPr>
              <a:t>: “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Zašto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mijenjaš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bojler</a:t>
            </a:r>
            <a:r>
              <a:rPr lang="en-GB" sz="2400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Intenzivno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postavljanje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–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doživljava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Ispitivanje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”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prijetnja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npr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: “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Gdje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si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bio? S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kim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si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bio?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Što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ste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radili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? Koliko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dugo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?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Jesi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li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išao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negdje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  <a:latin typeface=".AppleSystemUIFont"/>
              </a:rPr>
              <a:t>poslije</a:t>
            </a:r>
            <a:r>
              <a:rPr lang="en-GB" sz="2400" dirty="0">
                <a:solidFill>
                  <a:srgbClr val="0E0E0E"/>
                </a:solidFill>
                <a:effectLst/>
                <a:latin typeface=".AppleSystemUIFont"/>
              </a:rPr>
              <a:t>?”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Problemi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s “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zašto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” 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pitanjima</a:t>
            </a:r>
            <a:r>
              <a:rPr lang="en-GB" sz="2400" b="1" dirty="0">
                <a:solidFill>
                  <a:srgbClr val="0E0E0E"/>
                </a:solidFill>
              </a:rPr>
              <a:t>- </a:t>
            </a:r>
            <a:r>
              <a:rPr lang="en-GB" sz="2400" b="1" dirty="0" err="1">
                <a:solidFill>
                  <a:srgbClr val="0E0E0E"/>
                </a:solidFill>
              </a:rPr>
              <a:t>optuživanje</a:t>
            </a:r>
            <a:endParaRPr lang="en-GB" sz="2400" b="1" dirty="0">
              <a:solidFill>
                <a:srgbClr val="0E0E0E"/>
              </a:solidFill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npr</a:t>
            </a:r>
            <a:r>
              <a:rPr lang="en-GB" sz="2400" dirty="0">
                <a:solidFill>
                  <a:srgbClr val="0E0E0E"/>
                </a:solidFill>
                <a:effectLst/>
              </a:rPr>
              <a:t>.: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Zašto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došao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kući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tako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kasno</a:t>
            </a:r>
            <a:r>
              <a:rPr lang="en-GB" sz="2400" dirty="0">
                <a:solidFill>
                  <a:srgbClr val="0E0E0E"/>
                </a:solidFill>
                <a:effectLst/>
              </a:rPr>
              <a:t>?”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Zašto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gledaš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televiziju</a:t>
            </a:r>
            <a:r>
              <a:rPr lang="en-GB" sz="2400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Premalo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Može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protumačiti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nezainteresiranost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ravnodušnost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034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02A5-F023-6A26-3FCA-5425F2D7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Kako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poboljšati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način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postavljanja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pitanja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(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pokazati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interes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,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brigu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,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poštovanje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,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povezanost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kroz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prava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pitanja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)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/>
            </a:r>
            <a:br>
              <a:rPr lang="en-GB" dirty="0">
                <a:solidFill>
                  <a:srgbClr val="0E0E0E"/>
                </a:solidFill>
                <a:effectLst/>
                <a:latin typeface=".SF NS"/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D1D9-5F26-78E1-D284-2FC532F83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Izbjegavanje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optužujućeg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tona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sz="2600" dirty="0">
                <a:solidFill>
                  <a:srgbClr val="0E0E0E"/>
                </a:solidFill>
                <a:effectLst/>
              </a:rPr>
              <a:t>: “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Zašto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napravio</a:t>
            </a:r>
            <a:r>
              <a:rPr lang="en-GB" sz="2600" dirty="0">
                <a:solidFill>
                  <a:srgbClr val="0E0E0E"/>
                </a:solidFill>
                <a:effectLst/>
              </a:rPr>
              <a:t> to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ovako</a:t>
            </a:r>
            <a:r>
              <a:rPr lang="en-GB" sz="2600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Bolje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je: </a:t>
            </a:r>
            <a:r>
              <a:rPr lang="en-GB" sz="2600" dirty="0">
                <a:solidFill>
                  <a:srgbClr val="C00000"/>
                </a:solidFill>
                <a:effectLst/>
              </a:rPr>
              <a:t>“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Možeš</a:t>
            </a:r>
            <a:r>
              <a:rPr lang="en-GB" sz="2600" dirty="0">
                <a:solidFill>
                  <a:srgbClr val="C00000"/>
                </a:solidFill>
                <a:effectLst/>
              </a:rPr>
              <a:t> li mi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objasniti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kako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si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došao</a:t>
            </a:r>
            <a:r>
              <a:rPr lang="en-GB" sz="2600" dirty="0">
                <a:solidFill>
                  <a:srgbClr val="C00000"/>
                </a:solidFill>
                <a:effectLst/>
              </a:rPr>
              <a:t> do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ove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odluke</a:t>
            </a:r>
            <a:r>
              <a:rPr lang="en-GB" sz="2600" dirty="0">
                <a:solidFill>
                  <a:srgbClr val="C00000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Prilagodba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partnerovom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stilu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smanjenje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pritiska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nježnijim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pristupom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sz="26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Zašto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kasniš</a:t>
            </a:r>
            <a:r>
              <a:rPr lang="en-GB" sz="2600" dirty="0">
                <a:solidFill>
                  <a:srgbClr val="0E0E0E"/>
                </a:solidFill>
                <a:effectLst/>
              </a:rPr>
              <a:t>?”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treba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reći</a:t>
            </a:r>
            <a:r>
              <a:rPr lang="en-GB" sz="2600" dirty="0">
                <a:solidFill>
                  <a:srgbClr val="0E0E0E"/>
                </a:solidFill>
                <a:effectLst/>
              </a:rPr>
              <a:t>: </a:t>
            </a:r>
            <a:r>
              <a:rPr lang="en-GB" sz="2600" dirty="0">
                <a:solidFill>
                  <a:srgbClr val="C00000"/>
                </a:solidFill>
                <a:effectLst/>
              </a:rPr>
              <a:t>“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Postoji</a:t>
            </a:r>
            <a:r>
              <a:rPr lang="en-GB" sz="2600" dirty="0">
                <a:solidFill>
                  <a:srgbClr val="C00000"/>
                </a:solidFill>
                <a:effectLst/>
              </a:rPr>
              <a:t> li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razlog</a:t>
            </a:r>
            <a:r>
              <a:rPr lang="en-GB" sz="2600" dirty="0">
                <a:solidFill>
                  <a:srgbClr val="C00000"/>
                </a:solidFill>
                <a:effectLst/>
              </a:rPr>
              <a:t> koji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te</a:t>
            </a:r>
            <a:r>
              <a:rPr lang="en-GB" sz="2600" dirty="0">
                <a:solidFill>
                  <a:srgbClr val="C00000"/>
                </a:solidFill>
                <a:effectLst/>
              </a:rPr>
              <a:t> 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zadržao</a:t>
            </a:r>
            <a:r>
              <a:rPr lang="en-GB" sz="2600" dirty="0">
                <a:solidFill>
                  <a:srgbClr val="C00000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Postavljanje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“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”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“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”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više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usmjerena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rješenje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Npr</a:t>
            </a:r>
            <a:r>
              <a:rPr lang="en-GB" sz="2600" dirty="0">
                <a:solidFill>
                  <a:srgbClr val="0E0E0E"/>
                </a:solidFill>
                <a:effectLst/>
              </a:rPr>
              <a:t>: “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misliš</a:t>
            </a:r>
            <a:r>
              <a:rPr lang="en-GB" sz="2600" dirty="0">
                <a:solidFill>
                  <a:srgbClr val="0E0E0E"/>
                </a:solidFill>
                <a:effectLst/>
              </a:rPr>
              <a:t> o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toj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opciji</a:t>
            </a:r>
            <a:r>
              <a:rPr lang="en-GB" sz="2600" dirty="0">
                <a:solidFill>
                  <a:srgbClr val="0E0E0E"/>
                </a:solidFill>
                <a:effectLst/>
              </a:rPr>
              <a:t>?”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>
                <a:solidFill>
                  <a:srgbClr val="C00000"/>
                </a:solidFill>
                <a:effectLst/>
              </a:rPr>
              <a:t>“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Kako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bismo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mogli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riješiti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ovaj</a:t>
            </a:r>
            <a:r>
              <a:rPr lang="en-GB" sz="2600" dirty="0">
                <a:solidFill>
                  <a:srgbClr val="C00000"/>
                </a:solidFill>
                <a:effectLst/>
              </a:rPr>
              <a:t> problem?”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Balansiranje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količine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Usmjerite</a:t>
            </a:r>
            <a:r>
              <a:rPr lang="en-GB" sz="26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nekoliko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ključnih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dajte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partneru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prostor</a:t>
            </a:r>
            <a:r>
              <a:rPr lang="en-GB" sz="2600" dirty="0">
                <a:solidFill>
                  <a:srgbClr val="0E0E0E"/>
                </a:solidFill>
                <a:effectLst/>
              </a:rPr>
              <a:t> za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odgovor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Ako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niste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skloni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postavljati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,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pokažite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interes</a:t>
            </a:r>
            <a:r>
              <a:rPr lang="en-GB" sz="2600" dirty="0">
                <a:solidFill>
                  <a:srgbClr val="0E0E0E"/>
                </a:solidFill>
                <a:effectLst/>
              </a:rPr>
              <a:t> za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partnerove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misli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osjećaje</a:t>
            </a:r>
            <a:r>
              <a:rPr lang="en-GB" sz="2600" dirty="0">
                <a:solidFill>
                  <a:srgbClr val="0E0E0E"/>
                </a:solidFill>
                <a:effectLst/>
              </a:rPr>
              <a:t>. 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614695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237E-E4F3-C12A-42E9-76D88800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Razlike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u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komunikacijskim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stilovima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između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spolova</a:t>
            </a:r>
            <a:endParaRPr lang="en-H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E4DD2-2C77-F53C-3836-E040BAAC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Postavljanje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češće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postavljaju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pitanja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kroz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njih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održavaju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razgovor</a:t>
            </a:r>
            <a:r>
              <a:rPr lang="en-GB" sz="2400" dirty="0">
                <a:solidFill>
                  <a:srgbClr val="C00000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pokazuju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interes</a:t>
            </a:r>
            <a:r>
              <a:rPr lang="en-GB" sz="2400" dirty="0">
                <a:solidFill>
                  <a:srgbClr val="C00000"/>
                </a:solidFill>
                <a:effectLst/>
              </a:rPr>
              <a:t>, grade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povezanost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pitanja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doživljavaju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kao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nametanje</a:t>
            </a:r>
            <a:r>
              <a:rPr lang="en-GB" sz="2400" dirty="0">
                <a:solidFill>
                  <a:srgbClr val="7030A0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uplitanje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čak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izazivanje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Neverbalni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signali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slušanja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koriste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izraze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poput</a:t>
            </a:r>
            <a:r>
              <a:rPr lang="en-GB" sz="2400" dirty="0">
                <a:solidFill>
                  <a:srgbClr val="C00000"/>
                </a:solidFill>
                <a:effectLst/>
              </a:rPr>
              <a:t> “mm-hmm”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ili</a:t>
            </a:r>
            <a:r>
              <a:rPr lang="en-GB" sz="2400" dirty="0">
                <a:solidFill>
                  <a:srgbClr val="C00000"/>
                </a:solidFill>
                <a:effectLst/>
              </a:rPr>
              <a:t> “da”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2400" dirty="0">
                <a:solidFill>
                  <a:srgbClr val="0E0E0E"/>
                </a:solidFill>
                <a:effectLst/>
              </a:rPr>
              <a:t> bi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pokazale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pažnju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potaknule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razgovor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izraze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obično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koriste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samo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kad</a:t>
            </a:r>
            <a:r>
              <a:rPr lang="en-GB" sz="2400" dirty="0">
                <a:solidFill>
                  <a:srgbClr val="7030A0"/>
                </a:solidFill>
                <a:effectLst/>
              </a:rPr>
              <a:t> se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slažu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>
                <a:solidFill>
                  <a:srgbClr val="0E0E0E"/>
                </a:solidFill>
                <a:effectLst/>
              </a:rPr>
              <a:t>s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onim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čuju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Muškarac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može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pogrešno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protumačiti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ženske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signale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slušanja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slaganje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žena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osjeća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ignoriranom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sz="2400" dirty="0">
                <a:solidFill>
                  <a:srgbClr val="0E0E0E"/>
                </a:solidFill>
                <a:effectLst/>
              </a:rPr>
              <a:t> on ne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koristi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iste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signale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  <a:endParaRPr lang="en-HR" sz="2400" dirty="0"/>
          </a:p>
        </p:txBody>
      </p:sp>
    </p:spTree>
    <p:extLst>
      <p:ext uri="{BB962C8B-B14F-4D97-AF65-F5344CB8AC3E}">
        <p14:creationId xmlns:p14="http://schemas.microsoft.com/office/powerpoint/2010/main" val="3944585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36C2-D1ED-4194-2C94-D616EE18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B58EA-38DB-61A8-69A1-8EE66E72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Prekidanje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češće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prekidaju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razgovor</a:t>
            </a:r>
            <a:r>
              <a:rPr lang="en-GB" sz="2600" dirty="0">
                <a:solidFill>
                  <a:srgbClr val="0E0E0E"/>
                </a:solidFill>
                <a:effectLst/>
              </a:rPr>
              <a:t>,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bilo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radi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izražavanja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mišljenja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dodavanja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činjenica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600" dirty="0">
                <a:solidFill>
                  <a:srgbClr val="0E0E0E"/>
                </a:solidFill>
                <a:effectLst/>
              </a:rPr>
              <a:t> to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doživljavaju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nepoštivanje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dominaciju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Upotreba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zamjenica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češće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koriste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zamjenice</a:t>
            </a:r>
            <a:r>
              <a:rPr lang="en-GB" sz="2600" dirty="0">
                <a:solidFill>
                  <a:srgbClr val="C00000"/>
                </a:solidFill>
                <a:effectLst/>
              </a:rPr>
              <a:t> “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ti</a:t>
            </a:r>
            <a:r>
              <a:rPr lang="en-GB" sz="2600" dirty="0">
                <a:solidFill>
                  <a:srgbClr val="C00000"/>
                </a:solidFill>
                <a:effectLst/>
              </a:rPr>
              <a:t>”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2600" dirty="0">
                <a:solidFill>
                  <a:srgbClr val="C00000"/>
                </a:solidFill>
                <a:effectLst/>
              </a:rPr>
              <a:t> “mi”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2600" dirty="0">
                <a:solidFill>
                  <a:srgbClr val="0E0E0E"/>
                </a:solidFill>
                <a:effectLst/>
              </a:rPr>
              <a:t> bi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stvorile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osjećaj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povezanosti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preferiraju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izjave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činjenica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i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mišljenja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koje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zvučati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dogmatično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Simboličko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značenje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razgovora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često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tumače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odsustvo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slušanja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kao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nedostatak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interesa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ili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osjećaja</a:t>
            </a:r>
            <a:r>
              <a:rPr lang="en-GB" sz="2600" dirty="0">
                <a:solidFill>
                  <a:srgbClr val="C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nisu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svjesni</a:t>
            </a:r>
            <a:r>
              <a:rPr lang="en-GB" sz="2600" dirty="0">
                <a:solidFill>
                  <a:srgbClr val="7030A0"/>
                </a:solidFill>
                <a:effectLst/>
              </a:rPr>
              <a:t> da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njihovo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ponašanje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može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nositi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takvo</a:t>
            </a:r>
            <a:r>
              <a:rPr lang="en-GB" sz="2600" dirty="0">
                <a:solidFill>
                  <a:srgbClr val="7030A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</a:rPr>
              <a:t>značenje</a:t>
            </a:r>
            <a:r>
              <a:rPr lang="en-GB" sz="2600" dirty="0">
                <a:solidFill>
                  <a:srgbClr val="7030A0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390854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0437-FB27-2E45-23FF-C9108071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err="1">
                <a:solidFill>
                  <a:srgbClr val="0E0E0E"/>
                </a:solidFill>
                <a:effectLst/>
                <a:latin typeface="+mn-lt"/>
              </a:rPr>
              <a:t>Tipični</a:t>
            </a:r>
            <a:r>
              <a:rPr lang="en-GB" sz="36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+mn-lt"/>
              </a:rPr>
              <a:t>sukobi</a:t>
            </a:r>
            <a:r>
              <a:rPr lang="en-GB" sz="3600" dirty="0">
                <a:solidFill>
                  <a:srgbClr val="0E0E0E"/>
                </a:solidFill>
                <a:effectLst/>
                <a:latin typeface="+mn-lt"/>
              </a:rPr>
              <a:t> koji </a:t>
            </a:r>
            <a:r>
              <a:rPr lang="en-GB" sz="3600" dirty="0" err="1">
                <a:solidFill>
                  <a:srgbClr val="0E0E0E"/>
                </a:solidFill>
                <a:effectLst/>
                <a:latin typeface="+mn-lt"/>
              </a:rPr>
              <a:t>proizlaze</a:t>
            </a:r>
            <a:r>
              <a:rPr lang="en-GB" sz="36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+mn-lt"/>
              </a:rPr>
              <a:t>iz</a:t>
            </a:r>
            <a:r>
              <a:rPr lang="en-GB" sz="36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600" b="1" dirty="0" err="1">
                <a:solidFill>
                  <a:srgbClr val="0E0E0E"/>
                </a:solidFill>
                <a:effectLst/>
                <a:latin typeface="+mn-lt"/>
              </a:rPr>
              <a:t>razlika</a:t>
            </a:r>
            <a:r>
              <a:rPr lang="en-GB" sz="3600" b="1" dirty="0">
                <a:solidFill>
                  <a:srgbClr val="0E0E0E"/>
                </a:solidFill>
                <a:effectLst/>
                <a:latin typeface="+mn-lt"/>
              </a:rPr>
              <a:t> u </a:t>
            </a:r>
            <a:r>
              <a:rPr lang="en-GB" sz="3600" b="1" dirty="0" err="1">
                <a:solidFill>
                  <a:srgbClr val="0E0E0E"/>
                </a:solidFill>
                <a:effectLst/>
                <a:latin typeface="+mn-lt"/>
              </a:rPr>
              <a:t>stilu</a:t>
            </a:r>
            <a:r>
              <a:rPr lang="en-GB" sz="3600" b="1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+mn-lt"/>
              </a:rPr>
              <a:t>zbog</a:t>
            </a:r>
            <a:r>
              <a:rPr lang="en-GB" sz="36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+mn-lt"/>
              </a:rPr>
              <a:t>različitih</a:t>
            </a:r>
            <a:r>
              <a:rPr lang="en-GB" sz="36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+mn-lt"/>
              </a:rPr>
              <a:t>spolova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/>
            </a:r>
            <a:br>
              <a:rPr lang="en-GB" dirty="0">
                <a:solidFill>
                  <a:srgbClr val="0E0E0E"/>
                </a:solidFill>
                <a:effectLst/>
                <a:latin typeface=".SF NS"/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84D7C-2F67-DE8F-9882-F9659D93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E0E0E"/>
                </a:solidFill>
                <a:effectLst/>
              </a:rPr>
              <a:t>“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Nikad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me ne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sluša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”: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Žena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osjeća</a:t>
            </a:r>
            <a:r>
              <a:rPr lang="en-GB" sz="2600" dirty="0">
                <a:solidFill>
                  <a:srgbClr val="0E0E0E"/>
                </a:solidFill>
                <a:effectLst/>
              </a:rPr>
              <a:t> da je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muž</a:t>
            </a:r>
            <a:r>
              <a:rPr lang="en-GB" sz="2600" dirty="0">
                <a:solidFill>
                  <a:srgbClr val="0E0E0E"/>
                </a:solidFill>
                <a:effectLst/>
              </a:rPr>
              <a:t> ne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čuje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sz="2600" dirty="0">
                <a:solidFill>
                  <a:srgbClr val="0E0E0E"/>
                </a:solidFill>
                <a:effectLst/>
              </a:rPr>
              <a:t> ne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daje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povratne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informacije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tijekom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razgovora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Muškarac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smatra</a:t>
            </a:r>
            <a:r>
              <a:rPr lang="en-GB" sz="2600" dirty="0">
                <a:solidFill>
                  <a:srgbClr val="0E0E0E"/>
                </a:solidFill>
                <a:effectLst/>
              </a:rPr>
              <a:t> da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slušanje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ne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zahtijeva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dodatne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geste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verbalne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signale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E0E0E"/>
                </a:solidFill>
                <a:effectLst/>
              </a:rPr>
              <a:t>“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Uvijek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me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prekida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”: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</a:rPr>
              <a:t>Muškarčeva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tendencija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da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prekida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može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izgledati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pokušaj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dominacije</a:t>
            </a:r>
            <a:r>
              <a:rPr lang="en-GB" sz="2600" dirty="0">
                <a:solidFill>
                  <a:srgbClr val="0E0E0E"/>
                </a:solidFill>
                <a:effectLst/>
              </a:rPr>
              <a:t>,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sz="2600" dirty="0">
                <a:solidFill>
                  <a:srgbClr val="0E0E0E"/>
                </a:solidFill>
                <a:effectLst/>
              </a:rPr>
              <a:t> on to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doživljava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doprinos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razgovoru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E0E0E"/>
                </a:solidFill>
                <a:effectLst/>
              </a:rPr>
              <a:t>“On se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stalno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mnom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svađa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”: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češće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osporavaju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izjave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svojih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partnerica</a:t>
            </a:r>
            <a:r>
              <a:rPr lang="en-GB" sz="2600" dirty="0">
                <a:solidFill>
                  <a:srgbClr val="0E0E0E"/>
                </a:solidFill>
                <a:effectLst/>
              </a:rPr>
              <a:t>,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doživjeti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otpor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neslaganje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5780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F3F8-5293-C737-DD2F-DE37ED67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45ADC-8B71-EB03-CB1D-BB08DC8A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Svakodnevni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odnosi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satkani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su</a:t>
            </a:r>
            <a:r>
              <a:rPr lang="en-GB" sz="2400" dirty="0">
                <a:solidFill>
                  <a:srgbClr val="0E0E0E"/>
                </a:solidFill>
                <a:effectLst/>
              </a:rPr>
              <a:t> od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važnih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odluka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vezanih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za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život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svakodnevnicu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npr</a:t>
            </a:r>
            <a:r>
              <a:rPr lang="en-GB" sz="2400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podjelu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kućanskih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poslova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različite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društvene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aktivnosti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financijski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planovi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odgoj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djece</a:t>
            </a:r>
            <a:r>
              <a:rPr lang="en-GB" sz="2400" dirty="0" err="1">
                <a:solidFill>
                  <a:srgbClr val="0E0E0E"/>
                </a:solidFill>
              </a:rPr>
              <a:t>,ali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i</a:t>
            </a:r>
            <a:r>
              <a:rPr lang="en-GB" sz="2400" dirty="0">
                <a:solidFill>
                  <a:srgbClr val="0E0E0E"/>
                </a:solidFill>
              </a:rPr>
              <a:t> od </a:t>
            </a:r>
            <a:r>
              <a:rPr lang="en-GB" sz="2400" dirty="0" err="1">
                <a:solidFill>
                  <a:srgbClr val="0E0E0E"/>
                </a:solidFill>
              </a:rPr>
              <a:t>potrebe</a:t>
            </a:r>
            <a:r>
              <a:rPr lang="en-GB" sz="2400" dirty="0">
                <a:solidFill>
                  <a:srgbClr val="0E0E0E"/>
                </a:solidFill>
              </a:rPr>
              <a:t> za </a:t>
            </a:r>
            <a:r>
              <a:rPr lang="en-GB" sz="2400" dirty="0" err="1">
                <a:solidFill>
                  <a:srgbClr val="0E0E0E"/>
                </a:solidFill>
              </a:rPr>
              <a:t>intimnosti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i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iskazivanjem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privrženosti</a:t>
            </a:r>
            <a:r>
              <a:rPr lang="en-GB" sz="2400" dirty="0">
                <a:solidFill>
                  <a:srgbClr val="0E0E0E"/>
                </a:solidFill>
              </a:rPr>
              <a:t>.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Jasna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precizna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komunikacija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pomaže</a:t>
            </a:r>
            <a:r>
              <a:rPr lang="en-GB" sz="2400" dirty="0">
                <a:solidFill>
                  <a:srgbClr val="0E0E0E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važnim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životnim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situacijama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potrebama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Ukoliko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dogodi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šum</a:t>
            </a:r>
            <a:r>
              <a:rPr lang="en-GB" sz="2400" dirty="0">
                <a:solidFill>
                  <a:srgbClr val="0E0E0E"/>
                </a:solidFill>
                <a:effectLst/>
              </a:rPr>
              <a:t>” u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komunikaciji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npr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međusobne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poruke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postanu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nejasne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neprenesene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pogrešno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shvaćene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odnosi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narušavaju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059135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E8CA-A56F-2122-19DF-50222BCF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Pomoć u nadvladavanju razlika muško ženskih stilova razgovora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2907B-7E39-BFCC-22E1-32E2B137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46447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b="1" dirty="0">
                <a:solidFill>
                  <a:srgbClr val="0E0E0E"/>
                </a:solidFill>
                <a:effectLst/>
              </a:rPr>
              <a:t>Za </a:t>
            </a:r>
            <a:r>
              <a:rPr lang="en-GB" sz="3800" b="1" dirty="0" err="1">
                <a:solidFill>
                  <a:srgbClr val="0E0E0E"/>
                </a:solidFill>
                <a:effectLst/>
              </a:rPr>
              <a:t>muškarce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:</a:t>
            </a:r>
            <a:endParaRPr lang="en-GB" sz="38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800" b="1" dirty="0" err="1">
                <a:solidFill>
                  <a:srgbClr val="0E0E0E"/>
                </a:solidFill>
                <a:effectLst/>
              </a:rPr>
              <a:t>Aktivno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b="1" dirty="0" err="1">
                <a:solidFill>
                  <a:srgbClr val="0E0E0E"/>
                </a:solidFill>
                <a:effectLst/>
              </a:rPr>
              <a:t>slušanje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Koristite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povratne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signale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poput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klimanja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glavom</a:t>
            </a:r>
            <a:r>
              <a:rPr lang="en-GB" sz="3800" dirty="0">
                <a:solidFill>
                  <a:srgbClr val="0E0E0E"/>
                </a:solidFill>
                <a:effectLst/>
              </a:rPr>
              <a:t>, “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razumijem</a:t>
            </a:r>
            <a:r>
              <a:rPr lang="en-GB" sz="3800" dirty="0">
                <a:solidFill>
                  <a:srgbClr val="0E0E0E"/>
                </a:solidFill>
                <a:effectLst/>
              </a:rPr>
              <a:t>,”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kratkih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komentara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biste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pokazali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pažnju</a:t>
            </a:r>
            <a:r>
              <a:rPr lang="en-GB" sz="38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800" b="1" dirty="0">
                <a:solidFill>
                  <a:srgbClr val="0E0E0E"/>
                </a:solidFill>
                <a:effectLst/>
              </a:rPr>
              <a:t>Manje </a:t>
            </a:r>
            <a:r>
              <a:rPr lang="en-GB" sz="3800" b="1" dirty="0" err="1">
                <a:solidFill>
                  <a:srgbClr val="0E0E0E"/>
                </a:solidFill>
                <a:effectLst/>
              </a:rPr>
              <a:t>prekidanja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Dopustite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partnerici</a:t>
            </a:r>
            <a:r>
              <a:rPr lang="en-GB" sz="3800" dirty="0">
                <a:solidFill>
                  <a:srgbClr val="0E0E0E"/>
                </a:solidFill>
                <a:effectLst/>
              </a:rPr>
              <a:t> da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završi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misao</a:t>
            </a:r>
            <a:r>
              <a:rPr lang="en-GB" sz="38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800" b="1" dirty="0" err="1">
                <a:solidFill>
                  <a:srgbClr val="0E0E0E"/>
                </a:solidFill>
                <a:effectLst/>
              </a:rPr>
              <a:t>Prepoznavanje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b="1" dirty="0" err="1">
                <a:solidFill>
                  <a:srgbClr val="0E0E0E"/>
                </a:solidFill>
              </a:rPr>
              <a:t>neverbalne</a:t>
            </a:r>
            <a:r>
              <a:rPr lang="en-GB" sz="3800" b="1" dirty="0">
                <a:solidFill>
                  <a:srgbClr val="0E0E0E"/>
                </a:solidFill>
              </a:rPr>
              <a:t> </a:t>
            </a:r>
            <a:r>
              <a:rPr lang="en-GB" sz="3800" b="1" dirty="0" err="1">
                <a:solidFill>
                  <a:srgbClr val="0E0E0E"/>
                </a:solidFill>
              </a:rPr>
              <a:t>komunikacije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Ženino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klimanje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glavom</a:t>
            </a:r>
            <a:r>
              <a:rPr lang="en-GB" sz="3800" dirty="0">
                <a:solidFill>
                  <a:srgbClr val="0E0E0E"/>
                </a:solidFill>
                <a:effectLst/>
              </a:rPr>
              <a:t> ne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znači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nužno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slaganje</a:t>
            </a:r>
            <a:r>
              <a:rPr lang="en-GB" sz="38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3800" b="1" dirty="0">
                <a:solidFill>
                  <a:srgbClr val="0E0E0E"/>
                </a:solidFill>
                <a:effectLst/>
              </a:rPr>
              <a:t>Za </a:t>
            </a:r>
            <a:r>
              <a:rPr lang="en-GB" sz="38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:</a:t>
            </a:r>
            <a:endParaRPr lang="en-GB" sz="38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800" b="1" dirty="0" err="1">
                <a:solidFill>
                  <a:srgbClr val="0E0E0E"/>
                </a:solidFill>
                <a:effectLst/>
              </a:rPr>
              <a:t>Jasnije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b="1" dirty="0" err="1">
                <a:solidFill>
                  <a:srgbClr val="0E0E0E"/>
                </a:solidFill>
                <a:effectLst/>
              </a:rPr>
              <a:t>izražavanje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Jasno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izrazite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potrebe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želje</a:t>
            </a:r>
            <a:r>
              <a:rPr lang="en-GB" sz="3800" dirty="0">
                <a:solidFill>
                  <a:srgbClr val="0E0E0E"/>
                </a:solidFill>
                <a:effectLst/>
              </a:rPr>
              <a:t>.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sz="3800" dirty="0">
                <a:solidFill>
                  <a:srgbClr val="0E0E0E"/>
                </a:solidFill>
                <a:effectLst/>
              </a:rPr>
              <a:t>:”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Uzdah</a:t>
            </a:r>
            <a:r>
              <a:rPr lang="en-GB" sz="3800" dirty="0">
                <a:solidFill>
                  <a:srgbClr val="0E0E0E"/>
                </a:solidFill>
                <a:effectLst/>
              </a:rPr>
              <a:t>”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800" dirty="0">
                <a:solidFill>
                  <a:srgbClr val="0E0E0E"/>
                </a:solidFill>
                <a:effectLst/>
              </a:rPr>
              <a:t> “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Sve</a:t>
            </a:r>
            <a:r>
              <a:rPr lang="en-GB" sz="3800" dirty="0">
                <a:solidFill>
                  <a:srgbClr val="0E0E0E"/>
                </a:solidFill>
                <a:effectLst/>
              </a:rPr>
              <a:t> je u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redu</a:t>
            </a:r>
            <a:r>
              <a:rPr lang="en-GB" sz="3800" dirty="0">
                <a:solidFill>
                  <a:srgbClr val="0E0E0E"/>
                </a:solidFill>
                <a:effectLst/>
              </a:rPr>
              <a:t>”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treba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zamijeniti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sa</a:t>
            </a:r>
            <a:r>
              <a:rPr lang="en-GB" sz="3800" dirty="0">
                <a:solidFill>
                  <a:srgbClr val="0E0E0E"/>
                </a:solidFill>
                <a:effectLst/>
              </a:rPr>
              <a:t>: “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Umorna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sam</a:t>
            </a:r>
            <a:r>
              <a:rPr lang="en-GB" sz="3800" dirty="0">
                <a:solidFill>
                  <a:srgbClr val="0E0E0E"/>
                </a:solidFill>
                <a:effectLst/>
              </a:rPr>
              <a:t>,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podijelimo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ovaj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posa</a:t>
            </a:r>
            <a:r>
              <a:rPr lang="en-GB" sz="3800" dirty="0" err="1">
                <a:solidFill>
                  <a:srgbClr val="0E0E0E"/>
                </a:solidFill>
              </a:rPr>
              <a:t>o</a:t>
            </a:r>
            <a:r>
              <a:rPr lang="en-GB" sz="3800" dirty="0">
                <a:solidFill>
                  <a:srgbClr val="0E0E0E"/>
                </a:solidFill>
              </a:rPr>
              <a:t> </a:t>
            </a:r>
            <a:r>
              <a:rPr lang="en-GB" sz="3800" dirty="0" err="1">
                <a:solidFill>
                  <a:srgbClr val="0E0E0E"/>
                </a:solidFill>
              </a:rPr>
              <a:t>zajedno</a:t>
            </a:r>
            <a:r>
              <a:rPr lang="en-GB" sz="3800" dirty="0">
                <a:solidFill>
                  <a:srgbClr val="0E0E0E"/>
                </a:solidFill>
              </a:rPr>
              <a:t>, pa </a:t>
            </a:r>
            <a:r>
              <a:rPr lang="en-GB" sz="3800" dirty="0" err="1">
                <a:solidFill>
                  <a:srgbClr val="0E0E0E"/>
                </a:solidFill>
              </a:rPr>
              <a:t>možemo</a:t>
            </a:r>
            <a:r>
              <a:rPr lang="en-GB" sz="3800" dirty="0">
                <a:solidFill>
                  <a:srgbClr val="0E0E0E"/>
                </a:solidFill>
              </a:rPr>
              <a:t> </a:t>
            </a:r>
            <a:r>
              <a:rPr lang="en-GB" sz="3800" dirty="0" err="1">
                <a:solidFill>
                  <a:srgbClr val="0E0E0E"/>
                </a:solidFill>
              </a:rPr>
              <a:t>uživati</a:t>
            </a:r>
            <a:r>
              <a:rPr lang="en-GB" sz="3800" dirty="0">
                <a:solidFill>
                  <a:srgbClr val="0E0E0E"/>
                </a:solidFill>
              </a:rPr>
              <a:t> u </a:t>
            </a:r>
            <a:r>
              <a:rPr lang="en-GB" sz="3800" dirty="0" err="1">
                <a:solidFill>
                  <a:srgbClr val="0E0E0E"/>
                </a:solidFill>
              </a:rPr>
              <a:t>ostatku</a:t>
            </a:r>
            <a:r>
              <a:rPr lang="en-GB" sz="3800" dirty="0">
                <a:solidFill>
                  <a:srgbClr val="0E0E0E"/>
                </a:solidFill>
              </a:rPr>
              <a:t> </a:t>
            </a:r>
            <a:r>
              <a:rPr lang="en-GB" sz="3800" dirty="0" err="1">
                <a:solidFill>
                  <a:srgbClr val="0E0E0E"/>
                </a:solidFill>
              </a:rPr>
              <a:t>večeri</a:t>
            </a:r>
            <a:r>
              <a:rPr lang="en-GB" sz="3800" dirty="0">
                <a:solidFill>
                  <a:srgbClr val="0E0E0E"/>
                </a:solidFill>
              </a:rPr>
              <a:t>.”</a:t>
            </a:r>
            <a:endParaRPr lang="en-GB" sz="38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800" b="1" dirty="0" err="1">
                <a:solidFill>
                  <a:srgbClr val="0E0E0E"/>
                </a:solidFill>
                <a:effectLst/>
              </a:rPr>
              <a:t>Izbjegavanje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b="1" dirty="0" err="1">
                <a:solidFill>
                  <a:srgbClr val="0E0E0E"/>
                </a:solidFill>
                <a:effectLst/>
              </a:rPr>
              <a:t>previše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b="1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Fokusirajte</a:t>
            </a:r>
            <a:r>
              <a:rPr lang="en-GB" sz="3800" dirty="0">
                <a:solidFill>
                  <a:srgbClr val="0E0E0E"/>
                </a:solidFill>
                <a:effectLst/>
              </a:rPr>
              <a:t> se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nekoliko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ključnih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pitanja</a:t>
            </a:r>
            <a:r>
              <a:rPr lang="en-GB" sz="3800" dirty="0">
                <a:solidFill>
                  <a:srgbClr val="0E0E0E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3800" dirty="0" err="1">
                <a:solidFill>
                  <a:srgbClr val="0E0E0E"/>
                </a:solidFill>
                <a:effectLst/>
              </a:rPr>
              <a:t>Npr</a:t>
            </a:r>
            <a:r>
              <a:rPr lang="en-GB" sz="3800" dirty="0">
                <a:solidFill>
                  <a:srgbClr val="0E0E0E"/>
                </a:solidFill>
                <a:effectLst/>
              </a:rPr>
              <a:t>.: “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Gdje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si</a:t>
            </a:r>
            <a:r>
              <a:rPr lang="en-GB" sz="3800" dirty="0">
                <a:solidFill>
                  <a:srgbClr val="0E0E0E"/>
                </a:solidFill>
                <a:effectLst/>
              </a:rPr>
              <a:t> bio?”, “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Šta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ste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radili</a:t>
            </a:r>
            <a:r>
              <a:rPr lang="en-GB" sz="3800" dirty="0">
                <a:solidFill>
                  <a:srgbClr val="0E0E0E"/>
                </a:solidFill>
                <a:effectLst/>
              </a:rPr>
              <a:t>?”, “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Tko</a:t>
            </a:r>
            <a:r>
              <a:rPr lang="en-GB" sz="3800" dirty="0">
                <a:solidFill>
                  <a:srgbClr val="0E0E0E"/>
                </a:solidFill>
                <a:effectLst/>
              </a:rPr>
              <a:t> je bio?”,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zamijenite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sa</a:t>
            </a:r>
            <a:r>
              <a:rPr lang="en-GB" sz="3800" dirty="0">
                <a:solidFill>
                  <a:srgbClr val="0E0E0E"/>
                </a:solidFill>
                <a:effectLst/>
              </a:rPr>
              <a:t>: “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Jesi</a:t>
            </a:r>
            <a:r>
              <a:rPr lang="en-GB" sz="3800" dirty="0">
                <a:solidFill>
                  <a:srgbClr val="0E0E0E"/>
                </a:solidFill>
                <a:effectLst/>
              </a:rPr>
              <a:t> li se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lijepo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zabavio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3800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0E0E0E"/>
                </a:solidFill>
                <a:effectLst/>
              </a:rPr>
              <a:t>večeri</a:t>
            </a:r>
            <a:r>
              <a:rPr lang="en-GB" sz="3800" dirty="0">
                <a:solidFill>
                  <a:srgbClr val="0E0E0E"/>
                </a:solidFill>
                <a:effectLst/>
              </a:rPr>
              <a:t>?” </a:t>
            </a:r>
          </a:p>
          <a:p>
            <a:pPr marL="0" indent="0">
              <a:buNone/>
            </a:pPr>
            <a:r>
              <a:rPr lang="en-GB" sz="3800" b="1" dirty="0" err="1">
                <a:solidFill>
                  <a:srgbClr val="0E0E0E"/>
                </a:solidFill>
                <a:effectLst/>
              </a:rPr>
              <a:t>Obostrana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800" b="1" dirty="0" err="1">
                <a:solidFill>
                  <a:srgbClr val="0E0E0E"/>
                </a:solidFill>
                <a:effectLst/>
              </a:rPr>
              <a:t>prilagodba</a:t>
            </a:r>
            <a:r>
              <a:rPr lang="en-GB" sz="3800" b="1" dirty="0">
                <a:solidFill>
                  <a:srgbClr val="0E0E0E"/>
                </a:solidFill>
                <a:effectLst/>
              </a:rPr>
              <a:t>:</a:t>
            </a:r>
            <a:endParaRPr lang="en-GB" sz="38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800" dirty="0" err="1">
                <a:solidFill>
                  <a:srgbClr val="C00000"/>
                </a:solidFill>
                <a:effectLst/>
              </a:rPr>
              <a:t>Razvijte</a:t>
            </a:r>
            <a:r>
              <a:rPr lang="en-GB" sz="3800" dirty="0">
                <a:solidFill>
                  <a:srgbClr val="C0000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C00000"/>
                </a:solidFill>
                <a:effectLst/>
              </a:rPr>
              <a:t>zajednički</a:t>
            </a:r>
            <a:r>
              <a:rPr lang="en-GB" sz="3800" dirty="0">
                <a:solidFill>
                  <a:srgbClr val="C0000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C00000"/>
                </a:solidFill>
                <a:effectLst/>
              </a:rPr>
              <a:t>stil</a:t>
            </a:r>
            <a:r>
              <a:rPr lang="en-GB" sz="3800" dirty="0">
                <a:solidFill>
                  <a:srgbClr val="C0000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C00000"/>
                </a:solidFill>
                <a:effectLst/>
              </a:rPr>
              <a:t>razgovora</a:t>
            </a:r>
            <a:r>
              <a:rPr lang="en-GB" sz="3800" dirty="0">
                <a:solidFill>
                  <a:srgbClr val="C0000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C00000"/>
                </a:solidFill>
                <a:effectLst/>
              </a:rPr>
              <a:t>kroz</a:t>
            </a:r>
            <a:r>
              <a:rPr lang="en-GB" sz="3800" dirty="0">
                <a:solidFill>
                  <a:srgbClr val="C0000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C00000"/>
                </a:solidFill>
                <a:effectLst/>
              </a:rPr>
              <a:t>kompromis</a:t>
            </a:r>
            <a:r>
              <a:rPr lang="en-GB" sz="3800" dirty="0">
                <a:solidFill>
                  <a:srgbClr val="C00000"/>
                </a:solidFill>
                <a:effectLst/>
              </a:rPr>
              <a:t> –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dogovorite</a:t>
            </a:r>
            <a:r>
              <a:rPr lang="en-GB" sz="3800" dirty="0">
                <a:solidFill>
                  <a:srgbClr val="7030A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pravila</a:t>
            </a:r>
            <a:r>
              <a:rPr lang="en-GB" sz="3800" dirty="0">
                <a:solidFill>
                  <a:srgbClr val="7030A0"/>
                </a:solidFill>
                <a:effectLst/>
              </a:rPr>
              <a:t>,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poput</a:t>
            </a:r>
            <a:r>
              <a:rPr lang="en-GB" sz="3800" dirty="0">
                <a:solidFill>
                  <a:srgbClr val="7030A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pauza</a:t>
            </a:r>
            <a:r>
              <a:rPr lang="en-GB" sz="3800" dirty="0">
                <a:solidFill>
                  <a:srgbClr val="7030A0"/>
                </a:solidFill>
                <a:effectLst/>
              </a:rPr>
              <a:t> u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razgovoru</a:t>
            </a:r>
            <a:r>
              <a:rPr lang="en-GB" sz="3800" dirty="0">
                <a:solidFill>
                  <a:srgbClr val="7030A0"/>
                </a:solidFill>
                <a:effectLst/>
              </a:rPr>
              <a:t>,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izmjena</a:t>
            </a:r>
            <a:r>
              <a:rPr lang="en-GB" sz="3800" dirty="0">
                <a:solidFill>
                  <a:srgbClr val="7030A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govornika</a:t>
            </a:r>
            <a:r>
              <a:rPr lang="en-GB" sz="3800" dirty="0">
                <a:solidFill>
                  <a:srgbClr val="7030A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i</a:t>
            </a:r>
            <a:r>
              <a:rPr lang="en-GB" sz="3800" dirty="0">
                <a:solidFill>
                  <a:srgbClr val="7030A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prepoznavanja</a:t>
            </a:r>
            <a:r>
              <a:rPr lang="en-GB" sz="3800" dirty="0">
                <a:solidFill>
                  <a:srgbClr val="7030A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partnerovih</a:t>
            </a:r>
            <a:r>
              <a:rPr lang="en-GB" sz="3800" dirty="0">
                <a:solidFill>
                  <a:srgbClr val="7030A0"/>
                </a:solidFill>
                <a:effectLst/>
              </a:rPr>
              <a:t> </a:t>
            </a:r>
            <a:r>
              <a:rPr lang="en-GB" sz="3800" dirty="0" err="1">
                <a:solidFill>
                  <a:srgbClr val="7030A0"/>
                </a:solidFill>
                <a:effectLst/>
              </a:rPr>
              <a:t>obrazaca</a:t>
            </a:r>
            <a:r>
              <a:rPr lang="en-GB" sz="3800" dirty="0">
                <a:solidFill>
                  <a:srgbClr val="7030A0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816920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A4D0-4D60-ABB9-6D07-DF583B94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solidFill>
                  <a:srgbClr val="C00000"/>
                </a:solidFill>
                <a:latin typeface="+mn-lt"/>
              </a:rPr>
              <a:t>Svijet djevojaka</a:t>
            </a:r>
            <a:r>
              <a:rPr lang="en-HR" sz="3200" dirty="0">
                <a:latin typeface="+mn-lt"/>
              </a:rPr>
              <a:t>: razgovor kao </a:t>
            </a:r>
            <a:r>
              <a:rPr lang="en-HR" sz="3200" dirty="0">
                <a:solidFill>
                  <a:srgbClr val="C00000"/>
                </a:solidFill>
                <a:latin typeface="+mn-lt"/>
              </a:rPr>
              <a:t>most</a:t>
            </a:r>
            <a:r>
              <a:rPr lang="en-HR" sz="3200" dirty="0">
                <a:latin typeface="+mn-lt"/>
              </a:rPr>
              <a:t>-vještije su u komunikaciji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A6EE-0FFB-2B24-0A35-18BDC63EA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Temelj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prijateljstva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Razgovor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djeljenje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osjećaja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Prijateljstva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među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djevojkama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temelje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razgovoru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C00000"/>
                </a:solidFill>
                <a:effectLst/>
              </a:rPr>
              <a:t>Razgovor</a:t>
            </a:r>
            <a:r>
              <a:rPr lang="en-GB" sz="2400" dirty="0">
                <a:solidFill>
                  <a:srgbClr val="C00000"/>
                </a:solidFill>
                <a:effectLst/>
              </a:rPr>
              <a:t> je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alat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>
                <a:solidFill>
                  <a:srgbClr val="0E0E0E"/>
                </a:solidFill>
                <a:effectLst/>
              </a:rPr>
              <a:t>za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stvaranje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bliskosti</a:t>
            </a:r>
            <a:r>
              <a:rPr lang="en-GB" sz="2400" dirty="0">
                <a:solidFill>
                  <a:srgbClr val="C00000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podrške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jednakosti</a:t>
            </a:r>
            <a:r>
              <a:rPr lang="en-GB" sz="2400" dirty="0">
                <a:solidFill>
                  <a:srgbClr val="0E0E0E"/>
                </a:solidFill>
              </a:rPr>
              <a:t>, za </a:t>
            </a:r>
            <a:r>
              <a:rPr lang="en-GB" sz="2400" dirty="0" err="1">
                <a:solidFill>
                  <a:srgbClr val="0E0E0E"/>
                </a:solidFill>
              </a:rPr>
              <a:t>dijeljenje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osjećaja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poput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0E0E0E"/>
                </a:solidFill>
              </a:rPr>
              <a:t>ljubavi</a:t>
            </a:r>
            <a:r>
              <a:rPr lang="en-GB" sz="2400" dirty="0">
                <a:solidFill>
                  <a:srgbClr val="0E0E0E"/>
                </a:solidFill>
              </a:rPr>
              <a:t>, </a:t>
            </a:r>
            <a:r>
              <a:rPr lang="en-GB" sz="2400" dirty="0" err="1">
                <a:solidFill>
                  <a:srgbClr val="0E0E0E"/>
                </a:solidFill>
              </a:rPr>
              <a:t>tuge</a:t>
            </a:r>
            <a:r>
              <a:rPr lang="en-GB" sz="2400" dirty="0">
                <a:solidFill>
                  <a:srgbClr val="0E0E0E"/>
                </a:solidFill>
              </a:rPr>
              <a:t>, </a:t>
            </a:r>
            <a:r>
              <a:rPr lang="en-GB" sz="2400" dirty="0" err="1">
                <a:solidFill>
                  <a:srgbClr val="0E0E0E"/>
                </a:solidFill>
              </a:rPr>
              <a:t>straha</a:t>
            </a:r>
            <a:r>
              <a:rPr lang="en-GB" sz="2400" dirty="0">
                <a:solidFill>
                  <a:srgbClr val="0E0E0E"/>
                </a:solidFill>
              </a:rPr>
              <a:t> i </a:t>
            </a:r>
            <a:r>
              <a:rPr lang="en-GB" sz="2400" dirty="0" err="1">
                <a:solidFill>
                  <a:srgbClr val="0E0E0E"/>
                </a:solidFill>
              </a:rPr>
              <a:t>mržnje</a:t>
            </a:r>
            <a:r>
              <a:rPr lang="en-GB" sz="2400" dirty="0">
                <a:solidFill>
                  <a:srgbClr val="0E0E0E"/>
                </a:solidFill>
              </a:rPr>
              <a:t>, a </a:t>
            </a:r>
            <a:r>
              <a:rPr lang="en-GB" sz="2400" dirty="0" err="1">
                <a:solidFill>
                  <a:srgbClr val="0E0E0E"/>
                </a:solidFill>
              </a:rPr>
              <a:t>sve</a:t>
            </a:r>
            <a:r>
              <a:rPr lang="en-GB" sz="2400" dirty="0">
                <a:solidFill>
                  <a:srgbClr val="0E0E0E"/>
                </a:solidFill>
              </a:rPr>
              <a:t> to je </a:t>
            </a:r>
            <a:r>
              <a:rPr lang="en-GB" sz="2400" dirty="0" err="1">
                <a:solidFill>
                  <a:srgbClr val="0E0E0E"/>
                </a:solidFill>
              </a:rPr>
              <a:t>način</a:t>
            </a:r>
            <a:r>
              <a:rPr lang="en-GB" sz="2400" dirty="0">
                <a:solidFill>
                  <a:srgbClr val="0E0E0E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emocionalnog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povezivanja</a:t>
            </a:r>
            <a:r>
              <a:rPr lang="en-GB" sz="2400" dirty="0">
                <a:solidFill>
                  <a:srgbClr val="0E0E0E"/>
                </a:solidFill>
              </a:rPr>
              <a:t>.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Kritiziranje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raspravljanje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Djevojke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razvijaju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vještinu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kritiziranja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raspravljanja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>
                <a:solidFill>
                  <a:srgbClr val="0E0E0E"/>
                </a:solidFill>
                <a:effectLst/>
              </a:rPr>
              <a:t>bez da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budu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percipirane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zle</a:t>
            </a:r>
            <a:r>
              <a:rPr lang="en-GB" sz="2400" dirty="0">
                <a:solidFill>
                  <a:srgbClr val="0E0E0E"/>
                </a:solidFill>
                <a:effectLst/>
              </a:rPr>
              <a:t>”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naredbodavne</a:t>
            </a:r>
            <a:r>
              <a:rPr lang="en-GB" sz="2400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E0E0E"/>
                </a:solidFill>
                <a:effectLst/>
              </a:rPr>
              <a:t>Manje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sklone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zapovijedati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to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djeluje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suprotno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konceptu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jednakosti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</a:rPr>
              <a:t>N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ajčešće</a:t>
            </a:r>
            <a:r>
              <a:rPr lang="en-GB" sz="2400" dirty="0">
                <a:solidFill>
                  <a:srgbClr val="0E0E0E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malim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grupama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vršnjakinja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djevojke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postaju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vješte</a:t>
            </a:r>
            <a:r>
              <a:rPr lang="en-GB" sz="2400" dirty="0">
                <a:solidFill>
                  <a:srgbClr val="0E0E0E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čitanju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tuđih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namjera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tumačenju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suptilnih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signala</a:t>
            </a:r>
            <a:r>
              <a:rPr lang="en-GB" sz="2400" dirty="0">
                <a:solidFill>
                  <a:srgbClr val="0E0E0E"/>
                </a:solidFill>
                <a:effectLst/>
              </a:rPr>
              <a:t> u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komunikaciji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860700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BB0B-DA4B-2107-BD88-4B9E62F5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7030A0"/>
                </a:solidFill>
                <a:effectLst/>
                <a:latin typeface="+mn-lt"/>
              </a:rPr>
              <a:t>Svijet</a:t>
            </a:r>
            <a:r>
              <a:rPr lang="en-GB" sz="3200" dirty="0">
                <a:solidFill>
                  <a:srgbClr val="7030A0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7030A0"/>
                </a:solidFill>
                <a:effectLst/>
                <a:latin typeface="+mn-lt"/>
              </a:rPr>
              <a:t>dječaka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: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Razgovor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kao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oružje-uspostavljan</a:t>
            </a:r>
            <a:r>
              <a:rPr lang="en-GB" sz="3200" dirty="0" err="1">
                <a:solidFill>
                  <a:srgbClr val="0E0E0E"/>
                </a:solidFill>
                <a:latin typeface="+mn-lt"/>
              </a:rPr>
              <a:t>je</a:t>
            </a:r>
            <a:r>
              <a:rPr lang="en-GB" sz="3200" dirty="0">
                <a:solidFill>
                  <a:srgbClr val="0E0E0E"/>
                </a:solidFill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latin typeface="+mn-lt"/>
              </a:rPr>
              <a:t>dominacije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/>
            </a:r>
            <a:br>
              <a:rPr lang="en-GB" sz="3200" dirty="0">
                <a:solidFill>
                  <a:srgbClr val="0E0E0E"/>
                </a:solidFill>
                <a:effectLst/>
                <a:latin typeface="+mn-lt"/>
              </a:rPr>
            </a:br>
            <a:endParaRPr lang="en-H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6BA54-7F9B-E667-8CCC-C3268C042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665"/>
            <a:ext cx="10515600" cy="45952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b="1" dirty="0" err="1">
                <a:solidFill>
                  <a:srgbClr val="0E0E0E"/>
                </a:solidFill>
                <a:effectLst/>
              </a:rPr>
              <a:t>Dominacija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status: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Dječaci</a:t>
            </a:r>
            <a:r>
              <a:rPr lang="en-GB" sz="3100" dirty="0">
                <a:solidFill>
                  <a:srgbClr val="0E0E0E"/>
                </a:solidFill>
                <a:effectLst/>
              </a:rPr>
              <a:t> se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igraju</a:t>
            </a:r>
            <a:r>
              <a:rPr lang="en-GB" sz="3100" dirty="0">
                <a:solidFill>
                  <a:srgbClr val="0E0E0E"/>
                </a:solidFill>
                <a:effectLst/>
              </a:rPr>
              <a:t> u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većim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organiziranijim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grupama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gdje</a:t>
            </a:r>
            <a:r>
              <a:rPr lang="en-GB" sz="3100" dirty="0">
                <a:solidFill>
                  <a:srgbClr val="0E0E0E"/>
                </a:solidFill>
                <a:effectLst/>
              </a:rPr>
              <a:t> se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više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cijene</a:t>
            </a:r>
            <a:r>
              <a:rPr lang="en-GB" sz="3100" dirty="0">
                <a:solidFill>
                  <a:srgbClr val="0E0E0E"/>
                </a:solidFill>
                <a:effectLst/>
              </a:rPr>
              <a:t> status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dominacija</a:t>
            </a:r>
            <a:r>
              <a:rPr lang="en-GB" sz="3100" dirty="0">
                <a:solidFill>
                  <a:srgbClr val="0E0E0E"/>
                </a:solidFill>
                <a:effectLst/>
              </a:rPr>
              <a:t> (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3100" dirty="0">
                <a:solidFill>
                  <a:srgbClr val="0E0E0E"/>
                </a:solidFill>
                <a:effectLst/>
              </a:rPr>
              <a:t> u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grupnim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sportovima</a:t>
            </a:r>
            <a:r>
              <a:rPr lang="en-GB" sz="3100" dirty="0">
                <a:solidFill>
                  <a:srgbClr val="0E0E0E"/>
                </a:solidFill>
                <a:effectLst/>
              </a:rPr>
              <a:t>).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Dominantniji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dječaci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zauzimaju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viši</a:t>
            </a:r>
            <a:r>
              <a:rPr lang="en-GB" sz="3100" dirty="0">
                <a:solidFill>
                  <a:srgbClr val="7030A0"/>
                </a:solidFill>
                <a:effectLst/>
              </a:rPr>
              <a:t> status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b="1" dirty="0" err="1">
                <a:solidFill>
                  <a:srgbClr val="0E0E0E"/>
                </a:solidFill>
                <a:effectLst/>
              </a:rPr>
              <a:t>Razgovor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alat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za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dominaciju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Dječaci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češće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koriste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naredbe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prijetnje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npr</a:t>
            </a:r>
            <a:r>
              <a:rPr lang="en-GB" sz="3100" dirty="0">
                <a:solidFill>
                  <a:srgbClr val="0E0E0E"/>
                </a:solidFill>
                <a:effectLst/>
              </a:rPr>
              <a:t>.: “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Daj</a:t>
            </a:r>
            <a:r>
              <a:rPr lang="en-GB" sz="3100" dirty="0">
                <a:solidFill>
                  <a:srgbClr val="0E0E0E"/>
                </a:solidFill>
                <a:effectLst/>
              </a:rPr>
              <a:t> mi to”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3100" dirty="0">
                <a:solidFill>
                  <a:srgbClr val="0E0E0E"/>
                </a:solidFill>
                <a:effectLst/>
              </a:rPr>
              <a:t> “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Ako</a:t>
            </a:r>
            <a:r>
              <a:rPr lang="en-GB" sz="3100" dirty="0">
                <a:solidFill>
                  <a:srgbClr val="0E0E0E"/>
                </a:solidFill>
                <a:effectLst/>
              </a:rPr>
              <a:t> ne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prestaneš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udarit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ću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te</a:t>
            </a:r>
            <a:r>
              <a:rPr lang="en-GB" sz="3100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Ruganje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prijetnje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hvalisanje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česti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elementi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njihovih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razgovora</a:t>
            </a:r>
            <a:r>
              <a:rPr lang="en-GB" sz="3100" dirty="0">
                <a:solidFill>
                  <a:srgbClr val="0E0E0E"/>
                </a:solidFill>
                <a:effectLst/>
              </a:rPr>
              <a:t>, a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verbalna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snaga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često</a:t>
            </a:r>
            <a:r>
              <a:rPr lang="en-GB" sz="3100" dirty="0">
                <a:solidFill>
                  <a:srgbClr val="7030A0"/>
                </a:solidFill>
                <a:effectLst/>
              </a:rPr>
              <a:t> je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važnija</a:t>
            </a:r>
            <a:r>
              <a:rPr lang="en-GB" sz="3100" dirty="0">
                <a:solidFill>
                  <a:srgbClr val="7030A0"/>
                </a:solidFill>
                <a:effectLst/>
              </a:rPr>
              <a:t> od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fizičke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agresivnosti</a:t>
            </a:r>
            <a:r>
              <a:rPr lang="en-GB" sz="3100" dirty="0">
                <a:solidFill>
                  <a:srgbClr val="7030A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b="1" dirty="0" err="1">
                <a:solidFill>
                  <a:srgbClr val="0E0E0E"/>
                </a:solidFill>
                <a:effectLst/>
              </a:rPr>
              <a:t>Komopetitivni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razgovori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Razgovori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među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dječacima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natjecateljski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ispunjeni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sarkastičnim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komentarima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verbalnim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trikovima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pokušajima</a:t>
            </a:r>
            <a:r>
              <a:rPr lang="en-GB" sz="3100" dirty="0">
                <a:solidFill>
                  <a:srgbClr val="0E0E0E"/>
                </a:solidFill>
                <a:effectLst/>
              </a:rPr>
              <a:t> da “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uhvate</a:t>
            </a:r>
            <a:r>
              <a:rPr lang="en-GB" sz="3100" dirty="0">
                <a:solidFill>
                  <a:srgbClr val="0E0E0E"/>
                </a:solidFill>
                <a:effectLst/>
              </a:rPr>
              <a:t>”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drugog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dječaka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grešci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dirty="0">
                <a:solidFill>
                  <a:srgbClr val="0E0E0E"/>
                </a:solidFill>
                <a:effectLst/>
              </a:rPr>
              <a:t>Za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dječake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riječi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nisu</a:t>
            </a:r>
            <a:r>
              <a:rPr lang="en-GB" sz="3100" dirty="0">
                <a:solidFill>
                  <a:srgbClr val="7030A0"/>
                </a:solidFill>
                <a:effectLst/>
              </a:rPr>
              <a:t> most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nego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oružje</a:t>
            </a:r>
            <a:r>
              <a:rPr lang="en-GB" sz="3100" dirty="0">
                <a:solidFill>
                  <a:srgbClr val="7030A0"/>
                </a:solidFill>
                <a:effectLst/>
              </a:rPr>
              <a:t> za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uspostavljanje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dominacije</a:t>
            </a:r>
            <a:r>
              <a:rPr lang="en-GB" sz="3100" dirty="0">
                <a:solidFill>
                  <a:srgbClr val="7030A0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753849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97B0-5AB1-DF2F-7799-3AD7E3FF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Žene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očekuju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/>
                <a:latin typeface="+mn-lt"/>
              </a:rPr>
              <a:t>emocionalnu</a:t>
            </a:r>
            <a:r>
              <a:rPr lang="en-GB" sz="320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/>
                <a:latin typeface="+mn-lt"/>
              </a:rPr>
              <a:t>povezanost</a:t>
            </a:r>
            <a:r>
              <a:rPr lang="en-GB" sz="320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/>
                <a:latin typeface="+mn-lt"/>
              </a:rPr>
              <a:t>kroz</a:t>
            </a:r>
            <a:r>
              <a:rPr lang="en-GB" sz="320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/>
                <a:latin typeface="+mn-lt"/>
              </a:rPr>
              <a:t>razgovor</a:t>
            </a:r>
            <a:r>
              <a:rPr lang="en-GB" sz="320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en-GB" sz="3200" dirty="0">
                <a:solidFill>
                  <a:srgbClr val="C00000"/>
                </a:solidFill>
                <a:effectLst/>
                <a:latin typeface="+mn-lt"/>
              </a:rPr>
            </a:br>
            <a:endParaRPr lang="en-HR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867D-4DC6-9B84-280F-3B9D2873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žele</a:t>
            </a:r>
            <a:r>
              <a:rPr lang="en-GB" sz="2400" dirty="0">
                <a:solidFill>
                  <a:srgbClr val="C00000"/>
                </a:solidFill>
                <a:effectLst/>
              </a:rPr>
              <a:t> da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njihov</a:t>
            </a:r>
            <a:r>
              <a:rPr lang="en-GB" sz="2400" dirty="0">
                <a:solidFill>
                  <a:srgbClr val="C00000"/>
                </a:solidFill>
                <a:effectLst/>
              </a:rPr>
              <a:t> partner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bude</a:t>
            </a:r>
            <a:r>
              <a:rPr lang="en-GB" sz="2400" dirty="0">
                <a:solidFill>
                  <a:srgbClr val="C00000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poboljšana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verzija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najbolje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prijateljice</a:t>
            </a:r>
            <a:r>
              <a:rPr lang="en-GB" sz="2400" dirty="0">
                <a:solidFill>
                  <a:srgbClr val="C00000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E0E0E"/>
                </a:solidFill>
                <a:effectLst/>
              </a:rPr>
              <a:t>One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uživaju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u tome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kada</a:t>
            </a:r>
            <a:r>
              <a:rPr lang="en-GB" sz="2400" dirty="0">
                <a:solidFill>
                  <a:srgbClr val="0E0E0E"/>
                </a:solidFill>
                <a:effectLst/>
              </a:rPr>
              <a:t> partner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dijeli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svoje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tajne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osjećaje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sz="2400" dirty="0">
                <a:solidFill>
                  <a:srgbClr val="0E0E0E"/>
                </a:solidFill>
                <a:effectLst/>
              </a:rPr>
              <a:t> to vide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način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jačanja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intimnosti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C00000"/>
                </a:solidFill>
                <a:effectLst/>
              </a:rPr>
              <a:t>Zatvorenost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partnera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doživljavaju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kao</a:t>
            </a:r>
            <a:r>
              <a:rPr lang="en-GB" sz="2400" dirty="0">
                <a:solidFill>
                  <a:srgbClr val="C00000"/>
                </a:solidFill>
                <a:effectLst/>
              </a:rPr>
              <a:t> problem.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Istraživanja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pokazuju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zanimljiv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obrazac</a:t>
            </a:r>
            <a:r>
              <a:rPr lang="en-GB" sz="2400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E0E0E"/>
                </a:solidFill>
                <a:effectLst/>
              </a:rPr>
              <a:t>Na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pitanje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“S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kime</a:t>
            </a:r>
            <a:r>
              <a:rPr lang="en-GB" sz="2400" dirty="0">
                <a:solidFill>
                  <a:srgbClr val="0E0E0E"/>
                </a:solidFill>
                <a:effectLst/>
              </a:rPr>
              <a:t> se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najčešće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povjeravate</a:t>
            </a:r>
            <a:r>
              <a:rPr lang="en-GB" sz="2400" dirty="0">
                <a:solidFill>
                  <a:srgbClr val="0E0E0E"/>
                </a:solidFill>
                <a:effectLst/>
              </a:rPr>
              <a:t>?”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obično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odgovaraju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Svojoj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supruzi</a:t>
            </a:r>
            <a:r>
              <a:rPr lang="en-GB" sz="2400" dirty="0">
                <a:solidFill>
                  <a:srgbClr val="0E0E0E"/>
                </a:solidFill>
                <a:effectLst/>
              </a:rPr>
              <a:t>,”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češće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kažu</a:t>
            </a:r>
            <a:r>
              <a:rPr lang="en-GB" sz="2400" dirty="0">
                <a:solidFill>
                  <a:srgbClr val="0E0E0E"/>
                </a:solidFill>
                <a:effectLst/>
              </a:rPr>
              <a:t> “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Svojim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najboljim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prijateljicama</a:t>
            </a:r>
            <a:r>
              <a:rPr lang="en-GB" sz="2400" dirty="0">
                <a:solidFill>
                  <a:srgbClr val="0E0E0E"/>
                </a:solidFill>
                <a:effectLst/>
              </a:rPr>
              <a:t>.”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265982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4ED7-7034-77EE-95FA-3320E791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E0E0E"/>
                </a:solidFill>
                <a:effectLst/>
              </a:rPr>
              <a:t>Razgovor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o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problemima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: </a:t>
            </a:r>
            <a:r>
              <a:rPr lang="en-GB" sz="3200" b="1" dirty="0" err="1">
                <a:solidFill>
                  <a:srgbClr val="7030A0"/>
                </a:solidFill>
                <a:effectLst/>
              </a:rPr>
              <a:t>suprotni</a:t>
            </a:r>
            <a:r>
              <a:rPr lang="en-GB" sz="3200" b="1" dirty="0">
                <a:solidFill>
                  <a:srgbClr val="7030A0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effectLst/>
              </a:rPr>
              <a:t>stavovi</a:t>
            </a:r>
            <a:r>
              <a:rPr lang="en-GB" sz="3200" dirty="0">
                <a:solidFill>
                  <a:srgbClr val="0E0E0E"/>
                </a:solidFill>
                <a:effectLst/>
              </a:rPr>
              <a:t/>
            </a:r>
            <a:br>
              <a:rPr lang="en-GB" sz="3200" dirty="0">
                <a:solidFill>
                  <a:srgbClr val="0E0E0E"/>
                </a:solidFill>
                <a:effectLst/>
              </a:rPr>
            </a:br>
            <a:endParaRPr lang="en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C250-A1BB-6DD2-DABC-4B8A130CE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Smatraju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brak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funkcionira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dok</a:t>
            </a:r>
            <a:r>
              <a:rPr lang="en-GB" sz="2400" dirty="0">
                <a:solidFill>
                  <a:srgbClr val="C00000"/>
                </a:solidFill>
                <a:effectLst/>
              </a:rPr>
              <a:t> god se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može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razgovarati</a:t>
            </a:r>
            <a:r>
              <a:rPr lang="en-GB" sz="2400" dirty="0">
                <a:solidFill>
                  <a:srgbClr val="C00000"/>
                </a:solidFill>
                <a:effectLst/>
              </a:rPr>
              <a:t> o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problemima</a:t>
            </a:r>
            <a:r>
              <a:rPr lang="en-GB" sz="2400" dirty="0">
                <a:solidFill>
                  <a:srgbClr val="C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Razgovor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im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pruža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osjećaj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empatije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razumijevanja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povezanosti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misle</a:t>
            </a:r>
            <a:r>
              <a:rPr lang="en-GB" sz="2400" dirty="0">
                <a:solidFill>
                  <a:srgbClr val="0E0E0E"/>
                </a:solidFill>
                <a:effectLst/>
              </a:rPr>
              <a:t> da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stalni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razgovori</a:t>
            </a:r>
            <a:r>
              <a:rPr lang="en-GB" sz="2400" dirty="0">
                <a:solidFill>
                  <a:srgbClr val="7030A0"/>
                </a:solidFill>
                <a:effectLst/>
              </a:rPr>
              <a:t> o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problemima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znače</a:t>
            </a:r>
            <a:r>
              <a:rPr lang="en-GB" sz="2400" dirty="0">
                <a:solidFill>
                  <a:srgbClr val="7030A0"/>
                </a:solidFill>
                <a:effectLst/>
              </a:rPr>
              <a:t> da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veza</a:t>
            </a:r>
            <a:r>
              <a:rPr lang="en-GB" sz="2400" dirty="0">
                <a:solidFill>
                  <a:srgbClr val="7030A0"/>
                </a:solidFill>
                <a:effectLst/>
              </a:rPr>
              <a:t> ne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funkcionira</a:t>
            </a:r>
            <a:r>
              <a:rPr lang="en-GB" sz="2400" dirty="0">
                <a:solidFill>
                  <a:srgbClr val="7030A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Preferiraju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brzo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pronalaženje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rješenja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kraće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rasprave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produljeni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razgovori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uzrujavaju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939910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3040-8DA6-8B76-0C26-CCD97ED3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E0E0E"/>
                </a:solidFill>
                <a:effectLst/>
              </a:rPr>
              <a:t>Razlike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u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interesima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percepciji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važnosti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tema</a:t>
            </a:r>
            <a:r>
              <a:rPr lang="en-GB" sz="3200" dirty="0">
                <a:solidFill>
                  <a:srgbClr val="0E0E0E"/>
                </a:solidFill>
                <a:effectLst/>
              </a:rPr>
              <a:t/>
            </a:r>
            <a:br>
              <a:rPr lang="en-GB" sz="3200" dirty="0">
                <a:solidFill>
                  <a:srgbClr val="0E0E0E"/>
                </a:solidFill>
                <a:effectLst/>
              </a:rPr>
            </a:br>
            <a:endParaRPr lang="en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32C2-5EA8-88CD-9C26-2CB624B9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3100" dirty="0">
                <a:solidFill>
                  <a:srgbClr val="0E0E0E"/>
                </a:solidFill>
                <a:effectLst/>
              </a:rPr>
              <a:t> vole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razgovarati</a:t>
            </a:r>
            <a:r>
              <a:rPr lang="en-GB" sz="3100" dirty="0">
                <a:solidFill>
                  <a:srgbClr val="0E0E0E"/>
                </a:solidFill>
                <a:effectLst/>
              </a:rPr>
              <a:t> o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međuljudskim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odnosima</a:t>
            </a:r>
            <a:r>
              <a:rPr lang="en-GB" sz="3100" dirty="0">
                <a:solidFill>
                  <a:srgbClr val="C00000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detaljima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razgovora</a:t>
            </a:r>
            <a:r>
              <a:rPr lang="en-GB" sz="3100" dirty="0">
                <a:solidFill>
                  <a:srgbClr val="C00000"/>
                </a:solidFill>
                <a:effectLst/>
              </a:rPr>
              <a:t> s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kolegama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svakodnevnim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iskustvima</a:t>
            </a:r>
            <a:r>
              <a:rPr lang="en-GB" sz="3100" dirty="0">
                <a:solidFill>
                  <a:srgbClr val="0E0E0E"/>
                </a:solidFill>
              </a:rPr>
              <a:t>-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sastavni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dio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života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ključni</a:t>
            </a:r>
            <a:r>
              <a:rPr lang="en-GB" sz="3100" dirty="0">
                <a:solidFill>
                  <a:srgbClr val="0E0E0E"/>
                </a:solidFill>
                <a:effectLst/>
              </a:rPr>
              <a:t> za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razumijevanje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njihove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stvarnosti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b="1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Preferiraju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teme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poput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politike</a:t>
            </a:r>
            <a:r>
              <a:rPr lang="en-GB" sz="3100" dirty="0">
                <a:solidFill>
                  <a:srgbClr val="7030A0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sporta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ili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specifičnih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aspekata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svog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posla</a:t>
            </a:r>
            <a:r>
              <a:rPr lang="en-GB" sz="3100" dirty="0">
                <a:solidFill>
                  <a:srgbClr val="7030A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Skloni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smatrati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međuljudske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detalje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manje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važnima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b="1" dirty="0" err="1">
                <a:solidFill>
                  <a:srgbClr val="0E0E0E"/>
                </a:solidFill>
                <a:effectLst/>
              </a:rPr>
              <a:t>Primjer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sukoba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Supruga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koja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radi</a:t>
            </a:r>
            <a:r>
              <a:rPr lang="en-GB" sz="3100" dirty="0">
                <a:solidFill>
                  <a:srgbClr val="0E0E0E"/>
                </a:solidFill>
                <a:effectLst/>
              </a:rPr>
              <a:t> u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umjetničkoj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galeriji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voli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pričati</a:t>
            </a:r>
            <a:r>
              <a:rPr lang="en-GB" sz="3100" dirty="0">
                <a:solidFill>
                  <a:srgbClr val="0E0E0E"/>
                </a:solidFill>
                <a:effectLst/>
              </a:rPr>
              <a:t> o tome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tko</a:t>
            </a:r>
            <a:r>
              <a:rPr lang="en-GB" sz="3100" dirty="0">
                <a:solidFill>
                  <a:srgbClr val="0E0E0E"/>
                </a:solidFill>
                <a:effectLst/>
              </a:rPr>
              <a:t> je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rekao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3100" dirty="0">
                <a:solidFill>
                  <a:srgbClr val="0E0E0E"/>
                </a:solidFill>
                <a:effectLst/>
              </a:rPr>
              <a:t> je to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utjecalo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odnose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Suprug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pravnik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smatra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teme</a:t>
            </a:r>
            <a:r>
              <a:rPr lang="en-GB" sz="3100" dirty="0">
                <a:solidFill>
                  <a:srgbClr val="0E0E0E"/>
                </a:solidFill>
                <a:effectLst/>
              </a:rPr>
              <a:t> “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trivijalnima</a:t>
            </a:r>
            <a:r>
              <a:rPr lang="en-GB" sz="3100" dirty="0">
                <a:solidFill>
                  <a:srgbClr val="0E0E0E"/>
                </a:solidFill>
                <a:effectLst/>
              </a:rPr>
              <a:t>”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radije</a:t>
            </a:r>
            <a:r>
              <a:rPr lang="en-GB" sz="3100" dirty="0">
                <a:solidFill>
                  <a:srgbClr val="0E0E0E"/>
                </a:solidFill>
                <a:effectLst/>
              </a:rPr>
              <a:t> bi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čuo</a:t>
            </a:r>
            <a:r>
              <a:rPr lang="en-GB" sz="3100" dirty="0">
                <a:solidFill>
                  <a:srgbClr val="0E0E0E"/>
                </a:solidFill>
                <a:effectLst/>
              </a:rPr>
              <a:t> o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poslovnim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aspektima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galerije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Kada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ju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prekida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supruga</a:t>
            </a:r>
            <a:r>
              <a:rPr lang="en-GB" sz="3100" dirty="0">
                <a:solidFill>
                  <a:srgbClr val="7030A0"/>
                </a:solidFill>
                <a:effectLst/>
              </a:rPr>
              <a:t> se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osjeća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zanemarenom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i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doživljava</a:t>
            </a:r>
            <a:r>
              <a:rPr lang="en-GB" sz="3100" dirty="0">
                <a:solidFill>
                  <a:srgbClr val="7030A0"/>
                </a:solidFill>
                <a:effectLst/>
              </a:rPr>
              <a:t> da ne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cijeni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njezin</a:t>
            </a:r>
            <a:r>
              <a:rPr lang="en-GB" sz="3100" dirty="0">
                <a:solidFill>
                  <a:srgbClr val="7030A0"/>
                </a:solidFill>
                <a:effectLst/>
              </a:rPr>
              <a:t> rad –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i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nju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samu</a:t>
            </a:r>
            <a:r>
              <a:rPr lang="en-GB" sz="3100" dirty="0">
                <a:solidFill>
                  <a:srgbClr val="7030A0"/>
                </a:solidFill>
                <a:effectLst/>
              </a:rPr>
              <a:t>.</a:t>
            </a:r>
          </a:p>
          <a:p>
            <a:endParaRPr lang="en-GB" dirty="0">
              <a:solidFill>
                <a:srgbClr val="0E0E0E"/>
              </a:solidFill>
              <a:effectLst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56907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4254-D005-2082-2196-C45A418A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E0E0E"/>
                </a:solidFill>
                <a:effectLst/>
              </a:rPr>
              <a:t>Razlike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u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reakcijama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probleme</a:t>
            </a:r>
            <a:r>
              <a:rPr lang="en-GB" sz="3200" dirty="0">
                <a:solidFill>
                  <a:srgbClr val="0E0E0E"/>
                </a:solidFill>
                <a:effectLst/>
              </a:rPr>
              <a:t/>
            </a:r>
            <a:br>
              <a:rPr lang="en-GB" sz="3200" dirty="0">
                <a:solidFill>
                  <a:srgbClr val="0E0E0E"/>
                </a:solidFill>
                <a:effectLst/>
              </a:rPr>
            </a:br>
            <a:endParaRPr lang="en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99B1-8650-D903-FF7E-29F4857A8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Kada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žena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podijeli</a:t>
            </a:r>
            <a:r>
              <a:rPr lang="en-GB" dirty="0">
                <a:solidFill>
                  <a:srgbClr val="C00000"/>
                </a:solidFill>
                <a:effectLst/>
              </a:rPr>
              <a:t> problem, </a:t>
            </a:r>
            <a:r>
              <a:rPr lang="en-GB" dirty="0" err="1">
                <a:solidFill>
                  <a:srgbClr val="C00000"/>
                </a:solidFill>
                <a:effectLst/>
              </a:rPr>
              <a:t>često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traži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suosjećanje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razumijevanje</a:t>
            </a:r>
            <a:r>
              <a:rPr lang="en-GB" dirty="0">
                <a:solidFill>
                  <a:srgbClr val="C00000"/>
                </a:solidFill>
                <a:effectLst/>
              </a:rPr>
              <a:t>, a ne </a:t>
            </a:r>
            <a:r>
              <a:rPr lang="en-GB" dirty="0" err="1">
                <a:solidFill>
                  <a:srgbClr val="C00000"/>
                </a:solidFill>
                <a:effectLst/>
              </a:rPr>
              <a:t>nužno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rješenje</a:t>
            </a:r>
            <a:r>
              <a:rPr lang="en-GB" dirty="0">
                <a:solidFill>
                  <a:srgbClr val="C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Muškarci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međutim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7030A0"/>
                </a:solidFill>
                <a:effectLst/>
              </a:rPr>
              <a:t>često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pristupaju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situaciji</a:t>
            </a:r>
            <a:r>
              <a:rPr lang="en-GB" dirty="0">
                <a:solidFill>
                  <a:srgbClr val="7030A0"/>
                </a:solidFill>
                <a:effectLst/>
              </a:rPr>
              <a:t> “</a:t>
            </a:r>
            <a:r>
              <a:rPr lang="en-GB" dirty="0" err="1">
                <a:solidFill>
                  <a:srgbClr val="7030A0"/>
                </a:solidFill>
                <a:effectLst/>
              </a:rPr>
              <a:t>racionalno</a:t>
            </a:r>
            <a:r>
              <a:rPr lang="en-GB" dirty="0">
                <a:solidFill>
                  <a:srgbClr val="7030A0"/>
                </a:solidFill>
                <a:effectLst/>
              </a:rPr>
              <a:t>,” </a:t>
            </a:r>
            <a:r>
              <a:rPr lang="en-GB" dirty="0" err="1">
                <a:solidFill>
                  <a:srgbClr val="7030A0"/>
                </a:solidFill>
                <a:effectLst/>
              </a:rPr>
              <a:t>nudeći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praktična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rješenja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ili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ukazujući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na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moguće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pogreške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>
                <a:solidFill>
                  <a:srgbClr val="0E0E0E"/>
                </a:solidFill>
                <a:effectLst/>
              </a:rPr>
              <a:t>u </a:t>
            </a:r>
            <a:r>
              <a:rPr lang="en-GB" dirty="0" err="1">
                <a:solidFill>
                  <a:srgbClr val="0E0E0E"/>
                </a:solidFill>
                <a:effectLst/>
              </a:rPr>
              <a:t>ženinim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reakcijama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Primjer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Žena</a:t>
            </a:r>
            <a:r>
              <a:rPr lang="en-GB" dirty="0">
                <a:solidFill>
                  <a:srgbClr val="0E0E0E"/>
                </a:solidFill>
                <a:effectLst/>
              </a:rPr>
              <a:t>: “</a:t>
            </a:r>
            <a:r>
              <a:rPr lang="en-GB" dirty="0" err="1">
                <a:solidFill>
                  <a:srgbClr val="0E0E0E"/>
                </a:solidFill>
                <a:effectLst/>
              </a:rPr>
              <a:t>Imala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sam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loš</a:t>
            </a:r>
            <a:r>
              <a:rPr lang="en-GB" dirty="0">
                <a:solidFill>
                  <a:srgbClr val="0E0E0E"/>
                </a:solidFill>
                <a:effectLst/>
              </a:rPr>
              <a:t> dan </a:t>
            </a:r>
            <a:r>
              <a:rPr lang="en-GB" dirty="0" err="1">
                <a:solidFill>
                  <a:srgbClr val="0E0E0E"/>
                </a:solidFill>
                <a:effectLst/>
              </a:rPr>
              <a:t>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poslu</a:t>
            </a:r>
            <a:r>
              <a:rPr lang="en-GB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Muškarac</a:t>
            </a:r>
            <a:r>
              <a:rPr lang="en-GB" dirty="0">
                <a:solidFill>
                  <a:srgbClr val="0E0E0E"/>
                </a:solidFill>
                <a:effectLst/>
              </a:rPr>
              <a:t>: “</a:t>
            </a:r>
            <a:r>
              <a:rPr lang="en-GB" dirty="0" err="1">
                <a:solidFill>
                  <a:srgbClr val="0E0E0E"/>
                </a:solidFill>
                <a:effectLst/>
              </a:rPr>
              <a:t>Zašto</a:t>
            </a:r>
            <a:r>
              <a:rPr lang="en-GB" dirty="0">
                <a:solidFill>
                  <a:srgbClr val="0E0E0E"/>
                </a:solidFill>
                <a:effectLst/>
              </a:rPr>
              <a:t> nisi </a:t>
            </a:r>
            <a:r>
              <a:rPr lang="en-GB" dirty="0" err="1">
                <a:solidFill>
                  <a:srgbClr val="0E0E0E"/>
                </a:solidFill>
                <a:effectLst/>
              </a:rPr>
              <a:t>rekla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šefu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muči</a:t>
            </a:r>
            <a:r>
              <a:rPr lang="en-GB" dirty="0">
                <a:solidFill>
                  <a:srgbClr val="0E0E0E"/>
                </a:solidFill>
                <a:effectLst/>
              </a:rPr>
              <a:t>?” (</a:t>
            </a:r>
            <a:r>
              <a:rPr lang="en-GB" dirty="0" err="1">
                <a:solidFill>
                  <a:srgbClr val="0E0E0E"/>
                </a:solidFill>
                <a:effectLst/>
              </a:rPr>
              <a:t>nudi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rješenje</a:t>
            </a:r>
            <a:r>
              <a:rPr lang="en-GB" dirty="0">
                <a:solidFill>
                  <a:srgbClr val="0E0E0E"/>
                </a:solidFill>
                <a:effectLst/>
              </a:rPr>
              <a:t>)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Ženski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pogled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Ovakav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odgovor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može</a:t>
            </a:r>
            <a:r>
              <a:rPr lang="en-GB" dirty="0">
                <a:solidFill>
                  <a:srgbClr val="0E0E0E"/>
                </a:solidFill>
                <a:effectLst/>
              </a:rPr>
              <a:t> se </a:t>
            </a:r>
            <a:r>
              <a:rPr lang="en-GB" dirty="0" err="1">
                <a:solidFill>
                  <a:srgbClr val="0E0E0E"/>
                </a:solidFill>
                <a:effectLst/>
              </a:rPr>
              <a:t>doživjeti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kritika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znak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muškarac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misli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nešto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nije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redu</a:t>
            </a:r>
            <a:r>
              <a:rPr lang="en-GB" dirty="0">
                <a:solidFill>
                  <a:srgbClr val="0E0E0E"/>
                </a:solidFill>
                <a:effectLst/>
              </a:rPr>
              <a:t> s </a:t>
            </a:r>
            <a:r>
              <a:rPr lang="en-GB" dirty="0" err="1">
                <a:solidFill>
                  <a:srgbClr val="0E0E0E"/>
                </a:solidFill>
                <a:effectLst/>
              </a:rPr>
              <a:t>njom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Ona </a:t>
            </a:r>
            <a:r>
              <a:rPr lang="en-GB" dirty="0" err="1">
                <a:solidFill>
                  <a:srgbClr val="0E0E0E"/>
                </a:solidFill>
                <a:effectLst/>
              </a:rPr>
              <a:t>traži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potvrdu</a:t>
            </a:r>
            <a:r>
              <a:rPr lang="en-GB" dirty="0">
                <a:solidFill>
                  <a:srgbClr val="0E0E0E"/>
                </a:solidFill>
                <a:effectLst/>
              </a:rPr>
              <a:t> da je </a:t>
            </a:r>
            <a:r>
              <a:rPr lang="en-GB" dirty="0" err="1">
                <a:solidFill>
                  <a:srgbClr val="0E0E0E"/>
                </a:solidFill>
                <a:effectLst/>
              </a:rPr>
              <a:t>njezina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reakcija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normalna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nije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sama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svojim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osjećajima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918458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CC55-E7C4-375B-1D3B-F6F6E9CB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Kako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prevladati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en-GB" sz="3200" dirty="0" err="1">
                <a:solidFill>
                  <a:srgbClr val="0E0E0E"/>
                </a:solidFill>
                <a:effectLst/>
                <a:latin typeface="+mn-lt"/>
              </a:rPr>
              <a:t>razlike</a:t>
            </a:r>
            <a:r>
              <a:rPr lang="en-GB" sz="3200" dirty="0">
                <a:solidFill>
                  <a:srgbClr val="0E0E0E"/>
                </a:solidFill>
                <a:effectLst/>
                <a:latin typeface="+mn-lt"/>
              </a:rPr>
              <a:t>?</a:t>
            </a:r>
            <a:br>
              <a:rPr lang="en-GB" sz="3200" dirty="0">
                <a:solidFill>
                  <a:srgbClr val="0E0E0E"/>
                </a:solidFill>
                <a:effectLst/>
                <a:latin typeface="+mn-lt"/>
              </a:rPr>
            </a:br>
            <a:endParaRPr lang="en-H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E7E5-FCF9-FE4A-0E00-D4C544C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b="1" dirty="0">
                <a:solidFill>
                  <a:srgbClr val="0E0E0E"/>
                </a:solidFill>
                <a:effectLst/>
              </a:rPr>
              <a:t>Za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muževe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7030A0"/>
                </a:solidFill>
                <a:effectLst/>
              </a:rPr>
              <a:t>Priznajte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važnost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emocionalnih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aspekata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razgovora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vaše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supruge</a:t>
            </a:r>
            <a:r>
              <a:rPr lang="en-GB" sz="3100" dirty="0">
                <a:solidFill>
                  <a:srgbClr val="0E0E0E"/>
                </a:solidFill>
                <a:effectLst/>
              </a:rPr>
              <a:t>. I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trivijalne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teme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biti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ključne</a:t>
            </a:r>
            <a:r>
              <a:rPr lang="en-GB" sz="3100" dirty="0">
                <a:solidFill>
                  <a:srgbClr val="0E0E0E"/>
                </a:solidFill>
                <a:effectLst/>
              </a:rPr>
              <a:t> za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suprugu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način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doživljava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svoje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okruženje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3100" dirty="0" err="1">
                <a:solidFill>
                  <a:srgbClr val="7030A0"/>
                </a:solidFill>
                <a:effectLst/>
              </a:rPr>
              <a:t>Suzdržite</a:t>
            </a:r>
            <a:r>
              <a:rPr lang="en-GB" sz="3100" dirty="0">
                <a:solidFill>
                  <a:srgbClr val="7030A0"/>
                </a:solidFill>
                <a:effectLst/>
              </a:rPr>
              <a:t> se od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prekidanja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i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pokažite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7030A0"/>
                </a:solidFill>
                <a:effectLst/>
              </a:rPr>
              <a:t>interes</a:t>
            </a:r>
            <a:r>
              <a:rPr lang="en-GB" sz="3100" dirty="0">
                <a:solidFill>
                  <a:srgbClr val="7030A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kroz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povratne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signale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poput</a:t>
            </a:r>
            <a:r>
              <a:rPr lang="en-GB" sz="3100" dirty="0">
                <a:solidFill>
                  <a:srgbClr val="0E0E0E"/>
                </a:solidFill>
                <a:effectLst/>
              </a:rPr>
              <a:t> “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Razumijem</a:t>
            </a:r>
            <a:r>
              <a:rPr lang="en-GB" sz="3100" dirty="0">
                <a:solidFill>
                  <a:srgbClr val="0E0E0E"/>
                </a:solidFill>
                <a:effectLst/>
              </a:rPr>
              <a:t>”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3100" dirty="0">
                <a:solidFill>
                  <a:srgbClr val="0E0E0E"/>
                </a:solidFill>
                <a:effectLst/>
              </a:rPr>
              <a:t> “To je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zanimljivo</a:t>
            </a:r>
            <a:r>
              <a:rPr lang="en-GB" sz="3100" dirty="0">
                <a:solidFill>
                  <a:srgbClr val="0E0E0E"/>
                </a:solidFill>
                <a:effectLst/>
              </a:rPr>
              <a:t>.”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Budite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svjesni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tona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svog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glasa</a:t>
            </a:r>
            <a:r>
              <a:rPr lang="en-GB" sz="3100" dirty="0">
                <a:solidFill>
                  <a:srgbClr val="0E0E0E"/>
                </a:solidFill>
              </a:rPr>
              <a:t>.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b="1" dirty="0">
                <a:solidFill>
                  <a:srgbClr val="0E0E0E"/>
                </a:solidFill>
                <a:effectLst/>
              </a:rPr>
              <a:t>Za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žene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C00000"/>
                </a:solidFill>
                <a:effectLst/>
              </a:rPr>
              <a:t>Budite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jasne</a:t>
            </a:r>
            <a:r>
              <a:rPr lang="en-GB" sz="3100" dirty="0">
                <a:solidFill>
                  <a:srgbClr val="C00000"/>
                </a:solidFill>
                <a:effectLst/>
              </a:rPr>
              <a:t> u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svojim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očekivanjima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>
                <a:solidFill>
                  <a:srgbClr val="0E0E0E"/>
                </a:solidFill>
                <a:effectLst/>
              </a:rPr>
              <a:t>– recite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partneru</a:t>
            </a:r>
            <a:r>
              <a:rPr lang="en-GB" sz="3100" dirty="0">
                <a:solidFill>
                  <a:srgbClr val="0E0E0E"/>
                </a:solidFill>
                <a:effectLst/>
              </a:rPr>
              <a:t> da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želite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razumijevanje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, a ne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rješenje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Npr</a:t>
            </a:r>
            <a:r>
              <a:rPr lang="en-GB" sz="3100" dirty="0">
                <a:solidFill>
                  <a:srgbClr val="0E0E0E"/>
                </a:solidFill>
                <a:effectLst/>
              </a:rPr>
              <a:t>. “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Joj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poslu</a:t>
            </a:r>
            <a:r>
              <a:rPr lang="en-GB" sz="3100" dirty="0">
                <a:solidFill>
                  <a:srgbClr val="0E0E0E"/>
                </a:solidFill>
                <a:effectLst/>
              </a:rPr>
              <a:t> je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bilo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grozno</a:t>
            </a:r>
            <a:r>
              <a:rPr lang="en-GB" sz="3100" dirty="0">
                <a:solidFill>
                  <a:srgbClr val="0E0E0E"/>
                </a:solidFill>
              </a:rPr>
              <a:t>, </a:t>
            </a:r>
            <a:r>
              <a:rPr lang="en-GB" sz="3100" dirty="0" err="1">
                <a:solidFill>
                  <a:srgbClr val="0E0E0E"/>
                </a:solidFill>
              </a:rPr>
              <a:t>samo</a:t>
            </a:r>
            <a:r>
              <a:rPr lang="en-GB" sz="3100" dirty="0">
                <a:solidFill>
                  <a:srgbClr val="0E0E0E"/>
                </a:solidFill>
              </a:rPr>
              <a:t> me </a:t>
            </a:r>
            <a:r>
              <a:rPr lang="en-GB" sz="3100" dirty="0" err="1">
                <a:solidFill>
                  <a:srgbClr val="0E0E0E"/>
                </a:solidFill>
              </a:rPr>
              <a:t>saslušaj</a:t>
            </a:r>
            <a:r>
              <a:rPr lang="en-GB" sz="3100" dirty="0">
                <a:solidFill>
                  <a:srgbClr val="0E0E0E"/>
                </a:solidFill>
              </a:rPr>
              <a:t>, </a:t>
            </a:r>
            <a:r>
              <a:rPr lang="en-GB" sz="3100" dirty="0" err="1">
                <a:solidFill>
                  <a:srgbClr val="0E0E0E"/>
                </a:solidFill>
              </a:rPr>
              <a:t>trebam</a:t>
            </a:r>
            <a:r>
              <a:rPr lang="en-GB" sz="3100" dirty="0">
                <a:solidFill>
                  <a:srgbClr val="0E0E0E"/>
                </a:solidFill>
              </a:rPr>
              <a:t> se </a:t>
            </a:r>
            <a:r>
              <a:rPr lang="en-GB" sz="3100" dirty="0" err="1">
                <a:solidFill>
                  <a:srgbClr val="0E0E0E"/>
                </a:solidFill>
              </a:rPr>
              <a:t>samo</a:t>
            </a:r>
            <a:r>
              <a:rPr lang="en-GB" sz="3100" dirty="0">
                <a:solidFill>
                  <a:srgbClr val="0E0E0E"/>
                </a:solidFill>
              </a:rPr>
              <a:t>  </a:t>
            </a:r>
            <a:r>
              <a:rPr lang="en-GB" sz="3100" dirty="0" err="1">
                <a:solidFill>
                  <a:srgbClr val="0E0E0E"/>
                </a:solidFill>
              </a:rPr>
              <a:t>ispuhati</a:t>
            </a:r>
            <a:r>
              <a:rPr lang="en-GB" sz="3100" dirty="0">
                <a:solidFill>
                  <a:srgbClr val="0E0E0E"/>
                </a:solidFill>
              </a:rPr>
              <a:t>..” </a:t>
            </a:r>
            <a:r>
              <a:rPr lang="en-GB" sz="3100" dirty="0" err="1">
                <a:solidFill>
                  <a:srgbClr val="0E0E0E"/>
                </a:solidFill>
              </a:rPr>
              <a:t>i</a:t>
            </a:r>
            <a:r>
              <a:rPr lang="en-GB" sz="3100" dirty="0">
                <a:solidFill>
                  <a:srgbClr val="0E0E0E"/>
                </a:solidFill>
              </a:rPr>
              <a:t> </a:t>
            </a:r>
            <a:r>
              <a:rPr lang="en-GB" sz="3100" dirty="0" err="1">
                <a:solidFill>
                  <a:srgbClr val="0E0E0E"/>
                </a:solidFill>
              </a:rPr>
              <a:t>onda</a:t>
            </a:r>
            <a:r>
              <a:rPr lang="en-GB" sz="3100" dirty="0">
                <a:solidFill>
                  <a:srgbClr val="0E0E0E"/>
                </a:solidFill>
              </a:rPr>
              <a:t> </a:t>
            </a:r>
            <a:r>
              <a:rPr lang="en-GB" sz="3100" dirty="0" err="1">
                <a:solidFill>
                  <a:srgbClr val="0E0E0E"/>
                </a:solidFill>
              </a:rPr>
              <a:t>prepričajte</a:t>
            </a:r>
            <a:r>
              <a:rPr lang="en-GB" sz="3100" dirty="0">
                <a:solidFill>
                  <a:srgbClr val="0E0E0E"/>
                </a:solidFill>
              </a:rPr>
              <a:t> dan.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dirty="0" err="1">
                <a:solidFill>
                  <a:srgbClr val="C00000"/>
                </a:solidFill>
                <a:effectLst/>
              </a:rPr>
              <a:t>Prihvatite</a:t>
            </a:r>
            <a:r>
              <a:rPr lang="en-GB" sz="3100" dirty="0">
                <a:solidFill>
                  <a:srgbClr val="C00000"/>
                </a:solidFill>
                <a:effectLst/>
              </a:rPr>
              <a:t> da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muški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stil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C00000"/>
                </a:solidFill>
                <a:effectLst/>
              </a:rPr>
              <a:t>razgovora</a:t>
            </a:r>
            <a:r>
              <a:rPr lang="en-GB" sz="3100" dirty="0">
                <a:solidFill>
                  <a:srgbClr val="C00000"/>
                </a:solidFill>
                <a:effectLst/>
              </a:rPr>
              <a:t> </a:t>
            </a:r>
            <a:r>
              <a:rPr lang="en-GB" sz="3100" dirty="0">
                <a:solidFill>
                  <a:srgbClr val="0E0E0E"/>
                </a:solidFill>
                <a:effectLst/>
              </a:rPr>
              <a:t>ne mora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uvijek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značiti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nedostatak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interesa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dirty="0" err="1">
                <a:solidFill>
                  <a:srgbClr val="0E0E0E"/>
                </a:solidFill>
                <a:effectLst/>
              </a:rPr>
              <a:t>Slušajte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njihove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interese</a:t>
            </a:r>
            <a:r>
              <a:rPr lang="en-GB" sz="3100" dirty="0">
                <a:solidFill>
                  <a:srgbClr val="0E0E0E"/>
                </a:solidFill>
                <a:effectLst/>
              </a:rPr>
              <a:t>,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čak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ako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teme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poput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sporta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politike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nisu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vaša</a:t>
            </a:r>
            <a:r>
              <a:rPr lang="en-GB" sz="3100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dirty="0" err="1">
                <a:solidFill>
                  <a:srgbClr val="0E0E0E"/>
                </a:solidFill>
                <a:effectLst/>
              </a:rPr>
              <a:t>preferencija</a:t>
            </a:r>
            <a:r>
              <a:rPr lang="en-GB" sz="31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100" b="1" dirty="0" err="1">
                <a:solidFill>
                  <a:srgbClr val="0E0E0E"/>
                </a:solidFill>
                <a:effectLst/>
              </a:rPr>
              <a:t>Obostrana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prilagodba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:</a:t>
            </a:r>
            <a:endParaRPr lang="en-GB" sz="31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3100" b="1" dirty="0" err="1">
                <a:solidFill>
                  <a:srgbClr val="0E0E0E"/>
                </a:solidFill>
                <a:effectLst/>
              </a:rPr>
              <a:t>Naučite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slušati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s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empatijom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, bez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prosuđivanja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100" b="1" dirty="0" err="1">
                <a:solidFill>
                  <a:srgbClr val="0E0E0E"/>
                </a:solidFill>
                <a:effectLst/>
              </a:rPr>
              <a:t>prekidanja</a:t>
            </a:r>
            <a:r>
              <a:rPr lang="en-GB" sz="3100" b="1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35028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9227-9001-DBA5-1E0A-BA375350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D6E2-CF90-A6DD-E64B-7BA95854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Različita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značenje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razgovora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među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spolovima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proizlaze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različitih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očekivanja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komunikacijskih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stilova</a:t>
            </a:r>
            <a:r>
              <a:rPr lang="en-GB" sz="2400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C00000"/>
                </a:solidFill>
                <a:effectLst/>
              </a:rPr>
              <a:t>Žene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traže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bliskost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i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povezanost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kroz</a:t>
            </a:r>
            <a:r>
              <a:rPr lang="en-GB" sz="2400" dirty="0">
                <a:solidFill>
                  <a:srgbClr val="C0000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C00000"/>
                </a:solidFill>
                <a:effectLst/>
              </a:rPr>
              <a:t>razgovor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dok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muškarci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teže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praktičnosti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i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rješavanju</a:t>
            </a:r>
            <a:r>
              <a:rPr lang="en-GB" sz="2400" dirty="0">
                <a:solidFill>
                  <a:srgbClr val="7030A0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7030A0"/>
                </a:solidFill>
                <a:effectLst/>
              </a:rPr>
              <a:t>problema</a:t>
            </a:r>
            <a:r>
              <a:rPr lang="en-GB" sz="2400" dirty="0">
                <a:solidFill>
                  <a:srgbClr val="7030A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Prepoznavanje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ovih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razlika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ključno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je za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smanjenje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nesporazuma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jačanje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odnosa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038612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AFDE-B334-CA40-279B-36FB1CF8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Hvala!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774217-D9C4-E5D5-B9CA-80EDE9998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937" y="1825625"/>
            <a:ext cx="68501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9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6DED-3126-4D8D-2B19-23048386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Uzroci “šuma” ili problema u komunikaciji: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47EA-C2AD-0B25-DBCD-82BB208E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1.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Neizravnost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nejasnoća</a:t>
            </a:r>
            <a:r>
              <a:rPr lang="en-GB" sz="2600" dirty="0">
                <a:solidFill>
                  <a:srgbClr val="0E0E0E"/>
                </a:solidFill>
                <a:effectLst/>
              </a:rPr>
              <a:t> u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komunikaciji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2.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Pretjerana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</a:rPr>
              <a:t>o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brambenost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3.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Promašena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poruka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4. </a:t>
            </a:r>
            <a:r>
              <a:rPr lang="en-GB" sz="2600" dirty="0" err="1">
                <a:solidFill>
                  <a:srgbClr val="0E0E0E"/>
                </a:solidFill>
              </a:rPr>
              <a:t>Dugotrajni</a:t>
            </a:r>
            <a:r>
              <a:rPr lang="en-GB" sz="2600" dirty="0">
                <a:solidFill>
                  <a:srgbClr val="0E0E0E"/>
                </a:solidFill>
              </a:rPr>
              <a:t> </a:t>
            </a:r>
            <a:r>
              <a:rPr lang="en-GB" sz="2600" dirty="0" err="1">
                <a:solidFill>
                  <a:srgbClr val="0E0E0E"/>
                </a:solidFill>
              </a:rPr>
              <a:t>m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onolozi</a:t>
            </a:r>
            <a:r>
              <a:rPr lang="en-GB" sz="2600" dirty="0">
                <a:solidFill>
                  <a:srgbClr val="0E0E0E"/>
                </a:solidFill>
                <a:effectLst/>
              </a:rPr>
              <a:t>,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pretjerana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prekidanja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tiho</a:t>
            </a:r>
            <a:r>
              <a:rPr lang="en-GB" sz="2600" dirty="0">
                <a:solidFill>
                  <a:srgbClr val="0E0E0E"/>
                </a:solidFill>
                <a:effectLst/>
              </a:rPr>
              <a:t>,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neanimirano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slušanje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5.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Slijepe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točke</a:t>
            </a:r>
            <a:r>
              <a:rPr lang="en-GB" sz="2600" dirty="0">
                <a:solidFill>
                  <a:srgbClr val="0E0E0E"/>
                </a:solidFill>
                <a:effectLst/>
              </a:rPr>
              <a:t> u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slušanju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opažanju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6.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Razlike</a:t>
            </a:r>
            <a:r>
              <a:rPr lang="en-GB" sz="2600" dirty="0">
                <a:solidFill>
                  <a:srgbClr val="0E0E0E"/>
                </a:solidFill>
                <a:effectLst/>
              </a:rPr>
              <a:t> u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tempu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komunikacije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7.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Pogrešno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korištenje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pitanja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8.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Razlike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između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spolova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9.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Objašnjenje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razlika</a:t>
            </a:r>
            <a:r>
              <a:rPr lang="en-GB" sz="2600" dirty="0">
                <a:solidFill>
                  <a:srgbClr val="0E0E0E"/>
                </a:solidFill>
                <a:effectLst/>
              </a:rPr>
              <a:t> u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stilu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komunikacije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prema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spolovima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</a:rPr>
              <a:t>10.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Podrijetlo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razlika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među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spolovima</a:t>
            </a:r>
            <a:endParaRPr lang="en-GB" sz="2600" dirty="0">
              <a:solidFill>
                <a:srgbClr val="0E0E0E"/>
              </a:solidFill>
              <a:effectLst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84089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00DA-3F38-D6DF-5A68-FF2909E4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Kako nastaje “šum” u komunikaciji?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6F11-4050-15E6-B6D4-6A9748E8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/>
            </a:r>
            <a:br>
              <a:rPr lang="en-GB" dirty="0">
                <a:solidFill>
                  <a:srgbClr val="0E0E0E"/>
                </a:solidFill>
                <a:effectLst/>
                <a:latin typeface=".SF NS"/>
              </a:rPr>
            </a:br>
            <a:r>
              <a:rPr lang="en-GB" sz="2600" b="1" dirty="0" err="1">
                <a:solidFill>
                  <a:srgbClr val="0E0E0E"/>
                </a:solidFill>
                <a:effectLst/>
              </a:rPr>
              <a:t>Nedostatak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b="1" dirty="0" err="1">
                <a:solidFill>
                  <a:srgbClr val="0E0E0E"/>
                </a:solidFill>
                <a:effectLst/>
              </a:rPr>
              <a:t>jasnoće</a:t>
            </a:r>
            <a:r>
              <a:rPr lang="en-GB" sz="26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Poruke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partnera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su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previše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nejasne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ili</a:t>
            </a:r>
            <a:r>
              <a:rPr lang="en-GB" sz="2600" dirty="0">
                <a:solidFill>
                  <a:srgbClr val="C00000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C00000"/>
                </a:solidFill>
                <a:effectLst/>
              </a:rPr>
              <a:t>implicitne</a:t>
            </a:r>
            <a:r>
              <a:rPr lang="en-GB" sz="2600" dirty="0">
                <a:solidFill>
                  <a:srgbClr val="C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dirty="0" err="1">
                <a:solidFill>
                  <a:srgbClr val="0E0E0E"/>
                </a:solidFill>
                <a:effectLst/>
              </a:rPr>
              <a:t>Partneri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očekuju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i="1" dirty="0">
                <a:solidFill>
                  <a:srgbClr val="0E0E0E"/>
                </a:solidFill>
                <a:effectLst/>
              </a:rPr>
              <a:t>da </a:t>
            </a:r>
            <a:r>
              <a:rPr lang="en-GB" sz="2600" i="1" dirty="0" err="1">
                <a:solidFill>
                  <a:srgbClr val="0E0E0E"/>
                </a:solidFill>
                <a:effectLst/>
              </a:rPr>
              <a:t>druga</a:t>
            </a:r>
            <a:r>
              <a:rPr lang="en-GB" sz="2600" i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i="1" dirty="0" err="1">
                <a:solidFill>
                  <a:srgbClr val="0E0E0E"/>
                </a:solidFill>
                <a:effectLst/>
              </a:rPr>
              <a:t>osoba</a:t>
            </a:r>
            <a:r>
              <a:rPr lang="en-GB" sz="2600" i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i="1" dirty="0" err="1">
                <a:solidFill>
                  <a:srgbClr val="0E0E0E"/>
                </a:solidFill>
                <a:effectLst/>
              </a:rPr>
              <a:t>sama</a:t>
            </a:r>
            <a:r>
              <a:rPr lang="en-GB" sz="2600" i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i="1" dirty="0" err="1">
                <a:solidFill>
                  <a:srgbClr val="0E0E0E"/>
                </a:solidFill>
                <a:effectLst/>
              </a:rPr>
              <a:t>zaključi</a:t>
            </a:r>
            <a:r>
              <a:rPr lang="en-GB" sz="2600" i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i="1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600" i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i="1" dirty="0" err="1">
                <a:solidFill>
                  <a:srgbClr val="0E0E0E"/>
                </a:solidFill>
                <a:effectLst/>
              </a:rPr>
              <a:t>žele</a:t>
            </a:r>
            <a:r>
              <a:rPr lang="en-GB" sz="2600" i="1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>
                <a:solidFill>
                  <a:srgbClr val="0E0E0E"/>
                </a:solidFill>
                <a:effectLst/>
              </a:rPr>
              <a:t>bez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otvorenog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izražavanja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svojih</a:t>
            </a:r>
            <a:r>
              <a:rPr lang="en-GB" sz="2600" dirty="0">
                <a:solidFill>
                  <a:srgbClr val="0E0E0E"/>
                </a:solidFill>
                <a:effectLst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</a:rPr>
              <a:t>potreba</a:t>
            </a:r>
            <a:r>
              <a:rPr lang="en-GB" sz="2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Osoba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A: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(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Uzdiše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glasno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dok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pere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suđe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.)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Osoba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B: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“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Što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nije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u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redu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?”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Osoba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 A: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“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Ništa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.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Sve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je u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redu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.”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(</a:t>
            </a:r>
            <a:r>
              <a:rPr lang="en-GB" sz="2600" i="1" dirty="0" err="1">
                <a:solidFill>
                  <a:srgbClr val="0E0E0E"/>
                </a:solidFill>
                <a:effectLst/>
                <a:latin typeface=".AppleSystemUIFont"/>
              </a:rPr>
              <a:t>Misli</a:t>
            </a:r>
            <a:r>
              <a:rPr lang="en-GB" sz="2600" i="1" dirty="0">
                <a:solidFill>
                  <a:srgbClr val="0E0E0E"/>
                </a:solidFill>
                <a:effectLst/>
                <a:latin typeface=".AppleSystemUIFont"/>
              </a:rPr>
              <a:t>: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“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Trebalo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bi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ti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biti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jasno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da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sam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ljuta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jer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opet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nisam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dobila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0E0E0E"/>
                </a:solidFill>
                <a:effectLst/>
                <a:latin typeface=".AppleSystemUIFont"/>
              </a:rPr>
              <a:t>pomoć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.”)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/>
            </a:r>
            <a:b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</a:br>
            <a:r>
              <a:rPr lang="en-GB" sz="2600" b="1" dirty="0" err="1">
                <a:solidFill>
                  <a:srgbClr val="0E0E0E"/>
                </a:solidFill>
                <a:effectLst/>
                <a:latin typeface=".AppleSystemUIFont"/>
              </a:rPr>
              <a:t>Posljedica</a:t>
            </a:r>
            <a:r>
              <a:rPr lang="en-GB" sz="2600" b="1" dirty="0">
                <a:solidFill>
                  <a:srgbClr val="0E0E0E"/>
                </a:solidFill>
                <a:effectLst/>
                <a:latin typeface=".AppleSystemUIFont"/>
              </a:rPr>
              <a:t>:</a:t>
            </a:r>
            <a:r>
              <a:rPr lang="en-GB" sz="2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2600" dirty="0">
                <a:solidFill>
                  <a:srgbClr val="7030A0"/>
                </a:solidFill>
                <a:effectLst/>
                <a:latin typeface=".AppleSystemUIFont"/>
              </a:rPr>
              <a:t>Partner ne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AppleSystemUIFont"/>
              </a:rPr>
              <a:t>zna</a:t>
            </a:r>
            <a:r>
              <a:rPr lang="en-GB" sz="2600" dirty="0">
                <a:solidFill>
                  <a:srgbClr val="7030A0"/>
                </a:solidFill>
                <a:effectLst/>
                <a:latin typeface=".AppleSystemUIFont"/>
              </a:rPr>
              <a:t> u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AppleSystemUIFont"/>
              </a:rPr>
              <a:t>čemu</a:t>
            </a:r>
            <a:r>
              <a:rPr lang="en-GB" sz="2600" dirty="0">
                <a:solidFill>
                  <a:srgbClr val="7030A0"/>
                </a:solidFill>
                <a:effectLst/>
                <a:latin typeface=".AppleSystemUIFont"/>
              </a:rPr>
              <a:t> je problem, a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AppleSystemUIFont"/>
              </a:rPr>
              <a:t>frustracija</a:t>
            </a:r>
            <a:r>
              <a:rPr lang="en-GB" sz="2600" dirty="0">
                <a:solidFill>
                  <a:srgbClr val="7030A0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AppleSystemUIFont"/>
              </a:rPr>
              <a:t>raste</a:t>
            </a:r>
            <a:r>
              <a:rPr lang="en-GB" sz="2600" dirty="0">
                <a:solidFill>
                  <a:srgbClr val="7030A0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AppleSystemUIFont"/>
              </a:rPr>
              <a:t>kod</a:t>
            </a:r>
            <a:r>
              <a:rPr lang="en-GB" sz="2600" dirty="0">
                <a:solidFill>
                  <a:srgbClr val="7030A0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AppleSystemUIFont"/>
              </a:rPr>
              <a:t>obje</a:t>
            </a:r>
            <a:r>
              <a:rPr lang="en-GB" sz="2600" dirty="0">
                <a:solidFill>
                  <a:srgbClr val="7030A0"/>
                </a:solidFill>
                <a:effectLst/>
                <a:latin typeface=".AppleSystemUIFont"/>
              </a:rPr>
              <a:t> </a:t>
            </a:r>
            <a:r>
              <a:rPr lang="en-GB" sz="2600" dirty="0" err="1">
                <a:solidFill>
                  <a:srgbClr val="7030A0"/>
                </a:solidFill>
                <a:effectLst/>
                <a:latin typeface=".AppleSystemUIFont"/>
              </a:rPr>
              <a:t>strane</a:t>
            </a:r>
            <a:r>
              <a:rPr lang="en-GB" sz="2600" dirty="0">
                <a:solidFill>
                  <a:srgbClr val="7030A0"/>
                </a:solidFill>
                <a:effectLst/>
                <a:latin typeface=".AppleSystemUIFont"/>
              </a:rPr>
              <a:t>.</a:t>
            </a:r>
            <a:endParaRPr lang="en-GB" sz="2600" dirty="0">
              <a:solidFill>
                <a:srgbClr val="7030A0"/>
              </a:solidFill>
              <a:effectLst/>
            </a:endParaRPr>
          </a:p>
          <a:p>
            <a:pPr marL="0" indent="0">
              <a:buNone/>
            </a:pPr>
            <a:endParaRPr lang="en-GB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0" indent="0">
              <a:buNone/>
            </a:pPr>
            <a:endParaRPr lang="en-GB" dirty="0">
              <a:solidFill>
                <a:srgbClr val="0E0E0E"/>
              </a:solidFill>
              <a:effectLst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40437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B554-BE6B-BBCE-ACA7-8C822BD8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E0E0E"/>
                </a:solidFill>
                <a:effectLst/>
              </a:rPr>
              <a:t>Strah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od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odbijanja-ispipavanje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terena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nejasnom</a:t>
            </a:r>
            <a:r>
              <a:rPr lang="en-GB" sz="32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3200" b="1" dirty="0" err="1">
                <a:solidFill>
                  <a:srgbClr val="0E0E0E"/>
                </a:solidFill>
                <a:effectLst/>
              </a:rPr>
              <a:t>porukom</a:t>
            </a:r>
            <a:r>
              <a:rPr lang="en-GB" sz="3200" dirty="0">
                <a:solidFill>
                  <a:srgbClr val="0E0E0E"/>
                </a:solidFill>
                <a:effectLst/>
              </a:rPr>
              <a:t/>
            </a:r>
            <a:br>
              <a:rPr lang="en-GB" sz="3200" dirty="0">
                <a:solidFill>
                  <a:srgbClr val="0E0E0E"/>
                </a:solidFill>
                <a:effectLst/>
              </a:rPr>
            </a:br>
            <a:endParaRPr lang="en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3E427-F4F4-6A45-5AA3-A78C3459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b="1" dirty="0" err="1">
                <a:solidFill>
                  <a:srgbClr val="0E0E0E"/>
                </a:solidFill>
                <a:latin typeface=".AppleSystemUIFont"/>
              </a:rPr>
              <a:t>Primjer</a:t>
            </a:r>
            <a:r>
              <a:rPr lang="en-GB" sz="3600" b="1" dirty="0">
                <a:solidFill>
                  <a:srgbClr val="0E0E0E"/>
                </a:solidFill>
                <a:latin typeface=".AppleSystemUIFont"/>
              </a:rPr>
              <a:t> 1. </a:t>
            </a:r>
          </a:p>
          <a:p>
            <a:pPr marL="0" indent="0">
              <a:buNone/>
            </a:pP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Osoba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b="1" dirty="0">
                <a:solidFill>
                  <a:srgbClr val="0E0E0E"/>
                </a:solidFill>
                <a:effectLst/>
                <a:latin typeface=".AppleSystemUIFont"/>
              </a:rPr>
              <a:t>A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: “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Trebali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bismo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više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vremena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provoditi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zajedno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.”</a:t>
            </a:r>
          </a:p>
          <a:p>
            <a:pPr marL="0" indent="0">
              <a:buNone/>
            </a:pP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Osoba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b="1" dirty="0">
                <a:solidFill>
                  <a:srgbClr val="0E0E0E"/>
                </a:solidFill>
                <a:effectLst/>
                <a:latin typeface=".AppleSystemUIFont"/>
              </a:rPr>
              <a:t>B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: “Pa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tu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sam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,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zar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ne?”</a:t>
            </a:r>
          </a:p>
          <a:p>
            <a:pPr marL="0" indent="0">
              <a:buNone/>
            </a:pP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Osoba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b="1" dirty="0">
                <a:solidFill>
                  <a:srgbClr val="0E0E0E"/>
                </a:solidFill>
                <a:effectLst/>
                <a:latin typeface=".AppleSystemUIFont"/>
              </a:rPr>
              <a:t>A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: “Da,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ali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nije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isto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.” (</a:t>
            </a:r>
            <a:r>
              <a:rPr lang="en-GB" sz="3600" i="1" dirty="0" err="1">
                <a:solidFill>
                  <a:srgbClr val="0E0E0E"/>
                </a:solidFill>
                <a:effectLst/>
                <a:latin typeface=".AppleSystemUIFont"/>
              </a:rPr>
              <a:t>Misli</a:t>
            </a:r>
            <a:r>
              <a:rPr lang="en-GB" sz="3600" i="1" dirty="0">
                <a:solidFill>
                  <a:srgbClr val="0E0E0E"/>
                </a:solidFill>
                <a:effectLst/>
                <a:latin typeface=".AppleSystemUIFont"/>
              </a:rPr>
              <a:t>: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“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Zašto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ne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razumije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da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želim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romantičnu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  <a:latin typeface=".AppleSystemUIFont"/>
              </a:rPr>
              <a:t>večeru</a:t>
            </a:r>
            <a:r>
              <a:rPr lang="en-GB" sz="3600" dirty="0">
                <a:solidFill>
                  <a:srgbClr val="0E0E0E"/>
                </a:solidFill>
                <a:effectLst/>
                <a:latin typeface=".AppleSystemUIFont"/>
              </a:rPr>
              <a:t>?”)</a:t>
            </a:r>
          </a:p>
          <a:p>
            <a:pPr marL="0" indent="0">
              <a:buNone/>
            </a:pPr>
            <a:r>
              <a:rPr lang="en-GB" sz="3600" b="1" dirty="0" err="1">
                <a:solidFill>
                  <a:srgbClr val="0E0E0E"/>
                </a:solidFill>
                <a:effectLst/>
              </a:rPr>
              <a:t>Primjer</a:t>
            </a:r>
            <a:r>
              <a:rPr lang="en-GB" sz="3600" b="1" dirty="0">
                <a:solidFill>
                  <a:srgbClr val="0E0E0E"/>
                </a:solidFill>
                <a:effectLst/>
              </a:rPr>
              <a:t> 2: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0E0E0E"/>
                </a:solidFill>
                <a:effectLst/>
              </a:rPr>
              <a:t>Marjorie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želi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proslaviti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godišnjicu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braka</a:t>
            </a:r>
            <a:r>
              <a:rPr lang="en-GB" sz="3600" dirty="0">
                <a:solidFill>
                  <a:srgbClr val="0E0E0E"/>
                </a:solidFill>
                <a:effectLst/>
              </a:rPr>
              <a:t> u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omiljenom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koktel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baru</a:t>
            </a:r>
            <a:r>
              <a:rPr lang="en-GB" sz="3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600" dirty="0" err="1">
                <a:solidFill>
                  <a:srgbClr val="0E0E0E"/>
                </a:solidFill>
                <a:effectLst/>
              </a:rPr>
              <a:t>Kako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komunicira</a:t>
            </a:r>
            <a:r>
              <a:rPr lang="en-GB" sz="3600" dirty="0">
                <a:solidFill>
                  <a:srgbClr val="0E0E0E"/>
                </a:solidFill>
                <a:effectLst/>
              </a:rPr>
              <a:t>: “Ken, ide li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ti</a:t>
            </a:r>
            <a:r>
              <a:rPr lang="en-GB" sz="3600" dirty="0">
                <a:solidFill>
                  <a:srgbClr val="0E0E0E"/>
                </a:solidFill>
                <a:effectLst/>
              </a:rPr>
              <a:t> se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večeras</a:t>
            </a:r>
            <a:r>
              <a:rPr lang="en-GB" sz="3600" dirty="0">
                <a:solidFill>
                  <a:srgbClr val="0E0E0E"/>
                </a:solidFill>
                <a:effectLst/>
              </a:rPr>
              <a:t> 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na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piće</a:t>
            </a:r>
            <a:r>
              <a:rPr lang="en-GB" sz="3600" dirty="0">
                <a:solidFill>
                  <a:srgbClr val="0E0E0E"/>
                </a:solidFill>
                <a:effectLst/>
              </a:rPr>
              <a:t>?”</a:t>
            </a:r>
          </a:p>
          <a:p>
            <a:pPr marL="0" indent="0">
              <a:buNone/>
            </a:pPr>
            <a:r>
              <a:rPr lang="en-GB" sz="3600" b="1" dirty="0" err="1">
                <a:solidFill>
                  <a:srgbClr val="0E0E0E"/>
                </a:solidFill>
                <a:effectLst/>
              </a:rPr>
              <a:t>Kenov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odgovor</a:t>
            </a:r>
            <a:r>
              <a:rPr lang="en-GB" sz="3600" dirty="0">
                <a:solidFill>
                  <a:srgbClr val="0E0E0E"/>
                </a:solidFill>
                <a:effectLst/>
              </a:rPr>
              <a:t>: “Ne,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previše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sam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umoran</a:t>
            </a:r>
            <a:r>
              <a:rPr lang="en-GB" sz="3600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sz="3600" b="1" dirty="0" err="1">
                <a:solidFill>
                  <a:srgbClr val="0E0E0E"/>
                </a:solidFill>
                <a:effectLst/>
              </a:rPr>
              <a:t>Ishod</a:t>
            </a:r>
            <a:r>
              <a:rPr lang="en-GB" sz="36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>
                <a:solidFill>
                  <a:srgbClr val="7030A0"/>
                </a:solidFill>
                <a:effectLst/>
              </a:rPr>
              <a:t>Marjorie se </a:t>
            </a:r>
            <a:r>
              <a:rPr lang="en-GB" sz="3600" dirty="0" err="1">
                <a:solidFill>
                  <a:srgbClr val="7030A0"/>
                </a:solidFill>
                <a:effectLst/>
              </a:rPr>
              <a:t>osjeća</a:t>
            </a:r>
            <a:r>
              <a:rPr lang="en-GB" sz="3600" dirty="0">
                <a:solidFill>
                  <a:srgbClr val="7030A0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</a:rPr>
              <a:t>povrijeđeno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sz="3600" dirty="0">
                <a:solidFill>
                  <a:srgbClr val="0E0E0E"/>
                </a:solidFill>
                <a:effectLst/>
              </a:rPr>
              <a:t> Ken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nije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razumio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njezinu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želju</a:t>
            </a:r>
            <a:r>
              <a:rPr lang="en-GB" sz="3600" dirty="0">
                <a:solidFill>
                  <a:srgbClr val="0E0E0E"/>
                </a:solidFill>
                <a:effectLst/>
              </a:rPr>
              <a:t> za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obilježavanjem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godišnjice</a:t>
            </a:r>
            <a:r>
              <a:rPr lang="en-GB" sz="36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3600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sz="3600" dirty="0">
                <a:solidFill>
                  <a:srgbClr val="0E0E0E"/>
                </a:solidFill>
                <a:effectLst/>
              </a:rPr>
              <a:t> da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izravno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izrazi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želju</a:t>
            </a:r>
            <a:r>
              <a:rPr lang="en-GB" sz="3600" dirty="0">
                <a:solidFill>
                  <a:srgbClr val="0E0E0E"/>
                </a:solidFill>
              </a:rPr>
              <a:t>: </a:t>
            </a:r>
            <a:r>
              <a:rPr lang="en-GB" sz="3600" dirty="0">
                <a:solidFill>
                  <a:srgbClr val="0E0E0E"/>
                </a:solidFill>
                <a:effectLst/>
              </a:rPr>
              <a:t>“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Voljela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bih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proslaviti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našu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godišnjicu</a:t>
            </a:r>
            <a:r>
              <a:rPr lang="en-GB" sz="3600" dirty="0">
                <a:solidFill>
                  <a:srgbClr val="0E0E0E"/>
                </a:solidFill>
                <a:effectLst/>
              </a:rPr>
              <a:t> u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baru</a:t>
            </a:r>
            <a:r>
              <a:rPr lang="en-GB" sz="3600" dirty="0">
                <a:solidFill>
                  <a:srgbClr val="0E0E0E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0E0E0E"/>
                </a:solidFill>
                <a:effectLst/>
              </a:rPr>
              <a:t>večeras</a:t>
            </a:r>
            <a:r>
              <a:rPr lang="en-GB" sz="3600" dirty="0">
                <a:solidFill>
                  <a:srgbClr val="0E0E0E"/>
                </a:solidFill>
                <a:effectLst/>
              </a:rPr>
              <a:t>”, </a:t>
            </a:r>
            <a:r>
              <a:rPr lang="en-GB" sz="3600" dirty="0">
                <a:solidFill>
                  <a:srgbClr val="7030A0"/>
                </a:solidFill>
                <a:effectLst/>
              </a:rPr>
              <a:t>Marjorie </a:t>
            </a:r>
            <a:r>
              <a:rPr lang="en-GB" sz="3600" dirty="0" err="1">
                <a:solidFill>
                  <a:srgbClr val="7030A0"/>
                </a:solidFill>
                <a:effectLst/>
              </a:rPr>
              <a:t>koristi</a:t>
            </a:r>
            <a:r>
              <a:rPr lang="en-GB" sz="3600" dirty="0">
                <a:solidFill>
                  <a:srgbClr val="7030A0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</a:rPr>
              <a:t>nejasan</a:t>
            </a:r>
            <a:r>
              <a:rPr lang="en-GB" sz="3600" dirty="0">
                <a:solidFill>
                  <a:srgbClr val="7030A0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</a:rPr>
              <a:t>prijedlog</a:t>
            </a:r>
            <a:r>
              <a:rPr lang="en-GB" sz="3600" dirty="0">
                <a:solidFill>
                  <a:srgbClr val="7030A0"/>
                </a:solidFill>
                <a:effectLst/>
              </a:rPr>
              <a:t>, </a:t>
            </a:r>
            <a:r>
              <a:rPr lang="en-GB" sz="3600" dirty="0" err="1">
                <a:solidFill>
                  <a:srgbClr val="7030A0"/>
                </a:solidFill>
                <a:effectLst/>
              </a:rPr>
              <a:t>što</a:t>
            </a:r>
            <a:r>
              <a:rPr lang="en-GB" sz="3600" dirty="0">
                <a:solidFill>
                  <a:srgbClr val="7030A0"/>
                </a:solidFill>
                <a:effectLst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</a:rPr>
              <a:t>dovodi</a:t>
            </a:r>
            <a:r>
              <a:rPr lang="en-GB" sz="3600" dirty="0">
                <a:solidFill>
                  <a:srgbClr val="7030A0"/>
                </a:solidFill>
                <a:effectLst/>
              </a:rPr>
              <a:t> do </a:t>
            </a:r>
            <a:r>
              <a:rPr lang="en-GB" sz="3600" dirty="0" err="1">
                <a:solidFill>
                  <a:srgbClr val="7030A0"/>
                </a:solidFill>
                <a:effectLst/>
              </a:rPr>
              <a:t>nesporazuma</a:t>
            </a:r>
            <a:r>
              <a:rPr lang="en-GB" sz="3600" dirty="0">
                <a:solidFill>
                  <a:srgbClr val="7030A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GB" sz="3600" dirty="0">
              <a:solidFill>
                <a:srgbClr val="0E0E0E"/>
              </a:solidFill>
              <a:effectLst/>
              <a:latin typeface=".AppleSystemUIFont"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32080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3F5D-3122-B198-D181-CC229CBD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99AF-DB27-F8C9-2758-5223F0E1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Dvosmisleni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signali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Kada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verbalni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neverbalni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signali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nisu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usklađeni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Različite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interpretacije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poruka</a:t>
            </a:r>
            <a:endParaRPr lang="en-GB" sz="24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E0E0E"/>
                </a:solidFill>
                <a:effectLst/>
              </a:rPr>
              <a:t>Isti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pojmovi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ili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izrazi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mogu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značiti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različite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stvari</a:t>
            </a:r>
            <a:r>
              <a:rPr lang="en-GB" sz="2400" dirty="0">
                <a:solidFill>
                  <a:srgbClr val="0E0E0E"/>
                </a:solidFill>
                <a:effectLst/>
              </a:rPr>
              <a:t> za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svakog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partnera</a:t>
            </a:r>
            <a:r>
              <a:rPr lang="en-GB" sz="2400" dirty="0">
                <a:solidFill>
                  <a:srgbClr val="0E0E0E"/>
                </a:solidFill>
                <a:effectLst/>
              </a:rPr>
              <a:t>,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povećava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šanse</a:t>
            </a:r>
            <a:r>
              <a:rPr lang="en-GB" sz="2400" dirty="0">
                <a:solidFill>
                  <a:srgbClr val="0E0E0E"/>
                </a:solidFill>
                <a:effectLst/>
              </a:rPr>
              <a:t> za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nesporazum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E0E0E"/>
                </a:solidFill>
                <a:effectLst/>
              </a:rPr>
              <a:t>Obrambeno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b="1" dirty="0" err="1">
                <a:solidFill>
                  <a:srgbClr val="0E0E0E"/>
                </a:solidFill>
                <a:effectLst/>
              </a:rPr>
              <a:t>ponašanje</a:t>
            </a:r>
            <a:r>
              <a:rPr lang="en-GB" sz="2400" b="1" dirty="0">
                <a:solidFill>
                  <a:srgbClr val="0E0E0E"/>
                </a:solidFill>
                <a:effectLst/>
              </a:rPr>
              <a:t>: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Kada</a:t>
            </a:r>
            <a:r>
              <a:rPr lang="en-GB" sz="2400" dirty="0">
                <a:solidFill>
                  <a:srgbClr val="0E0E0E"/>
                </a:solidFill>
                <a:effectLst/>
              </a:rPr>
              <a:t> partner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reagira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straha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iz</a:t>
            </a:r>
            <a:r>
              <a:rPr lang="en-GB" sz="2400" dirty="0">
                <a:solidFill>
                  <a:srgbClr val="0E0E0E"/>
                </a:solidFill>
                <a:effectLst/>
              </a:rPr>
              <a:t> </a:t>
            </a:r>
            <a:r>
              <a:rPr lang="en-GB" sz="2400" dirty="0" err="1">
                <a:solidFill>
                  <a:srgbClr val="0E0E0E"/>
                </a:solidFill>
                <a:effectLst/>
              </a:rPr>
              <a:t>razumijevanja</a:t>
            </a:r>
            <a:r>
              <a:rPr lang="en-GB" sz="2400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19463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8945-C7C2-8E99-A611-58B5F6AA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200" dirty="0">
                <a:latin typeface="+mn-lt"/>
              </a:rPr>
              <a:t>Primjer konflikta zbog dvosmislenosti (strah od odbacivanja)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BF76D-5FE9-FB23-E83F-AB3D1D83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/>
            </a:r>
            <a:br>
              <a:rPr lang="en-GB" dirty="0">
                <a:solidFill>
                  <a:srgbClr val="0E0E0E"/>
                </a:solidFill>
                <a:effectLst/>
              </a:rPr>
            </a:br>
            <a:r>
              <a:rPr lang="en-GB" b="1" dirty="0">
                <a:solidFill>
                  <a:srgbClr val="0E0E0E"/>
                </a:solidFill>
                <a:effectLst/>
              </a:rPr>
              <a:t>Sally</a:t>
            </a:r>
            <a:r>
              <a:rPr lang="en-GB" dirty="0">
                <a:solidFill>
                  <a:srgbClr val="0E0E0E"/>
                </a:solidFill>
                <a:effectLst/>
              </a:rPr>
              <a:t>: “</a:t>
            </a:r>
            <a:r>
              <a:rPr lang="en-GB" dirty="0" err="1"/>
              <a:t>Obitelj</a:t>
            </a:r>
            <a:r>
              <a:rPr lang="en-GB" dirty="0"/>
              <a:t> Scott </a:t>
            </a:r>
            <a:r>
              <a:rPr lang="en-GB" dirty="0" err="1"/>
              <a:t>poziva</a:t>
            </a:r>
            <a:r>
              <a:rPr lang="en-GB" dirty="0"/>
              <a:t> u </a:t>
            </a:r>
            <a:r>
              <a:rPr lang="en-GB" dirty="0" err="1"/>
              <a:t>četvrtak</a:t>
            </a:r>
            <a:r>
              <a:rPr lang="en-GB" dirty="0"/>
              <a:t>?”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b="1" dirty="0">
                <a:effectLst/>
              </a:rPr>
              <a:t>Tom</a:t>
            </a:r>
            <a:r>
              <a:rPr lang="en-GB" dirty="0">
                <a:effectLst/>
              </a:rPr>
              <a:t> (</a:t>
            </a:r>
            <a:r>
              <a:rPr lang="en-GB" dirty="0" err="1">
                <a:effectLst/>
              </a:rPr>
              <a:t>povrijeđen</a:t>
            </a:r>
            <a:r>
              <a:rPr lang="en-GB" dirty="0">
                <a:effectLst/>
              </a:rPr>
              <a:t>): “</a:t>
            </a:r>
            <a:r>
              <a:rPr lang="en-GB" dirty="0" err="1">
                <a:effectLst/>
              </a:rPr>
              <a:t>Pozvali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</a:t>
            </a:r>
            <a:r>
              <a:rPr lang="en-GB" dirty="0">
                <a:effectLst/>
              </a:rPr>
              <a:t>?” (</a:t>
            </a:r>
            <a:r>
              <a:rPr lang="en-GB" i="1" dirty="0" err="1">
                <a:effectLst/>
              </a:rPr>
              <a:t>Samo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tebe</a:t>
            </a:r>
            <a:r>
              <a:rPr lang="en-GB" i="1" dirty="0">
                <a:effectLst/>
              </a:rPr>
              <a:t>, a ne </a:t>
            </a:r>
            <a:r>
              <a:rPr lang="en-GB" i="1" dirty="0" err="1">
                <a:effectLst/>
              </a:rPr>
              <a:t>mene</a:t>
            </a:r>
            <a:r>
              <a:rPr lang="en-GB" i="1" dirty="0">
                <a:effectLst/>
              </a:rPr>
              <a:t>?</a:t>
            </a:r>
            <a:r>
              <a:rPr lang="en-GB" dirty="0">
                <a:effectLst/>
              </a:rPr>
              <a:t>)</a:t>
            </a:r>
          </a:p>
          <a:p>
            <a:pPr marL="0" indent="0">
              <a:buNone/>
            </a:pPr>
            <a:r>
              <a:rPr lang="en-GB" b="1" dirty="0">
                <a:effectLst/>
              </a:rPr>
              <a:t>Sally</a:t>
            </a:r>
            <a:r>
              <a:rPr lang="en-GB" dirty="0">
                <a:effectLst/>
              </a:rPr>
              <a:t> (</a:t>
            </a:r>
            <a:r>
              <a:rPr lang="en-GB" dirty="0" err="1">
                <a:effectLst/>
              </a:rPr>
              <a:t>ironično</a:t>
            </a:r>
            <a:r>
              <a:rPr lang="en-GB" dirty="0">
                <a:effectLst/>
              </a:rPr>
              <a:t>): “</a:t>
            </a:r>
            <a:r>
              <a:rPr lang="en-GB" dirty="0" err="1">
                <a:effectLst/>
              </a:rPr>
              <a:t>Upravo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sam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rekla</a:t>
            </a:r>
            <a:r>
              <a:rPr lang="en-GB" dirty="0">
                <a:effectLst/>
              </a:rPr>
              <a:t>.” (</a:t>
            </a:r>
            <a:r>
              <a:rPr lang="en-GB" i="1" dirty="0" err="1">
                <a:effectLst/>
              </a:rPr>
              <a:t>Mislio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si</a:t>
            </a:r>
            <a:r>
              <a:rPr lang="en-GB" i="1" dirty="0">
                <a:effectLst/>
              </a:rPr>
              <a:t> da </a:t>
            </a:r>
            <a:r>
              <a:rPr lang="en-GB" i="1" dirty="0" err="1">
                <a:effectLst/>
              </a:rPr>
              <a:t>lažem</a:t>
            </a:r>
            <a:r>
              <a:rPr lang="en-GB" i="1" dirty="0">
                <a:effectLst/>
              </a:rPr>
              <a:t>?</a:t>
            </a:r>
            <a:r>
              <a:rPr lang="en-GB" dirty="0">
                <a:effectLst/>
              </a:rPr>
              <a:t>)</a:t>
            </a:r>
          </a:p>
          <a:p>
            <a:pPr marL="0" indent="0">
              <a:buNone/>
            </a:pPr>
            <a:r>
              <a:rPr lang="en-GB" b="1" dirty="0">
                <a:effectLst/>
              </a:rPr>
              <a:t>Tom</a:t>
            </a:r>
            <a:r>
              <a:rPr lang="en-GB" dirty="0">
                <a:effectLst/>
              </a:rPr>
              <a:t>: “</a:t>
            </a:r>
            <a:r>
              <a:rPr lang="en-GB" dirty="0" err="1">
                <a:effectLst/>
              </a:rPr>
              <a:t>Zašto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pozvali</a:t>
            </a:r>
            <a:r>
              <a:rPr lang="en-GB" dirty="0">
                <a:effectLst/>
              </a:rPr>
              <a:t> </a:t>
            </a:r>
            <a:r>
              <a:rPr lang="en-GB" dirty="0" err="1"/>
              <a:t>T</a:t>
            </a:r>
            <a:r>
              <a:rPr lang="en-GB" dirty="0" err="1">
                <a:effectLst/>
              </a:rPr>
              <a:t>ebe</a:t>
            </a:r>
            <a:r>
              <a:rPr lang="en-GB" dirty="0">
                <a:effectLst/>
              </a:rPr>
              <a:t>?” (</a:t>
            </a:r>
            <a:r>
              <a:rPr lang="en-GB" i="1" dirty="0">
                <a:effectLst/>
              </a:rPr>
              <a:t>A ne </a:t>
            </a:r>
            <a:r>
              <a:rPr lang="en-GB" i="1" dirty="0" err="1">
                <a:effectLst/>
              </a:rPr>
              <a:t>mene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također</a:t>
            </a:r>
            <a:r>
              <a:rPr lang="en-GB" i="1" dirty="0">
                <a:effectLst/>
              </a:rPr>
              <a:t>?</a:t>
            </a:r>
            <a:r>
              <a:rPr lang="en-GB" dirty="0">
                <a:effectLst/>
              </a:rPr>
              <a:t>)</a:t>
            </a:r>
          </a:p>
          <a:p>
            <a:pPr marL="0" indent="0">
              <a:buNone/>
            </a:pPr>
            <a:r>
              <a:rPr lang="en-GB" b="1" dirty="0">
                <a:effectLst/>
              </a:rPr>
              <a:t>Sally</a:t>
            </a:r>
            <a:r>
              <a:rPr lang="en-GB" dirty="0">
                <a:effectLst/>
              </a:rPr>
              <a:t> (</a:t>
            </a:r>
            <a:r>
              <a:rPr lang="en-GB" dirty="0" err="1">
                <a:effectLst/>
              </a:rPr>
              <a:t>povrijeđena</a:t>
            </a:r>
            <a:r>
              <a:rPr lang="en-GB" dirty="0">
                <a:effectLst/>
              </a:rPr>
              <a:t>): “</a:t>
            </a:r>
            <a:r>
              <a:rPr lang="en-GB" dirty="0" err="1">
                <a:effectLst/>
              </a:rPr>
              <a:t>Očito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im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ja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sviđam</a:t>
            </a:r>
            <a:r>
              <a:rPr lang="en-GB" dirty="0">
                <a:effectLst/>
              </a:rPr>
              <a:t>.” </a:t>
            </a:r>
            <a:r>
              <a:rPr lang="en-GB" dirty="0">
                <a:solidFill>
                  <a:srgbClr val="0E0E0E"/>
                </a:solidFill>
                <a:effectLst/>
              </a:rPr>
              <a:t>(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Misli</a:t>
            </a:r>
            <a:r>
              <a:rPr lang="en-GB" i="1" dirty="0">
                <a:solidFill>
                  <a:srgbClr val="0E0E0E"/>
                </a:solidFill>
                <a:effectLst/>
              </a:rPr>
              <a:t> da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nisam</a:t>
            </a:r>
            <a:r>
              <a:rPr lang="en-GB" i="1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dovoljno</a:t>
            </a:r>
            <a:r>
              <a:rPr lang="en-GB" i="1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simpatična</a:t>
            </a:r>
            <a:r>
              <a:rPr lang="en-GB" i="1" dirty="0">
                <a:solidFill>
                  <a:srgbClr val="0E0E0E"/>
                </a:solidFill>
                <a:effectLst/>
              </a:rPr>
              <a:t> za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poziv</a:t>
            </a:r>
            <a:r>
              <a:rPr lang="en-GB" i="1" dirty="0">
                <a:solidFill>
                  <a:srgbClr val="0E0E0E"/>
                </a:solidFill>
                <a:effectLst/>
              </a:rPr>
              <a:t>?</a:t>
            </a:r>
            <a:r>
              <a:rPr lang="en-GB" dirty="0">
                <a:solidFill>
                  <a:srgbClr val="0E0E0E"/>
                </a:solidFill>
                <a:effectLst/>
              </a:rPr>
              <a:t>)</a:t>
            </a:r>
            <a:endParaRPr lang="en-GB" dirty="0">
              <a:solidFill>
                <a:srgbClr val="0E0E0E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Tom</a:t>
            </a:r>
            <a:r>
              <a:rPr lang="en-GB" dirty="0">
                <a:solidFill>
                  <a:srgbClr val="0E0E0E"/>
                </a:solidFill>
                <a:effectLst/>
              </a:rPr>
              <a:t> “Idi </a:t>
            </a:r>
            <a:r>
              <a:rPr lang="en-GB" dirty="0" err="1">
                <a:solidFill>
                  <a:srgbClr val="0E0E0E"/>
                </a:solidFill>
                <a:effectLst/>
              </a:rPr>
              <a:t>onda</a:t>
            </a:r>
            <a:r>
              <a:rPr lang="en-GB" dirty="0">
                <a:solidFill>
                  <a:srgbClr val="0E0E0E"/>
                </a:solidFill>
                <a:effectLst/>
              </a:rPr>
              <a:t>! </a:t>
            </a:r>
            <a:r>
              <a:rPr lang="en-GB" dirty="0" err="1">
                <a:solidFill>
                  <a:srgbClr val="0E0E0E"/>
                </a:solidFill>
                <a:effectLst/>
              </a:rPr>
              <a:t>Sigurno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će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ti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bi</a:t>
            </a:r>
            <a:r>
              <a:rPr lang="en-GB" dirty="0" err="1">
                <a:solidFill>
                  <a:srgbClr val="0E0E0E"/>
                </a:solidFill>
              </a:rPr>
              <a:t>ti</a:t>
            </a:r>
            <a:r>
              <a:rPr lang="en-GB" dirty="0">
                <a:solidFill>
                  <a:srgbClr val="0E0E0E"/>
                </a:solidFill>
              </a:rPr>
              <a:t> </a:t>
            </a:r>
            <a:r>
              <a:rPr lang="en-GB" dirty="0" err="1">
                <a:solidFill>
                  <a:srgbClr val="0E0E0E"/>
                </a:solidFill>
              </a:rPr>
              <a:t>odlično</a:t>
            </a:r>
            <a:r>
              <a:rPr lang="en-GB" dirty="0">
                <a:solidFill>
                  <a:srgbClr val="0E0E0E"/>
                </a:solidFill>
              </a:rPr>
              <a:t>!” (</a:t>
            </a:r>
            <a:r>
              <a:rPr lang="en-GB" i="1" dirty="0" err="1">
                <a:solidFill>
                  <a:srgbClr val="0E0E0E"/>
                </a:solidFill>
              </a:rPr>
              <a:t>Nadam</a:t>
            </a:r>
            <a:r>
              <a:rPr lang="en-GB" i="1" dirty="0">
                <a:solidFill>
                  <a:srgbClr val="0E0E0E"/>
                </a:solidFill>
              </a:rPr>
              <a:t> se da </a:t>
            </a:r>
            <a:r>
              <a:rPr lang="en-GB" i="1" dirty="0" err="1">
                <a:solidFill>
                  <a:srgbClr val="0E0E0E"/>
                </a:solidFill>
              </a:rPr>
              <a:t>će</a:t>
            </a:r>
            <a:r>
              <a:rPr lang="en-GB" i="1" dirty="0">
                <a:solidFill>
                  <a:srgbClr val="0E0E0E"/>
                </a:solidFill>
              </a:rPr>
              <a:t> </a:t>
            </a:r>
            <a:r>
              <a:rPr lang="en-GB" i="1" dirty="0" err="1">
                <a:solidFill>
                  <a:srgbClr val="0E0E0E"/>
                </a:solidFill>
              </a:rPr>
              <a:t>ti</a:t>
            </a:r>
            <a:r>
              <a:rPr lang="en-GB" i="1" dirty="0">
                <a:solidFill>
                  <a:srgbClr val="0E0E0E"/>
                </a:solidFill>
              </a:rPr>
              <a:t> </a:t>
            </a:r>
            <a:r>
              <a:rPr lang="en-GB" i="1" dirty="0" err="1">
                <a:solidFill>
                  <a:srgbClr val="0E0E0E"/>
                </a:solidFill>
              </a:rPr>
              <a:t>biti</a:t>
            </a:r>
            <a:r>
              <a:rPr lang="en-GB" i="1" dirty="0">
                <a:solidFill>
                  <a:srgbClr val="0E0E0E"/>
                </a:solidFill>
              </a:rPr>
              <a:t> </a:t>
            </a:r>
            <a:r>
              <a:rPr lang="en-GB" i="1" dirty="0" err="1">
                <a:solidFill>
                  <a:srgbClr val="0E0E0E"/>
                </a:solidFill>
              </a:rPr>
              <a:t>grozno</a:t>
            </a:r>
            <a:r>
              <a:rPr lang="en-GB" i="1" dirty="0">
                <a:solidFill>
                  <a:srgbClr val="0E0E0E"/>
                </a:solidFill>
              </a:rPr>
              <a:t>!)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E0E0E"/>
                </a:solidFill>
                <a:effectLst/>
              </a:rPr>
              <a:t>Sally</a:t>
            </a:r>
            <a:r>
              <a:rPr lang="en-GB" dirty="0">
                <a:solidFill>
                  <a:srgbClr val="0E0E0E"/>
                </a:solidFill>
                <a:sym typeface="Wingdings" pitchFamily="2" charset="2"/>
              </a:rPr>
              <a:t> (</a:t>
            </a:r>
            <a:r>
              <a:rPr lang="en-GB" dirty="0" err="1">
                <a:solidFill>
                  <a:srgbClr val="0E0E0E"/>
                </a:solidFill>
                <a:effectLst/>
                <a:sym typeface="Wingdings" pitchFamily="2" charset="2"/>
              </a:rPr>
              <a:t>ogorčeno</a:t>
            </a:r>
            <a:r>
              <a:rPr lang="en-GB" dirty="0">
                <a:solidFill>
                  <a:srgbClr val="0E0E0E"/>
                </a:solidFill>
                <a:effectLst/>
                <a:sym typeface="Wingdings" pitchFamily="2" charset="2"/>
              </a:rPr>
              <a:t>):”I </a:t>
            </a:r>
            <a:r>
              <a:rPr lang="en-GB" dirty="0" err="1">
                <a:solidFill>
                  <a:srgbClr val="0E0E0E"/>
                </a:solidFill>
                <a:effectLst/>
                <a:sym typeface="Wingdings" pitchFamily="2" charset="2"/>
              </a:rPr>
              <a:t>hoću</a:t>
            </a:r>
            <a:r>
              <a:rPr lang="en-GB" dirty="0">
                <a:solidFill>
                  <a:srgbClr val="0E0E0E"/>
                </a:solidFill>
                <a:effectLst/>
                <a:sym typeface="Wingdings" pitchFamily="2" charset="2"/>
              </a:rPr>
              <a:t>!” </a:t>
            </a:r>
            <a:r>
              <a:rPr lang="en-GB" i="1" dirty="0">
                <a:solidFill>
                  <a:srgbClr val="0E0E0E"/>
                </a:solidFill>
                <a:effectLst/>
                <a:sym typeface="Wingdings" pitchFamily="2" charset="2"/>
              </a:rPr>
              <a:t>(Ne </a:t>
            </a:r>
            <a:r>
              <a:rPr lang="en-GB" i="1" dirty="0" err="1">
                <a:solidFill>
                  <a:srgbClr val="0E0E0E"/>
                </a:solidFill>
                <a:effectLst/>
                <a:sym typeface="Wingdings" pitchFamily="2" charset="2"/>
              </a:rPr>
              <a:t>želi</a:t>
            </a:r>
            <a:r>
              <a:rPr lang="en-GB" i="1" dirty="0">
                <a:solidFill>
                  <a:srgbClr val="0E0E0E"/>
                </a:solidFill>
                <a:effectLst/>
                <a:sym typeface="Wingdings" pitchFamily="2" charset="2"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  <a:sym typeface="Wingdings" pitchFamily="2" charset="2"/>
              </a:rPr>
              <a:t>ići</a:t>
            </a:r>
            <a:r>
              <a:rPr lang="en-GB" i="1" dirty="0">
                <a:solidFill>
                  <a:srgbClr val="0E0E0E"/>
                </a:solidFill>
                <a:effectLst/>
                <a:sym typeface="Wingdings" pitchFamily="2" charset="2"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  <a:sym typeface="Wingdings" pitchFamily="2" charset="2"/>
              </a:rPr>
              <a:t>jer</a:t>
            </a:r>
            <a:r>
              <a:rPr lang="en-GB" i="1" dirty="0">
                <a:solidFill>
                  <a:srgbClr val="0E0E0E"/>
                </a:solidFill>
                <a:effectLst/>
                <a:sym typeface="Wingdings" pitchFamily="2" charset="2"/>
              </a:rPr>
              <a:t> ga </a:t>
            </a:r>
            <a:r>
              <a:rPr lang="en-GB" i="1" dirty="0" err="1">
                <a:solidFill>
                  <a:srgbClr val="0E0E0E"/>
                </a:solidFill>
                <a:effectLst/>
                <a:sym typeface="Wingdings" pitchFamily="2" charset="2"/>
              </a:rPr>
              <a:t>nisu</a:t>
            </a:r>
            <a:r>
              <a:rPr lang="en-GB" i="1" dirty="0">
                <a:solidFill>
                  <a:srgbClr val="0E0E0E"/>
                </a:solidFill>
                <a:effectLst/>
                <a:sym typeface="Wingdings" pitchFamily="2" charset="2"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  <a:sym typeface="Wingdings" pitchFamily="2" charset="2"/>
              </a:rPr>
              <a:t>pozvali</a:t>
            </a:r>
            <a:r>
              <a:rPr lang="en-GB" i="1" dirty="0">
                <a:solidFill>
                  <a:srgbClr val="0E0E0E"/>
                </a:solidFill>
                <a:effectLst/>
                <a:sym typeface="Wingdings" pitchFamily="2" charset="2"/>
              </a:rPr>
              <a:t>)</a:t>
            </a:r>
            <a:endParaRPr lang="en-GB" i="1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Ishod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Zbog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nejasnog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načina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prenošenja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poruke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oboje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doživljavaju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nesporazume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povrijeđene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osjećaje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eskalaciju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konflikta</a:t>
            </a:r>
            <a:r>
              <a:rPr lang="en-GB" dirty="0">
                <a:solidFill>
                  <a:srgbClr val="0E0E0E"/>
                </a:solidFill>
                <a:effectLst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97033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58F7-B1F9-846D-CCF1-48285F81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299B-7643-7713-E193-D5FD469E7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Sallyna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perspektiva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Sally je </a:t>
            </a:r>
            <a:r>
              <a:rPr lang="en-GB" dirty="0" err="1">
                <a:solidFill>
                  <a:srgbClr val="0E0E0E"/>
                </a:solidFill>
                <a:effectLst/>
              </a:rPr>
              <a:t>sretna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ju</a:t>
            </a:r>
            <a:r>
              <a:rPr lang="en-GB" dirty="0">
                <a:solidFill>
                  <a:srgbClr val="0E0E0E"/>
                </a:solidFill>
                <a:effectLst/>
              </a:rPr>
              <a:t> je </a:t>
            </a:r>
            <a:r>
              <a:rPr lang="en-GB" dirty="0" err="1">
                <a:solidFill>
                  <a:srgbClr val="0E0E0E"/>
                </a:solidFill>
                <a:effectLst/>
              </a:rPr>
              <a:t>obitelj</a:t>
            </a:r>
            <a:r>
              <a:rPr lang="en-GB" dirty="0">
                <a:solidFill>
                  <a:srgbClr val="0E0E0E"/>
                </a:solidFill>
                <a:effectLst/>
              </a:rPr>
              <a:t> Scott </a:t>
            </a:r>
            <a:r>
              <a:rPr lang="en-GB" dirty="0" err="1">
                <a:solidFill>
                  <a:srgbClr val="0E0E0E"/>
                </a:solidFill>
                <a:effectLst/>
              </a:rPr>
              <a:t>pozvala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jer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vjeruje</a:t>
            </a:r>
            <a:r>
              <a:rPr lang="en-GB" dirty="0">
                <a:solidFill>
                  <a:srgbClr val="0E0E0E"/>
                </a:solidFill>
                <a:effectLst/>
              </a:rPr>
              <a:t> da se </a:t>
            </a:r>
            <a:r>
              <a:rPr lang="en-GB" dirty="0" err="1">
                <a:solidFill>
                  <a:srgbClr val="0E0E0E"/>
                </a:solidFill>
                <a:effectLst/>
              </a:rPr>
              <a:t>često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osjeća</a:t>
            </a:r>
            <a:r>
              <a:rPr lang="en-GB" dirty="0">
                <a:solidFill>
                  <a:srgbClr val="0E0E0E"/>
                </a:solidFill>
                <a:effectLst/>
              </a:rPr>
              <a:t> “u </a:t>
            </a:r>
            <a:r>
              <a:rPr lang="en-GB" dirty="0" err="1">
                <a:solidFill>
                  <a:srgbClr val="0E0E0E"/>
                </a:solidFill>
                <a:effectLst/>
              </a:rPr>
              <a:t>Tomovoj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sjeni</a:t>
            </a:r>
            <a:r>
              <a:rPr lang="en-GB" dirty="0">
                <a:solidFill>
                  <a:srgbClr val="0E0E0E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C00000"/>
                </a:solidFill>
                <a:effectLst/>
              </a:rPr>
              <a:t>Strahuje</a:t>
            </a:r>
            <a:r>
              <a:rPr lang="en-GB" dirty="0">
                <a:solidFill>
                  <a:srgbClr val="C00000"/>
                </a:solidFill>
                <a:effectLst/>
              </a:rPr>
              <a:t> da bi Tom </a:t>
            </a:r>
            <a:r>
              <a:rPr lang="en-GB" dirty="0" err="1">
                <a:solidFill>
                  <a:srgbClr val="C00000"/>
                </a:solidFill>
                <a:effectLst/>
              </a:rPr>
              <a:t>mogao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odbiti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poziv</a:t>
            </a:r>
            <a:r>
              <a:rPr lang="en-GB" dirty="0">
                <a:solidFill>
                  <a:srgbClr val="C00000"/>
                </a:solidFill>
                <a:effectLst/>
              </a:rPr>
              <a:t>, pa ga </a:t>
            </a:r>
            <a:r>
              <a:rPr lang="en-GB" dirty="0" err="1">
                <a:solidFill>
                  <a:srgbClr val="C00000"/>
                </a:solidFill>
                <a:effectLst/>
              </a:rPr>
              <a:t>prenosi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na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nejasan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način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>
                <a:solidFill>
                  <a:srgbClr val="0E0E0E"/>
                </a:solidFill>
                <a:effectLst/>
              </a:rPr>
              <a:t>(“Scott-</a:t>
            </a:r>
            <a:r>
              <a:rPr lang="en-GB" dirty="0" err="1">
                <a:solidFill>
                  <a:srgbClr val="0E0E0E"/>
                </a:solidFill>
                <a:effectLst/>
              </a:rPr>
              <a:t>ovi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rekli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nešto</a:t>
            </a:r>
            <a:r>
              <a:rPr lang="en-GB" dirty="0">
                <a:solidFill>
                  <a:srgbClr val="0E0E0E"/>
                </a:solidFill>
                <a:effectLst/>
              </a:rPr>
              <a:t> o </a:t>
            </a:r>
            <a:r>
              <a:rPr lang="en-GB" dirty="0" err="1">
                <a:solidFill>
                  <a:srgbClr val="0E0E0E"/>
                </a:solidFill>
                <a:effectLst/>
              </a:rPr>
              <a:t>četvrtku</a:t>
            </a:r>
            <a:r>
              <a:rPr lang="en-GB" dirty="0">
                <a:solidFill>
                  <a:srgbClr val="0E0E0E"/>
                </a:solidFill>
                <a:effectLst/>
              </a:rPr>
              <a:t>”).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C00000"/>
                </a:solidFill>
                <a:effectLst/>
              </a:rPr>
              <a:t>Tumači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Tomovu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 err="1">
                <a:solidFill>
                  <a:srgbClr val="C00000"/>
                </a:solidFill>
                <a:effectLst/>
              </a:rPr>
              <a:t>reakciju</a:t>
            </a:r>
            <a:r>
              <a:rPr lang="en-GB" dirty="0">
                <a:solidFill>
                  <a:srgbClr val="C00000"/>
                </a:solidFill>
                <a:effectLst/>
              </a:rPr>
              <a:t> </a:t>
            </a:r>
            <a:r>
              <a:rPr lang="en-GB" dirty="0">
                <a:solidFill>
                  <a:srgbClr val="0E0E0E"/>
                </a:solidFill>
                <a:effectLst/>
              </a:rPr>
              <a:t>(“</a:t>
            </a:r>
            <a:r>
              <a:rPr lang="en-GB" dirty="0" err="1">
                <a:solidFill>
                  <a:srgbClr val="0E0E0E"/>
                </a:solidFill>
                <a:effectLst/>
              </a:rPr>
              <a:t>Pozvali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Tebe</a:t>
            </a:r>
            <a:r>
              <a:rPr lang="en-GB" dirty="0">
                <a:solidFill>
                  <a:srgbClr val="0E0E0E"/>
                </a:solidFill>
                <a:effectLst/>
              </a:rPr>
              <a:t>?” “They invited You?”) </a:t>
            </a:r>
            <a:r>
              <a:rPr lang="en-GB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osporavanje</a:t>
            </a:r>
            <a:r>
              <a:rPr lang="en-GB" i="1" dirty="0">
                <a:solidFill>
                  <a:srgbClr val="7030A0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njene</a:t>
            </a:r>
            <a:r>
              <a:rPr lang="en-GB" i="1" dirty="0">
                <a:solidFill>
                  <a:srgbClr val="7030A0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privlačnosti</a:t>
            </a:r>
            <a:r>
              <a:rPr lang="en-GB" i="1" dirty="0">
                <a:solidFill>
                  <a:srgbClr val="7030A0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ili</a:t>
            </a:r>
            <a:r>
              <a:rPr lang="en-GB" i="1" dirty="0">
                <a:solidFill>
                  <a:srgbClr val="7030A0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vrijednosti</a:t>
            </a:r>
            <a:r>
              <a:rPr lang="en-GB" i="1" dirty="0">
                <a:solidFill>
                  <a:srgbClr val="7030A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E0E0E"/>
                </a:solidFill>
                <a:effectLst/>
              </a:rPr>
              <a:t>Tomova</a:t>
            </a:r>
            <a:r>
              <a:rPr lang="en-GB" b="1" dirty="0">
                <a:solidFill>
                  <a:srgbClr val="0E0E0E"/>
                </a:solidFill>
                <a:effectLst/>
              </a:rPr>
              <a:t> </a:t>
            </a:r>
            <a:r>
              <a:rPr lang="en-GB" b="1" dirty="0" err="1">
                <a:solidFill>
                  <a:srgbClr val="0E0E0E"/>
                </a:solidFill>
                <a:effectLst/>
              </a:rPr>
              <a:t>perspektiva</a:t>
            </a:r>
            <a:r>
              <a:rPr lang="en-GB" b="1" dirty="0">
                <a:solidFill>
                  <a:srgbClr val="0E0E0E"/>
                </a:solidFill>
                <a:effectLst/>
              </a:rPr>
              <a:t>:</a:t>
            </a:r>
            <a:endParaRPr lang="en-GB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GB" dirty="0">
                <a:solidFill>
                  <a:srgbClr val="0E0E0E"/>
                </a:solidFill>
                <a:effectLst/>
              </a:rPr>
              <a:t>Tom </a:t>
            </a:r>
            <a:r>
              <a:rPr lang="en-GB" dirty="0" err="1">
                <a:solidFill>
                  <a:srgbClr val="0E0E0E"/>
                </a:solidFill>
                <a:effectLst/>
              </a:rPr>
              <a:t>tumači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Sallynu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izjavu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kao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impliciranje</a:t>
            </a:r>
            <a:r>
              <a:rPr lang="en-GB" dirty="0">
                <a:solidFill>
                  <a:srgbClr val="0E0E0E"/>
                </a:solidFill>
                <a:effectLst/>
              </a:rPr>
              <a:t> da je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samo</a:t>
            </a:r>
            <a:r>
              <a:rPr lang="en-GB" i="1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0E0E0E"/>
                </a:solidFill>
                <a:effectLst/>
              </a:rPr>
              <a:t>ona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pozvana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dirty="0">
                <a:solidFill>
                  <a:srgbClr val="0E0E0E"/>
                </a:solidFill>
                <a:effectLst/>
              </a:rPr>
              <a:t> u </a:t>
            </a:r>
            <a:r>
              <a:rPr lang="en-GB" dirty="0" err="1">
                <a:solidFill>
                  <a:srgbClr val="0E0E0E"/>
                </a:solidFill>
                <a:effectLst/>
              </a:rPr>
              <a:t>njemu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izaziva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osjećaj</a:t>
            </a:r>
            <a:r>
              <a:rPr lang="en-GB" i="1" dirty="0">
                <a:solidFill>
                  <a:srgbClr val="7030A0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isključenosti</a:t>
            </a:r>
            <a:r>
              <a:rPr lang="en-GB" i="1" dirty="0">
                <a:solidFill>
                  <a:srgbClr val="7030A0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i</a:t>
            </a:r>
            <a:r>
              <a:rPr lang="en-GB" i="1" dirty="0">
                <a:solidFill>
                  <a:srgbClr val="7030A0"/>
                </a:solidFill>
                <a:effectLst/>
              </a:rPr>
              <a:t> </a:t>
            </a:r>
            <a:r>
              <a:rPr lang="en-GB" i="1" dirty="0" err="1">
                <a:solidFill>
                  <a:srgbClr val="7030A0"/>
                </a:solidFill>
                <a:effectLst/>
              </a:rPr>
              <a:t>povrijeđenosti</a:t>
            </a:r>
            <a:r>
              <a:rPr lang="en-GB" dirty="0">
                <a:solidFill>
                  <a:srgbClr val="7030A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Umjesto</a:t>
            </a:r>
            <a:r>
              <a:rPr lang="en-GB" dirty="0">
                <a:solidFill>
                  <a:srgbClr val="0E0E0E"/>
                </a:solidFill>
                <a:effectLst/>
              </a:rPr>
              <a:t> da </a:t>
            </a:r>
            <a:r>
              <a:rPr lang="en-GB" dirty="0" err="1">
                <a:solidFill>
                  <a:srgbClr val="0E0E0E"/>
                </a:solidFill>
                <a:effectLst/>
              </a:rPr>
              <a:t>jasno</a:t>
            </a:r>
            <a:r>
              <a:rPr lang="en-GB" dirty="0">
                <a:solidFill>
                  <a:srgbClr val="0E0E0E"/>
                </a:solidFill>
                <a:effectLst/>
              </a:rPr>
              <a:t> pita je li </a:t>
            </a:r>
            <a:r>
              <a:rPr lang="en-GB" dirty="0" err="1">
                <a:solidFill>
                  <a:srgbClr val="0E0E0E"/>
                </a:solidFill>
                <a:effectLst/>
              </a:rPr>
              <a:t>poziv</a:t>
            </a:r>
            <a:r>
              <a:rPr lang="en-GB" dirty="0">
                <a:solidFill>
                  <a:srgbClr val="0E0E0E"/>
                </a:solidFill>
                <a:effectLst/>
              </a:rPr>
              <a:t> bio za </a:t>
            </a:r>
            <a:r>
              <a:rPr lang="en-GB" dirty="0" err="1">
                <a:solidFill>
                  <a:srgbClr val="0E0E0E"/>
                </a:solidFill>
                <a:effectLst/>
              </a:rPr>
              <a:t>oboje</a:t>
            </a:r>
            <a:r>
              <a:rPr lang="en-GB" dirty="0">
                <a:solidFill>
                  <a:srgbClr val="0E0E0E"/>
                </a:solidFill>
                <a:effectLst/>
              </a:rPr>
              <a:t>, </a:t>
            </a:r>
            <a:r>
              <a:rPr lang="en-GB" dirty="0" err="1">
                <a:solidFill>
                  <a:srgbClr val="0E0E0E"/>
                </a:solidFill>
                <a:effectLst/>
              </a:rPr>
              <a:t>fokusira</a:t>
            </a:r>
            <a:r>
              <a:rPr lang="en-GB" dirty="0">
                <a:solidFill>
                  <a:srgbClr val="0E0E0E"/>
                </a:solidFill>
                <a:effectLst/>
              </a:rPr>
              <a:t> se </a:t>
            </a:r>
            <a:r>
              <a:rPr lang="en-GB" dirty="0" err="1">
                <a:solidFill>
                  <a:srgbClr val="0E0E0E"/>
                </a:solidFill>
                <a:effectLst/>
              </a:rPr>
              <a:t>na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riječ</a:t>
            </a:r>
            <a:r>
              <a:rPr lang="en-GB" dirty="0">
                <a:solidFill>
                  <a:srgbClr val="0E0E0E"/>
                </a:solidFill>
                <a:effectLst/>
              </a:rPr>
              <a:t> “</a:t>
            </a:r>
            <a:r>
              <a:rPr lang="en-GB" dirty="0" err="1">
                <a:solidFill>
                  <a:srgbClr val="0E0E0E"/>
                </a:solidFill>
                <a:effectLst/>
              </a:rPr>
              <a:t>Tebe</a:t>
            </a:r>
            <a:r>
              <a:rPr lang="en-GB" dirty="0">
                <a:solidFill>
                  <a:srgbClr val="0E0E0E"/>
                </a:solidFill>
                <a:effectLst/>
              </a:rPr>
              <a:t>,” “You” </a:t>
            </a:r>
            <a:r>
              <a:rPr lang="en-GB" dirty="0" err="1">
                <a:solidFill>
                  <a:srgbClr val="0E0E0E"/>
                </a:solidFill>
                <a:effectLst/>
              </a:rPr>
              <a:t>što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dodatno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zbunjuje</a:t>
            </a:r>
            <a:r>
              <a:rPr lang="en-GB" dirty="0">
                <a:solidFill>
                  <a:srgbClr val="0E0E0E"/>
                </a:solidFill>
                <a:effectLst/>
              </a:rPr>
              <a:t> Sally.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E0E0E"/>
                </a:solidFill>
                <a:effectLst/>
              </a:rPr>
              <a:t>Povrijeđenost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izražava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kroz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sarkastičan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</a:rPr>
              <a:t>komentar</a:t>
            </a:r>
            <a:r>
              <a:rPr lang="en-GB" dirty="0">
                <a:solidFill>
                  <a:srgbClr val="7030A0"/>
                </a:solidFill>
                <a:effectLst/>
              </a:rPr>
              <a:t> </a:t>
            </a:r>
            <a:r>
              <a:rPr lang="en-GB" dirty="0">
                <a:solidFill>
                  <a:srgbClr val="0E0E0E"/>
                </a:solidFill>
                <a:effectLst/>
              </a:rPr>
              <a:t>(“</a:t>
            </a:r>
            <a:r>
              <a:rPr lang="en-GB" dirty="0" err="1">
                <a:solidFill>
                  <a:srgbClr val="0E0E0E"/>
                </a:solidFill>
                <a:effectLst/>
              </a:rPr>
              <a:t>Nadam</a:t>
            </a:r>
            <a:r>
              <a:rPr lang="en-GB" dirty="0">
                <a:solidFill>
                  <a:srgbClr val="0E0E0E"/>
                </a:solidFill>
                <a:effectLst/>
              </a:rPr>
              <a:t> se da </a:t>
            </a:r>
            <a:r>
              <a:rPr lang="en-GB" dirty="0" err="1">
                <a:solidFill>
                  <a:srgbClr val="0E0E0E"/>
                </a:solidFill>
                <a:effectLst/>
              </a:rPr>
              <a:t>ćeš</a:t>
            </a:r>
            <a:r>
              <a:rPr lang="en-GB" dirty="0">
                <a:solidFill>
                  <a:srgbClr val="0E0E0E"/>
                </a:solidFill>
                <a:effectLst/>
              </a:rPr>
              <a:t> se </a:t>
            </a:r>
            <a:r>
              <a:rPr lang="en-GB" dirty="0" err="1">
                <a:solidFill>
                  <a:srgbClr val="0E0E0E"/>
                </a:solidFill>
                <a:effectLst/>
              </a:rPr>
              <a:t>odlično</a:t>
            </a:r>
            <a:r>
              <a:rPr lang="en-GB" dirty="0">
                <a:solidFill>
                  <a:srgbClr val="0E0E0E"/>
                </a:solidFill>
                <a:effectLst/>
              </a:rPr>
              <a:t> </a:t>
            </a:r>
            <a:r>
              <a:rPr lang="en-GB" dirty="0" err="1">
                <a:solidFill>
                  <a:srgbClr val="0E0E0E"/>
                </a:solidFill>
                <a:effectLst/>
              </a:rPr>
              <a:t>provesti</a:t>
            </a:r>
            <a:r>
              <a:rPr lang="en-GB" dirty="0">
                <a:solidFill>
                  <a:srgbClr val="0E0E0E"/>
                </a:solidFill>
                <a:effectLst/>
              </a:rPr>
              <a:t>”).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27685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3342</Words>
  <Application>Microsoft Office PowerPoint</Application>
  <PresentationFormat>Widescreen</PresentationFormat>
  <Paragraphs>291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.AppleSystemUIFont</vt:lpstr>
      <vt:lpstr>.SF NS</vt:lpstr>
      <vt:lpstr>Arial</vt:lpstr>
      <vt:lpstr>Calibri</vt:lpstr>
      <vt:lpstr>Calibri Light</vt:lpstr>
      <vt:lpstr>Wingdings</vt:lpstr>
      <vt:lpstr>Office Theme</vt:lpstr>
      <vt:lpstr>PowerPoint Presentation</vt:lpstr>
      <vt:lpstr>Komunikacija u partnerskim odnosima</vt:lpstr>
      <vt:lpstr>PowerPoint Presentation</vt:lpstr>
      <vt:lpstr>Uzroci “šuma” ili problema u komunikaciji:</vt:lpstr>
      <vt:lpstr>Kako nastaje “šum” u komunikaciji?</vt:lpstr>
      <vt:lpstr>Strah od odbijanja-ispipavanje terena nejasnom porukom </vt:lpstr>
      <vt:lpstr>PowerPoint Presentation</vt:lpstr>
      <vt:lpstr>Primjer konflikta zbog dvosmislenosti (strah od odbacivanja)</vt:lpstr>
      <vt:lpstr>PowerPoint Presentation</vt:lpstr>
      <vt:lpstr>Kako bi ova situacija mogla biti drugačija? </vt:lpstr>
      <vt:lpstr>Primjer skrivene namjere i krive pretpostavke</vt:lpstr>
      <vt:lpstr>Tehnike za prevladavanje nejasnoća u komunikaciji</vt:lpstr>
      <vt:lpstr>Obrambenost-kao zaštita</vt:lpstr>
      <vt:lpstr>Primjer obrambenosti u komunikaciji</vt:lpstr>
      <vt:lpstr>Kako obrambenost stvara nesporazume? </vt:lpstr>
      <vt:lpstr>PowerPoint Presentation</vt:lpstr>
      <vt:lpstr>“Promašena poruka”</vt:lpstr>
      <vt:lpstr>Različiti stilovi komunikacije: </vt:lpstr>
      <vt:lpstr>Razlike u tempu i načinu odgovaranja</vt:lpstr>
      <vt:lpstr>Razlike u tempu komunikacije </vt:lpstr>
      <vt:lpstr>Problem “dugih govornika” i “tihih slušatelja” </vt:lpstr>
      <vt:lpstr>Pogrešna tumačenja neverbalne komunikacije </vt:lpstr>
      <vt:lpstr>Rješenja za usklađivanje stilova komunikacije</vt:lpstr>
      <vt:lpstr>Postavljanje pitanja u komunikaciji </vt:lpstr>
      <vt:lpstr>Kada pitanja stvaraju probleme </vt:lpstr>
      <vt:lpstr>Kako poboljšati način postavljanja pitanja (pokazati interes, brigu, poštovanje, povezanost kroz prava pitanja) </vt:lpstr>
      <vt:lpstr>Razlike u komunikacijskim stilovima između spolova</vt:lpstr>
      <vt:lpstr>PowerPoint Presentation</vt:lpstr>
      <vt:lpstr>Tipični sukobi koji proizlaze iz razlika u stilu zbog različitih spolova </vt:lpstr>
      <vt:lpstr>Pomoć u nadvladavanju razlika muško ženskih stilova razgovora</vt:lpstr>
      <vt:lpstr>Svijet djevojaka: razgovor kao most-vještije su u komunikaciji</vt:lpstr>
      <vt:lpstr>Svijet dječaka: Razgovor kao oružje-uspostavljanje dominacije </vt:lpstr>
      <vt:lpstr>Žene očekuju emocionalnu povezanost kroz razgovor </vt:lpstr>
      <vt:lpstr>Razgovor o problemima: suprotni stavovi </vt:lpstr>
      <vt:lpstr>Razlike u interesima i percepciji važnosti tema </vt:lpstr>
      <vt:lpstr>Razlike u reakcijama na probleme </vt:lpstr>
      <vt:lpstr>Kako prevladati razlike? </vt:lpstr>
      <vt:lpstr>PowerPoint Presentation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partnerskim odnosima</dc:title>
  <dc:creator>Microsoft Office User</dc:creator>
  <cp:lastModifiedBy>hubikotvr@outlook.com</cp:lastModifiedBy>
  <cp:revision>19</cp:revision>
  <dcterms:created xsi:type="dcterms:W3CDTF">2024-11-15T21:20:52Z</dcterms:created>
  <dcterms:modified xsi:type="dcterms:W3CDTF">2024-11-29T14:52:25Z</dcterms:modified>
</cp:coreProperties>
</file>