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735763" cy="9866313"/>
  <p:embeddedFontLst>
    <p:embeddedFont>
      <p:font typeface="Open Sans" panose="020B0604020202020204" charset="0"/>
      <p:regular r:id="rId25"/>
    </p:embeddedFont>
    <p:embeddedFont>
      <p:font typeface="Montserrat Semi-Bold" panose="020B0604020202020204" charset="-18"/>
      <p:regular r:id="rId26"/>
    </p:embeddedFont>
    <p:embeddedFont>
      <p:font typeface="Lemon Tuesday" panose="020B0604020202020204" charset="-18"/>
      <p:regular r:id="rId27"/>
    </p:embeddedFont>
    <p:embeddedFont>
      <p:font typeface="Montserrat Bold" panose="020B0604020202020204" charset="-18"/>
      <p:regular r:id="rId28"/>
    </p:embeddedFont>
    <p:embeddedFont>
      <p:font typeface="Open Sans Italics" panose="020B0604020202020204" charset="0"/>
      <p:regular r:id="rId29"/>
    </p:embeddedFont>
    <p:embeddedFont>
      <p:font typeface="Open Sans Extra Bold" panose="020B0604020202020204" charset="0"/>
      <p:regular r:id="rId30"/>
    </p:embeddedFont>
    <p:embeddedFont>
      <p:font typeface="Open Sans Bold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9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7.12.2024.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B53B8-7D4F-4D3E-82F0-4A8AD2A8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747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7.12.2024.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1627A-D25A-4FD0-863B-8715EB29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7015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3608973"/>
            <a:ext cx="11680874" cy="199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6000" spc="-342">
                <a:solidFill>
                  <a:srgbClr val="494949"/>
                </a:solidFill>
                <a:latin typeface="Lemon Tuesday"/>
                <a:ea typeface="Lemon Tuesday"/>
                <a:cs typeface="Lemon Tuesday"/>
                <a:sym typeface="Lemon Tuesday"/>
              </a:rPr>
              <a:t>KOMUNIKACIJA U PARTNERSKIM ODNOSIMA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03563" y="6613402"/>
            <a:ext cx="11680874" cy="1683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8"/>
              </a:lnSpc>
            </a:pPr>
            <a:r>
              <a:rPr lang="en-US" sz="2800" spc="-159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KBT 2. stupanj Grupa C</a:t>
            </a:r>
          </a:p>
          <a:p>
            <a:pPr algn="ctr">
              <a:lnSpc>
                <a:spcPts val="4508"/>
              </a:lnSpc>
            </a:pPr>
            <a:r>
              <a:rPr lang="en-US" sz="2800" spc="-159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12. Radionica, 7.12.2024.</a:t>
            </a:r>
          </a:p>
          <a:p>
            <a:pPr algn="ctr">
              <a:lnSpc>
                <a:spcPts val="4508"/>
              </a:lnSpc>
            </a:pPr>
            <a:r>
              <a:rPr lang="en-US" sz="2800" spc="-159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Marita Mesić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215824" y="1738331"/>
            <a:ext cx="10548869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0"/>
              </a:lnSpc>
              <a:spcBef>
                <a:spcPct val="0"/>
              </a:spcBef>
            </a:pPr>
            <a:r>
              <a:rPr lang="en-US" sz="5000" b="1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Monolozi, prekidanje i tiho slušanje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9223" y="3653916"/>
            <a:ext cx="13842737" cy="111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Nesklad u ovim razgovornim stilovima može se ublažiti učenjem tzv. “pravila bontona u razgovoru”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661518"/>
            <a:ext cx="770757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“Gluhe” i “slijepe” točke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77283" y="3255357"/>
            <a:ext cx="10273671" cy="617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Pojava kad jedan partner mentalno ne registrira što mu drugi partner komunicira riječima i gestama </a:t>
            </a: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Parovi s “gluhim” točkama imaju problema s donošenjem jednostavnih odluka</a:t>
            </a: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Često je povezana s </a:t>
            </a:r>
            <a:r>
              <a:rPr lang="en-US" sz="2799" b="1" spc="167">
                <a:solidFill>
                  <a:srgbClr val="49494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preosjetljivošću i obrambenošću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 - čak i benigna poruka usmjerena na ranjivo područje partnera može biti </a:t>
            </a:r>
            <a:r>
              <a:rPr lang="en-US" sz="2799" b="1" spc="167">
                <a:solidFill>
                  <a:srgbClr val="49494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prijetnja samopoštovanju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 - zaštita od odbijanja ili povrede ponosa = “obrana” koja blokira objektivno sagledavanje situacije</a:t>
            </a:r>
          </a:p>
          <a:p>
            <a:pPr marL="1209039" lvl="2" indent="-403013" algn="l">
              <a:lnSpc>
                <a:spcPts val="3779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primjer: Sally i Tom</a:t>
            </a:r>
          </a:p>
          <a:p>
            <a:pPr marL="1813558" lvl="3" indent="-453390" algn="l">
              <a:lnSpc>
                <a:spcPts val="3779"/>
              </a:lnSpc>
              <a:buFont typeface="Arial"/>
              <a:buChar char="￭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Sally - osjećaj inferiornosti</a:t>
            </a:r>
          </a:p>
          <a:p>
            <a:pPr marL="1813558" lvl="3" indent="-453390" algn="l">
              <a:lnSpc>
                <a:spcPts val="3779"/>
              </a:lnSpc>
              <a:buFont typeface="Arial"/>
              <a:buChar char="￭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Tom - osjetljivost na ponos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144000" y="2138603"/>
            <a:ext cx="7707571" cy="8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Razlike u tempu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3550572"/>
            <a:ext cx="7571318" cy="47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razlike u naučenom razgovornom </a:t>
            </a:r>
            <a:r>
              <a:rPr lang="en-US" sz="2799" i="1" spc="167">
                <a:solidFill>
                  <a:srgbClr val="494949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bontonu</a:t>
            </a:r>
          </a:p>
          <a:p>
            <a:pPr marL="1209039" lvl="2" indent="-403013" algn="l">
              <a:lnSpc>
                <a:spcPts val="3779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jedan partner više priča, s prijateljima vodi paralelne razgovore, ponekad monologe uz česta prekidanja</a:t>
            </a:r>
          </a:p>
          <a:p>
            <a:pPr marL="1209039" lvl="2" indent="-403013" algn="l">
              <a:lnSpc>
                <a:spcPts val="3779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drugi partner manje priča, s prijateljima se diskretno izmjenjuje u razgovoru bez međusobnih prekidanja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14450" y="3194579"/>
            <a:ext cx="16518603" cy="6255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SVRHA: dobivanje informacija, saznavanje tuđih potreba, pregovaranje, donošenje odluka </a:t>
            </a:r>
          </a:p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Često se koristi kod neizravne komunikacije za dobivanje jasnoće</a:t>
            </a:r>
          </a:p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Korištenje </a:t>
            </a:r>
            <a:r>
              <a:rPr lang="en-US" sz="2799" b="1" spc="167">
                <a:solidFill>
                  <a:srgbClr val="49494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prevelikog broja pitanja ili pogrešne vrste pitanja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 može biti doživljeno kao:</a:t>
            </a:r>
          </a:p>
          <a:p>
            <a:pPr marL="1209039" lvl="2" indent="-403013" algn="l">
              <a:lnSpc>
                <a:spcPts val="4507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prijetnja:</a:t>
            </a:r>
          </a:p>
          <a:p>
            <a:pPr marL="1813558" lvl="3" indent="-453390" algn="l">
              <a:lnSpc>
                <a:spcPts val="4507"/>
              </a:lnSpc>
              <a:buFont typeface="Arial"/>
              <a:buChar char="￭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kompetentnosti</a:t>
            </a:r>
          </a:p>
          <a:p>
            <a:pPr marL="1813558" lvl="3" indent="-453390" algn="l">
              <a:lnSpc>
                <a:spcPts val="4507"/>
              </a:lnSpc>
              <a:buFont typeface="Arial"/>
              <a:buChar char="￭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znanju</a:t>
            </a:r>
          </a:p>
          <a:p>
            <a:pPr marL="1813558" lvl="3" indent="-453390" algn="l">
              <a:lnSpc>
                <a:spcPts val="4507"/>
              </a:lnSpc>
              <a:buFont typeface="Arial"/>
              <a:buChar char="￭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iskrenosti</a:t>
            </a:r>
          </a:p>
          <a:p>
            <a:pPr marL="1813558" lvl="3" indent="-453390" algn="l">
              <a:lnSpc>
                <a:spcPts val="4507"/>
              </a:lnSpc>
              <a:buFont typeface="Arial"/>
              <a:buChar char="￭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samopouzdanju - napad na “slabe” točke</a:t>
            </a:r>
          </a:p>
          <a:p>
            <a:pPr marL="1209039" lvl="2" indent="-403013" algn="l">
              <a:lnSpc>
                <a:spcPts val="4507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manjak </a:t>
            </a:r>
            <a:r>
              <a:rPr lang="en-US" sz="2799" i="1" spc="167">
                <a:solidFill>
                  <a:srgbClr val="494949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rapporta 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(razumijevanja i povjerenja u uspostavljenom odnosu)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4450" y="1648274"/>
            <a:ext cx="770757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Korištenje pitanja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14450" y="3194579"/>
            <a:ext cx="16518603" cy="6255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Korištenje </a:t>
            </a:r>
            <a:r>
              <a:rPr lang="en-US" sz="2799" b="1" spc="167">
                <a:solidFill>
                  <a:srgbClr val="49494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premalo pitanja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 - opasnost od doživljavanja manjka interesa </a:t>
            </a:r>
          </a:p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Izbjegavanje pitanja “Zašto...?”</a:t>
            </a:r>
          </a:p>
          <a:p>
            <a:pPr marL="1209039" lvl="2" indent="-403013" algn="l">
              <a:lnSpc>
                <a:spcPts val="4507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može učiniti drugu osobu obrambenom</a:t>
            </a:r>
          </a:p>
          <a:p>
            <a:pPr marL="1209039" lvl="2" indent="-403013" algn="l">
              <a:lnSpc>
                <a:spcPts val="4507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implicira nepovjerenje i sumnju</a:t>
            </a:r>
          </a:p>
          <a:p>
            <a:pPr marL="1209039" lvl="2" indent="-403013" algn="l">
              <a:lnSpc>
                <a:spcPts val="4507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bolje koristiti:</a:t>
            </a:r>
          </a:p>
          <a:p>
            <a:pPr marL="1813558" lvl="3" indent="-453390" algn="l">
              <a:lnSpc>
                <a:spcPts val="4507"/>
              </a:lnSpc>
              <a:buFont typeface="Arial"/>
              <a:buChar char="￭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“Kako to da...?”</a:t>
            </a:r>
          </a:p>
          <a:p>
            <a:pPr marL="1813558" lvl="3" indent="-453390" algn="l">
              <a:lnSpc>
                <a:spcPts val="4507"/>
              </a:lnSpc>
              <a:buFont typeface="Arial"/>
              <a:buChar char="￭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“Možeš li mi pojasniti...?”</a:t>
            </a:r>
          </a:p>
          <a:p>
            <a:pPr marL="1813558" lvl="3" indent="-453390" algn="l">
              <a:lnSpc>
                <a:spcPts val="4507"/>
              </a:lnSpc>
              <a:buFont typeface="Arial"/>
              <a:buChar char="￭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“Postoji li problem...?”</a:t>
            </a:r>
          </a:p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Korištenje pitanja i značenje koje pridajemo pitanjima povezano je s okolnostima odrastanja</a:t>
            </a:r>
          </a:p>
          <a:p>
            <a:pPr marL="1209039" lvl="2" indent="-403013" algn="l">
              <a:lnSpc>
                <a:spcPts val="4507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 obitelji koje (ne) traže pojašnjenja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4450" y="1648274"/>
            <a:ext cx="770757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Korištenje pitanja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14450" y="2271953"/>
            <a:ext cx="770757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VAŽNO!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4450" y="3624859"/>
            <a:ext cx="15944850" cy="93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Razgovorni stilovi su naučeni - što znači da ih, ako nam narušavaju efikasnu komunikaciju, možemo odučiti i usvojiti adaptivniji stil!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429750" y="3253104"/>
            <a:ext cx="8624360" cy="522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Istraživanja pokazuju postojanje rodnih razlika u razgovornim stilovima</a:t>
            </a:r>
          </a:p>
          <a:p>
            <a:pPr marL="1209039" lvl="2" indent="-403013" algn="l">
              <a:lnSpc>
                <a:spcPts val="3779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često uzrok nesporazuma</a:t>
            </a: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Maltz &amp; Borker (1982)</a:t>
            </a:r>
          </a:p>
          <a:p>
            <a:pPr marL="1209039" lvl="2" indent="-403013" algn="l">
              <a:lnSpc>
                <a:spcPts val="3779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rodne razlike u razgovornim stilovima proizlaze iz razlika u okolnostima odrastanja dječaka i djevojčica te načinu formiranja vršnjačkih odnosa u djetinjstvu </a:t>
            </a:r>
          </a:p>
          <a:p>
            <a:pPr marL="1813558" lvl="3" indent="-453390" algn="l">
              <a:lnSpc>
                <a:spcPts val="3779"/>
              </a:lnSpc>
              <a:buFont typeface="Arial"/>
              <a:buChar char="￭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djevojčice: intimnost i jednakost</a:t>
            </a:r>
          </a:p>
          <a:p>
            <a:pPr marL="1813558" lvl="3" indent="-453390" algn="l">
              <a:lnSpc>
                <a:spcPts val="3779"/>
              </a:lnSpc>
              <a:buFont typeface="Arial"/>
              <a:buChar char="￭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dječaci: dominacija i kompetitivnost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29750" y="1613396"/>
            <a:ext cx="770757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Rodne razlike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48770"/>
            <a:ext cx="7829550" cy="437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9"/>
              </a:lnSpc>
            </a:pPr>
            <a:r>
              <a:rPr lang="en-US" sz="3399" b="1" spc="203">
                <a:solidFill>
                  <a:srgbClr val="49494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Ž </a:t>
            </a: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postavljaju više pitanja - znak intimnosti i izraz brižnosti</a:t>
            </a: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koriste više verbalnih signala - znak slušanja</a:t>
            </a: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sklonije “tihom protestu”</a:t>
            </a: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češće koriste zamjenice </a:t>
            </a:r>
            <a:r>
              <a:rPr lang="en-US" sz="2799" i="1" spc="167">
                <a:solidFill>
                  <a:srgbClr val="494949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vi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2799" i="1" spc="167">
                <a:solidFill>
                  <a:srgbClr val="494949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mi -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 osjećaj zajedništva</a:t>
            </a: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sklonije dijeljenju emocija i intime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81075"/>
            <a:ext cx="770757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Rodne razlike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29750" y="2448770"/>
            <a:ext cx="7829550" cy="485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9"/>
              </a:lnSpc>
            </a:pPr>
            <a:r>
              <a:rPr lang="en-US" sz="3399" b="1" spc="203">
                <a:solidFill>
                  <a:srgbClr val="49494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postavljaju manje privatnih pitanja - znak narušavanja privatnosti</a:t>
            </a: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koriste manje verbalnih signala - znak slaganja</a:t>
            </a: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skloniji prekidanju sugovornika</a:t>
            </a: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manje odgovaraju</a:t>
            </a: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skloniji propitivanju tuđih izjava</a:t>
            </a: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skloniji isticanju svojih stavova i mišljenja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981075"/>
            <a:ext cx="10500759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Rodne razlike u značenju govora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253915"/>
            <a:ext cx="9918764" cy="617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drukčija značenja = drukčija očekivanja</a:t>
            </a:r>
          </a:p>
          <a:p>
            <a:pPr algn="l">
              <a:lnSpc>
                <a:spcPts val="3779"/>
              </a:lnSpc>
            </a:pPr>
            <a:endParaRPr lang="en-US" sz="2799" spc="167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Dijeljenje intimnosti</a:t>
            </a:r>
          </a:p>
          <a:p>
            <a:pPr marL="1209039" lvl="2" indent="-403013" algn="l">
              <a:lnSpc>
                <a:spcPts val="3779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žene pridaju više značenja, smeta ih kad muž ne dijeli svoje osjećaje s njom</a:t>
            </a:r>
          </a:p>
          <a:p>
            <a:pPr algn="l">
              <a:lnSpc>
                <a:spcPts val="3779"/>
              </a:lnSpc>
            </a:pPr>
            <a:endParaRPr lang="en-US" sz="2799" spc="167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Rješavanje konflikata</a:t>
            </a:r>
          </a:p>
          <a:p>
            <a:pPr marL="1209039" lvl="2" indent="-403013" algn="l">
              <a:lnSpc>
                <a:spcPts val="3779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Ž = “Brak valja dok pričamo o njemu”</a:t>
            </a:r>
          </a:p>
          <a:p>
            <a:pPr marL="1209039" lvl="2" indent="-403013" algn="l">
              <a:lnSpc>
                <a:spcPts val="3779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M = “Brak ne valja ako pričamo o njemu”</a:t>
            </a:r>
          </a:p>
          <a:p>
            <a:pPr algn="l">
              <a:lnSpc>
                <a:spcPts val="3779"/>
              </a:lnSpc>
            </a:pPr>
            <a:endParaRPr lang="en-US" sz="2799" spc="167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Rješavanje problema</a:t>
            </a:r>
          </a:p>
          <a:p>
            <a:pPr marL="1209039" lvl="2" indent="-403013" algn="l">
              <a:lnSpc>
                <a:spcPts val="3779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Ž - traže razumijevanje i podršku</a:t>
            </a:r>
          </a:p>
          <a:p>
            <a:pPr marL="1209039" lvl="2" indent="-403013" algn="l">
              <a:lnSpc>
                <a:spcPts val="3779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M - skloniji traženju praktičnih rješenja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14450" y="2271953"/>
            <a:ext cx="770757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Zaključak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4450" y="3494828"/>
            <a:ext cx="7393092" cy="5634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Rodne razlike u razgovornim stilovima ne proizlaze iz loše namjere, manjka poštovanja ili manjka interesa - osvješćivanje razlika može povećati međusobno razumijevanje i smanjiti nesporazume u komunikaciji</a:t>
            </a:r>
          </a:p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b="1" spc="167">
                <a:solidFill>
                  <a:srgbClr val="49494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RJEŠENJE: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 učenje sinkroniziranja razgovornih stilova</a:t>
            </a:r>
          </a:p>
          <a:p>
            <a:pPr algn="l">
              <a:lnSpc>
                <a:spcPts val="3779"/>
              </a:lnSpc>
            </a:pPr>
            <a:endParaRPr lang="en-US" sz="2799" spc="167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441988" y="2760223"/>
            <a:ext cx="3086100" cy="3086100"/>
            <a:chOff x="0" y="0"/>
            <a:chExt cx="812800" cy="812800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29"/>
                </a:lnSpc>
              </a:pPr>
              <a:r>
                <a:rPr lang="en-US" sz="20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POTEŠKOĆE U KOMUNIKACIJI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362883" y="1209298"/>
            <a:ext cx="13562234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0"/>
              </a:lnSpc>
            </a:pPr>
            <a:r>
              <a:rPr lang="en-US" sz="6000" spc="-342" dirty="0" err="1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Poteškoće</a:t>
            </a:r>
            <a:r>
              <a:rPr lang="en-US" sz="6000" spc="-342" dirty="0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u </a:t>
            </a:r>
            <a:r>
              <a:rPr lang="en-US" sz="6000" spc="-342" dirty="0" err="1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komunikaciji</a:t>
            </a:r>
            <a:endParaRPr lang="en-US" sz="6000" spc="-342" dirty="0">
              <a:solidFill>
                <a:srgbClr val="494949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528088" y="6172200"/>
            <a:ext cx="3086100" cy="3086100"/>
            <a:chOff x="0" y="0"/>
            <a:chExt cx="812800" cy="812800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29"/>
                </a:lnSpc>
              </a:pPr>
              <a:r>
                <a:rPr lang="en-US" sz="20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NESPORAZUMI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355888" y="6172200"/>
            <a:ext cx="3086100" cy="3086100"/>
            <a:chOff x="0" y="0"/>
            <a:chExt cx="812800" cy="812800"/>
          </a:xfrm>
          <a:solidFill>
            <a:schemeClr val="bg1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29"/>
                </a:lnSpc>
              </a:pPr>
              <a:r>
                <a:rPr lang="en-US" sz="20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FRUSTRACIJA I NEPRIJATELJSKI STAV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0528088" y="4303273"/>
            <a:ext cx="1543050" cy="186892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4" name="AutoShape 14"/>
          <p:cNvSpPr/>
          <p:nvPr/>
        </p:nvSpPr>
        <p:spPr>
          <a:xfrm flipH="1">
            <a:off x="7441988" y="7715250"/>
            <a:ext cx="30861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5" name="AutoShape 15"/>
          <p:cNvSpPr/>
          <p:nvPr/>
        </p:nvSpPr>
        <p:spPr>
          <a:xfrm flipV="1">
            <a:off x="5898938" y="4303273"/>
            <a:ext cx="1543050" cy="186892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208590" y="3570873"/>
            <a:ext cx="11680874" cy="1497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 spc="-519">
                <a:solidFill>
                  <a:srgbClr val="494949"/>
                </a:solidFill>
                <a:latin typeface="Lemon Tuesday"/>
                <a:ea typeface="Lemon Tuesday"/>
                <a:cs typeface="Lemon Tuesday"/>
                <a:sym typeface="Lemon Tuesday"/>
              </a:rPr>
              <a:t>HVALA NA POZORNOSTI!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14450" y="2271953"/>
            <a:ext cx="770757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Literatura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4450" y="3729990"/>
            <a:ext cx="7829550" cy="141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9"/>
              </a:lnSpc>
              <a:spcBef>
                <a:spcPct val="0"/>
              </a:spcBef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Beck, A. T. (1989). Love is never enough. New York: Harper &amp; Row, Publishers, Inc. – 5. poglavlje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14450" y="2271953"/>
            <a:ext cx="770757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Poteškoće u komunikaciji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4450" y="3992261"/>
            <a:ext cx="9206355" cy="454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NEIZRAVNOST I DVOSMISLENOST</a:t>
            </a:r>
          </a:p>
          <a:p>
            <a:pPr marL="604519" lvl="1" indent="-302260" algn="just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OBRAMBENOST</a:t>
            </a:r>
          </a:p>
          <a:p>
            <a:pPr marL="604519" lvl="1" indent="-302260" algn="just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PROPUŠTANJE PORUKE</a:t>
            </a:r>
          </a:p>
          <a:p>
            <a:pPr marL="604519" lvl="1" indent="-302260" algn="just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MONOLOZI, PREKIDANJE I TIHO SLUŠANJE</a:t>
            </a:r>
          </a:p>
          <a:p>
            <a:pPr marL="604519" lvl="1" indent="-302260" algn="just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„GLUHE” I „SLIJEPE” TOČKE</a:t>
            </a:r>
          </a:p>
          <a:p>
            <a:pPr marL="604519" lvl="1" indent="-302260" algn="just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RAZLIKE U TEMPU</a:t>
            </a:r>
          </a:p>
          <a:p>
            <a:pPr marL="604519" lvl="1" indent="-302260" algn="just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KORIŠTENJE PITANJA</a:t>
            </a:r>
          </a:p>
          <a:p>
            <a:pPr marL="0" lvl="0" indent="0" algn="just">
              <a:lnSpc>
                <a:spcPts val="4507"/>
              </a:lnSpc>
            </a:pPr>
            <a:r>
              <a:rPr lang="en-US" sz="2799" u="none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4450" y="2915894"/>
            <a:ext cx="15701084" cy="760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 Jasna (nedvosmislena), precizna i izravna komunikacija doprinosi:</a:t>
            </a:r>
          </a:p>
          <a:p>
            <a:pPr marL="1209039" lvl="2" indent="-403013" algn="l">
              <a:lnSpc>
                <a:spcPts val="3779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točnom izražavanju misli, potreba i osjećaja partneru</a:t>
            </a:r>
          </a:p>
          <a:p>
            <a:pPr marL="1209039" lvl="2" indent="-403013" algn="l">
              <a:lnSpc>
                <a:spcPts val="3779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i facilitira uspješno donošenje odluka u vezi (budžetiranje, kućanski poslovi, djeca itd.) </a:t>
            </a:r>
          </a:p>
          <a:p>
            <a:pPr algn="l">
              <a:lnSpc>
                <a:spcPts val="3779"/>
              </a:lnSpc>
            </a:pPr>
            <a:endParaRPr lang="en-US" sz="2799" spc="167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Primjer: Sally i Tom</a:t>
            </a:r>
          </a:p>
          <a:p>
            <a:pPr algn="l">
              <a:lnSpc>
                <a:spcPts val="3779"/>
              </a:lnSpc>
            </a:pPr>
            <a:endParaRPr lang="en-US" sz="2799" spc="167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Kad se veza razvije i funkcionira, partneri uspješno komuniciraju s </a:t>
            </a:r>
            <a:r>
              <a:rPr lang="en-US" sz="2799" i="1" spc="167">
                <a:solidFill>
                  <a:srgbClr val="494949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hintovima i 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aluzijama, tj. komuniciraju preko svog privatnog jezika čiji specijalni idiomi prenose poruku.</a:t>
            </a:r>
          </a:p>
          <a:p>
            <a:pPr algn="l">
              <a:lnSpc>
                <a:spcPts val="3779"/>
              </a:lnSpc>
            </a:pPr>
            <a:endParaRPr lang="en-US" sz="2799" spc="167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Kad se veza nađe u stresnijem razdoblju, privatni jezik gubi na važnosti te više nije adekvatan za prijenos poruke u komunikacijskom procesu, već može dovesti do nesporazuma.</a:t>
            </a:r>
          </a:p>
          <a:p>
            <a:pPr algn="l">
              <a:lnSpc>
                <a:spcPts val="3779"/>
              </a:lnSpc>
            </a:pPr>
            <a:endParaRPr lang="en-US" sz="2799" spc="167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779"/>
              </a:lnSpc>
            </a:pPr>
            <a:endParaRPr lang="en-US" sz="2799" spc="167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14450" y="1512021"/>
            <a:ext cx="10818683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Neizravnost i dvosmislenost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4450" y="3273816"/>
            <a:ext cx="14043339" cy="6255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SALLY: Obitelj Scott je spomenula nešto o druženju kod njih u četvrtak.</a:t>
            </a:r>
          </a:p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TOM [povrijeđeno]: Pozvali su </a:t>
            </a:r>
            <a:r>
              <a:rPr lang="en-US" sz="2799" i="1" spc="167">
                <a:solidFill>
                  <a:srgbClr val="494949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tebe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? [značenje: </a:t>
            </a:r>
            <a:r>
              <a:rPr lang="en-US" sz="2799" i="1" spc="167">
                <a:solidFill>
                  <a:srgbClr val="494949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Samo tebe, ne i mene?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SALLY [razdražljivo]: Pa sad sam ti rekla. [</a:t>
            </a:r>
            <a:r>
              <a:rPr lang="en-US" sz="2799" i="1" spc="167">
                <a:solidFill>
                  <a:srgbClr val="494949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Izaziva moju istinitost.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TOM [povrijeđeno]: Kako to da su pozvali </a:t>
            </a:r>
            <a:r>
              <a:rPr lang="en-US" sz="2799" i="1" spc="167">
                <a:solidFill>
                  <a:srgbClr val="494949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tebe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? [značenje: </a:t>
            </a:r>
            <a:r>
              <a:rPr lang="en-US" sz="2799" i="1" spc="167">
                <a:solidFill>
                  <a:srgbClr val="494949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Tebe, a ne i mene.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SALLY [povrijeđeno]: Očito me vole. [</a:t>
            </a:r>
            <a:r>
              <a:rPr lang="en-US" sz="2799" i="1" spc="167">
                <a:solidFill>
                  <a:srgbClr val="494949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On misli da nisam dovoljno simpatična da bi bila pozvana sama.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TOM: Odi, siguran sam da ćeš se super provesti. [</a:t>
            </a:r>
            <a:r>
              <a:rPr lang="en-US" sz="2799" i="1" spc="167">
                <a:solidFill>
                  <a:srgbClr val="494949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Nadam se da ćeš se loše provesti.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SALLY [ogorčeno]: Sigurna sam da hoću. [</a:t>
            </a:r>
            <a:r>
              <a:rPr lang="en-US" sz="2799" i="1" spc="167">
                <a:solidFill>
                  <a:srgbClr val="494949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On ne želi ići jer su nas pozvali preko mene.</a:t>
            </a: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14450" y="1512021"/>
            <a:ext cx="10818683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Primjer: Sally &amp; Tom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4450" y="2176703"/>
            <a:ext cx="740583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Obrambenost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14450" y="3350016"/>
            <a:ext cx="7707571" cy="47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Želja za dokazivanjem nečega o sebi ili želja za sprječavanjem odbijanja</a:t>
            </a:r>
          </a:p>
          <a:p>
            <a:pPr algn="l">
              <a:lnSpc>
                <a:spcPts val="3779"/>
              </a:lnSpc>
            </a:pPr>
            <a:endParaRPr lang="en-US" sz="2799" spc="167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Povećava ju strah od odbijanja zbog izražavanja određenog mišljenja ili svoje potrebe</a:t>
            </a:r>
          </a:p>
          <a:p>
            <a:pPr algn="l">
              <a:lnSpc>
                <a:spcPts val="3779"/>
              </a:lnSpc>
            </a:pPr>
            <a:endParaRPr lang="en-US" sz="2799" spc="167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Povećava vjerojatnost nesporazuma</a:t>
            </a:r>
          </a:p>
          <a:p>
            <a:pPr algn="l">
              <a:lnSpc>
                <a:spcPts val="3779"/>
              </a:lnSpc>
            </a:pPr>
            <a:endParaRPr lang="en-US" sz="2799" spc="167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3779"/>
              </a:lnSpc>
              <a:spcBef>
                <a:spcPct val="0"/>
              </a:spcBef>
            </a:pPr>
            <a:endParaRPr lang="en-US" sz="2799" spc="167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14450" y="3273816"/>
            <a:ext cx="14043339" cy="282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TOM: Hoćemo li posjetiti moju mamu preko vikenda?</a:t>
            </a:r>
          </a:p>
          <a:p>
            <a:pPr algn="l">
              <a:lnSpc>
                <a:spcPts val="4507"/>
              </a:lnSpc>
            </a:pPr>
            <a:endParaRPr lang="en-US" sz="2799" spc="167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SALLY: Mislim da ne, imam puno posla.</a:t>
            </a:r>
          </a:p>
          <a:p>
            <a:pPr algn="l">
              <a:lnSpc>
                <a:spcPts val="4507"/>
              </a:lnSpc>
            </a:pPr>
            <a:endParaRPr lang="en-US" sz="2799" spc="167">
              <a:solidFill>
                <a:srgbClr val="4949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TOM [ljutito]: Nikad ne želiš posjetiti moju mamu.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4450" y="1512021"/>
            <a:ext cx="10818683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Primjer: Sally &amp; Tom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77283" y="3255357"/>
            <a:ext cx="9092811" cy="617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779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Istraživanje parova s (ne)uspješnom bračnom prilagodbom (Noller, 1984)</a:t>
            </a:r>
          </a:p>
          <a:p>
            <a:pPr marL="1209039" lvl="2" indent="-403013" algn="l">
              <a:lnSpc>
                <a:spcPts val="3779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parovi s nesretnim brakovima su bili manje uspješni u dekodiranju poruke koju im je partner htio prenijeti u odnosu na parove sa sretnim brakovima</a:t>
            </a:r>
          </a:p>
          <a:p>
            <a:pPr marL="1209039" lvl="2" indent="-403013" algn="l">
              <a:lnSpc>
                <a:spcPts val="3779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nije bilo razlike između parova u dekodiranju poruka stranaca </a:t>
            </a:r>
          </a:p>
          <a:p>
            <a:pPr marL="1209039" lvl="2" indent="-403013" algn="l">
              <a:lnSpc>
                <a:spcPts val="3779"/>
              </a:lnSpc>
              <a:buFont typeface="Arial"/>
              <a:buChar char="⚬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zaključci:</a:t>
            </a:r>
          </a:p>
          <a:p>
            <a:pPr marL="1813558" lvl="3" indent="-453390" algn="l">
              <a:lnSpc>
                <a:spcPts val="3779"/>
              </a:lnSpc>
              <a:buFont typeface="Arial"/>
              <a:buChar char="￭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komunikacijski proces je narušen kod nesretnih parova</a:t>
            </a:r>
          </a:p>
          <a:p>
            <a:pPr marL="1813558" lvl="3" indent="-453390" algn="l">
              <a:lnSpc>
                <a:spcPts val="3779"/>
              </a:lnSpc>
              <a:buFont typeface="Arial"/>
              <a:buChar char="￭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poteškoće u komunikaciji su specifične za smetnje u bračnom odnosu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021797"/>
            <a:ext cx="10818683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0"/>
              </a:lnSpc>
            </a:pPr>
            <a:r>
              <a:rPr lang="en-US" sz="5000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Propuštanje poruke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86757" y="4785930"/>
            <a:ext cx="20061513" cy="0"/>
          </a:xfrm>
          <a:prstGeom prst="line">
            <a:avLst/>
          </a:prstGeom>
          <a:ln w="28575" cap="flat">
            <a:solidFill>
              <a:srgbClr val="49494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8062631" y="4552568"/>
            <a:ext cx="502056" cy="50205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9494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39700" y="177800"/>
              <a:ext cx="533400" cy="495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6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11867" y="4534902"/>
            <a:ext cx="502056" cy="50205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9494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39700" y="177800"/>
              <a:ext cx="533400" cy="495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985627" y="4533184"/>
            <a:ext cx="502056" cy="50205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94949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39700" y="177800"/>
              <a:ext cx="533400" cy="495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6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59367" y="5334394"/>
            <a:ext cx="4205155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>
                <a:solidFill>
                  <a:srgbClr val="494949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MONOLOZI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59036" y="5334394"/>
            <a:ext cx="4309246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>
                <a:solidFill>
                  <a:srgbClr val="494949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PREKIDANJE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099569"/>
            <a:ext cx="3668390" cy="3834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367"/>
              </a:lnSpc>
              <a:buFont typeface="Arial"/>
              <a:buChar char="•"/>
            </a:pPr>
            <a:r>
              <a:rPr lang="en-US" sz="2799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Jedna osoba uzima kratke pauze, druga uzima duge i ne prepozna pauzu i smatra da partner ima monolog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563657" y="5334394"/>
            <a:ext cx="5345997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>
                <a:solidFill>
                  <a:srgbClr val="494949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TIHO SLUŠANJE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97495" y="1238736"/>
            <a:ext cx="10548869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0"/>
              </a:lnSpc>
              <a:spcBef>
                <a:spcPct val="0"/>
              </a:spcBef>
            </a:pPr>
            <a:r>
              <a:rPr lang="en-US" sz="5000" b="1" spc="-285">
                <a:solidFill>
                  <a:srgbClr val="494949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Monolozi, prekidanje i tiho slušanje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15961" y="2392980"/>
            <a:ext cx="14043339" cy="1683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507"/>
              </a:lnSpc>
              <a:buFont typeface="Arial"/>
              <a:buChar char="•"/>
            </a:pPr>
            <a:r>
              <a:rPr lang="en-US" sz="2799" spc="167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Neke poteškoće u komunikaciji proizlaze iz međusobnih razlika partnera u stilu govora - npr. tempiranje kada će nešto biti rečeno, duljina pauza, tempo govora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59036" y="6118619"/>
            <a:ext cx="4372364" cy="328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367"/>
              </a:lnSpc>
              <a:buFont typeface="Arial"/>
              <a:buChar char="•"/>
            </a:pPr>
            <a:r>
              <a:rPr lang="en-US" sz="2799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razlike u tempiranju kada će nešto biti rečeno i duljini pauza - jedan partner može nenamjerno prekinuti drugog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88725" y="6099569"/>
            <a:ext cx="5592566" cy="3834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367"/>
              </a:lnSpc>
              <a:buFont typeface="Arial"/>
              <a:buChar char="•"/>
            </a:pPr>
            <a:r>
              <a:rPr lang="en-US" sz="2799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 “overtalkeri” - često nisu svjesni svog razgovornog stila</a:t>
            </a:r>
          </a:p>
          <a:p>
            <a:pPr marL="604519" lvl="1" indent="-302260" algn="l">
              <a:lnSpc>
                <a:spcPts val="4367"/>
              </a:lnSpc>
              <a:buFont typeface="Arial"/>
              <a:buChar char="•"/>
            </a:pPr>
            <a:r>
              <a:rPr lang="en-US" sz="2799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“tihi slušači” - manje koriste neverbalnu komunikaciju (kimanje, geste, facijalna ekspresija, “Mm-hmm”/”Da”)</a:t>
            </a:r>
          </a:p>
          <a:p>
            <a:pPr marL="1209039" lvl="2" indent="-403013" algn="l">
              <a:lnSpc>
                <a:spcPts val="4367"/>
              </a:lnSpc>
              <a:buFont typeface="Arial"/>
              <a:buChar char="⚬"/>
            </a:pPr>
            <a:r>
              <a:rPr lang="en-US" sz="2799">
                <a:solidFill>
                  <a:srgbClr val="494949"/>
                </a:solidFill>
                <a:latin typeface="Open Sans"/>
                <a:ea typeface="Open Sans"/>
                <a:cs typeface="Open Sans"/>
                <a:sym typeface="Open Sans"/>
              </a:rPr>
              <a:t>rodne razlike!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1084</Words>
  <Application>Microsoft Office PowerPoint</Application>
  <PresentationFormat>Custom</PresentationFormat>
  <Paragraphs>140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Open Sans</vt:lpstr>
      <vt:lpstr>Montserrat Semi-Bold</vt:lpstr>
      <vt:lpstr>Lemon Tuesday</vt:lpstr>
      <vt:lpstr>Arial</vt:lpstr>
      <vt:lpstr>Montserrat Bold</vt:lpstr>
      <vt:lpstr>Open Sans Italics</vt:lpstr>
      <vt:lpstr>Open Sans Extra Bold</vt:lpstr>
      <vt:lpstr>Open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KOMUNIKACIJA U PARTNERSKIM ODNOSIMA_Mesic_Marita</dc:title>
  <dc:creator>hubik</dc:creator>
  <cp:lastModifiedBy>hubikotvr@outlook.com</cp:lastModifiedBy>
  <cp:revision>3</cp:revision>
  <cp:lastPrinted>2024-12-06T15:28:23Z</cp:lastPrinted>
  <dcterms:created xsi:type="dcterms:W3CDTF">2006-08-16T00:00:00Z</dcterms:created>
  <dcterms:modified xsi:type="dcterms:W3CDTF">2024-12-06T16:59:18Z</dcterms:modified>
  <dc:identifier>DAGXIV8FGno</dc:identifier>
</cp:coreProperties>
</file>