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70" r:id="rId5"/>
    <p:sldId id="269" r:id="rId6"/>
    <p:sldId id="268" r:id="rId7"/>
    <p:sldId id="271" r:id="rId8"/>
    <p:sldId id="261" r:id="rId9"/>
    <p:sldId id="262" r:id="rId10"/>
    <p:sldId id="273" r:id="rId11"/>
    <p:sldId id="263" r:id="rId12"/>
    <p:sldId id="274" r:id="rId13"/>
    <p:sldId id="264" r:id="rId14"/>
    <p:sldId id="265" r:id="rId15"/>
    <p:sldId id="279" r:id="rId16"/>
    <p:sldId id="266" r:id="rId17"/>
    <p:sldId id="280" r:id="rId18"/>
    <p:sldId id="276" r:id="rId19"/>
    <p:sldId id="277" r:id="rId20"/>
    <p:sldId id="278" r:id="rId21"/>
    <p:sldId id="281" r:id="rId2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4F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3279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640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681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691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930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479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393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4796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359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528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534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71E4C-8473-476C-84B1-B1E92DC4F3FD}" type="datetimeFigureOut">
              <a:rPr lang="hr-HR" smtClean="0"/>
              <a:t>19.11.2024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CF25A-9ECA-4FD6-9FE7-82F35B5016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386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578615" y="816122"/>
            <a:ext cx="5269230" cy="1577340"/>
          </a:xfrm>
        </p:spPr>
        <p:txBody>
          <a:bodyPr>
            <a:noAutofit/>
          </a:bodyPr>
          <a:lstStyle/>
          <a:p>
            <a:r>
              <a:rPr lang="hr-HR" sz="4000" dirty="0" smtClean="0"/>
              <a:t>KOMUNIKACIJA </a:t>
            </a:r>
            <a:br>
              <a:rPr lang="hr-HR" sz="4000" dirty="0" smtClean="0"/>
            </a:br>
            <a:r>
              <a:rPr lang="hr-HR" sz="4000" dirty="0" smtClean="0"/>
              <a:t>U PARTNERSKIM </a:t>
            </a:r>
            <a:br>
              <a:rPr lang="hr-HR" sz="4000" dirty="0" smtClean="0"/>
            </a:br>
            <a:r>
              <a:rPr lang="hr-HR" sz="4000" dirty="0" smtClean="0"/>
              <a:t>ODNOSIMA</a:t>
            </a:r>
            <a:endParaRPr lang="hr-HR" sz="40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461385" y="6421582"/>
            <a:ext cx="5785658" cy="335280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Ana Zadro, Praktikum II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2683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Istraživanje </a:t>
            </a:r>
            <a:r>
              <a:rPr lang="hr-HR" dirty="0" err="1"/>
              <a:t>Patricie</a:t>
            </a:r>
            <a:r>
              <a:rPr lang="hr-HR" dirty="0"/>
              <a:t> </a:t>
            </a:r>
            <a:r>
              <a:rPr lang="hr-HR" dirty="0" err="1" smtClean="0"/>
              <a:t>Noller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Supružnici </a:t>
            </a:r>
            <a:r>
              <a:rPr lang="hr-HR" dirty="0"/>
              <a:t>u nesretnim brakovima lošije su dekodirali što je njihov </a:t>
            </a:r>
            <a:r>
              <a:rPr lang="hr-HR" dirty="0" smtClean="0"/>
              <a:t>partner </a:t>
            </a:r>
            <a:r>
              <a:rPr lang="hr-HR" dirty="0"/>
              <a:t>htio reći od </a:t>
            </a:r>
            <a:r>
              <a:rPr lang="hr-HR" dirty="0" smtClean="0"/>
              <a:t>supružnika </a:t>
            </a:r>
            <a:r>
              <a:rPr lang="hr-HR" dirty="0"/>
              <a:t>u sretnim </a:t>
            </a:r>
            <a:r>
              <a:rPr lang="hr-HR" dirty="0" smtClean="0"/>
              <a:t>brakovima</a:t>
            </a:r>
          </a:p>
          <a:p>
            <a:endParaRPr lang="hr-HR" dirty="0" smtClean="0"/>
          </a:p>
          <a:p>
            <a:r>
              <a:rPr lang="hr-HR" dirty="0" smtClean="0"/>
              <a:t>I </a:t>
            </a:r>
            <a:r>
              <a:rPr lang="hr-HR" dirty="0"/>
              <a:t>supružnici u </a:t>
            </a:r>
            <a:r>
              <a:rPr lang="hr-HR" dirty="0" smtClean="0"/>
              <a:t>sretnim </a:t>
            </a:r>
            <a:r>
              <a:rPr lang="hr-HR" dirty="0"/>
              <a:t>i supružnici u nesretnim brakovima  jednako su uspješno dekodirali  što su im </a:t>
            </a:r>
            <a:r>
              <a:rPr lang="hr-HR" dirty="0" smtClean="0"/>
              <a:t>neznanci govorili</a:t>
            </a:r>
          </a:p>
          <a:p>
            <a:endParaRPr lang="hr-HR" dirty="0"/>
          </a:p>
          <a:p>
            <a:r>
              <a:rPr lang="hr-HR" dirty="0" smtClean="0"/>
              <a:t>Implicira da je cijeli </a:t>
            </a:r>
            <a:r>
              <a:rPr lang="hr-HR" dirty="0"/>
              <a:t>proces komunikacije, koji može sasvim dobro funkcionirati izvan braka, u nesretnim </a:t>
            </a:r>
            <a:r>
              <a:rPr lang="hr-HR" dirty="0" smtClean="0"/>
              <a:t>brakovima </a:t>
            </a:r>
            <a:r>
              <a:rPr lang="hr-HR" dirty="0"/>
              <a:t>prilično otežan</a:t>
            </a:r>
          </a:p>
        </p:txBody>
      </p:sp>
    </p:spTree>
    <p:extLst>
      <p:ext uri="{BB962C8B-B14F-4D97-AF65-F5344CB8AC3E}">
        <p14:creationId xmlns:p14="http://schemas.microsoft.com/office/powerpoint/2010/main" val="6501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Monolozi, prekidanja i tiho slušanje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Problemi nastaju zbog razlika u govornom stilu:</a:t>
            </a:r>
          </a:p>
          <a:p>
            <a:r>
              <a:rPr lang="hr-HR" dirty="0" smtClean="0"/>
              <a:t>Brzina govora</a:t>
            </a:r>
          </a:p>
          <a:p>
            <a:r>
              <a:rPr lang="hr-HR" dirty="0" smtClean="0"/>
              <a:t>Intonacija</a:t>
            </a:r>
          </a:p>
          <a:p>
            <a:r>
              <a:rPr lang="hr-HR" dirty="0" smtClean="0"/>
              <a:t>Dužina pauze</a:t>
            </a:r>
          </a:p>
          <a:p>
            <a:r>
              <a:rPr lang="hr-HR" dirty="0" smtClean="0"/>
              <a:t>Vrijeme za odgovor</a:t>
            </a:r>
            <a:endParaRPr lang="hr-HR" dirty="0"/>
          </a:p>
          <a:p>
            <a:endParaRPr lang="hr-HR" dirty="0" smtClean="0"/>
          </a:p>
          <a:p>
            <a:r>
              <a:rPr lang="hr-HR" dirty="0"/>
              <a:t>Npr. žena koja </a:t>
            </a:r>
            <a:r>
              <a:rPr lang="hr-HR" i="1" dirty="0"/>
              <a:t>brzo govori</a:t>
            </a:r>
            <a:r>
              <a:rPr lang="hr-HR" dirty="0"/>
              <a:t>, </a:t>
            </a:r>
            <a:r>
              <a:rPr lang="hr-HR" i="1" dirty="0"/>
              <a:t>priča opširno</a:t>
            </a:r>
            <a:r>
              <a:rPr lang="hr-HR" dirty="0"/>
              <a:t> o temi i ima </a:t>
            </a:r>
            <a:r>
              <a:rPr lang="hr-HR" i="1" dirty="0"/>
              <a:t>kratke pauze </a:t>
            </a:r>
            <a:r>
              <a:rPr lang="hr-HR" dirty="0"/>
              <a:t>se često žali da ju muž ne sluša, a on voli prvo </a:t>
            </a:r>
            <a:r>
              <a:rPr lang="hr-HR" i="1" dirty="0"/>
              <a:t>dobro razmisliti i analizirati </a:t>
            </a:r>
            <a:r>
              <a:rPr lang="hr-HR" dirty="0"/>
              <a:t>to što ona kaže prije nego odgovori te </a:t>
            </a:r>
            <a:r>
              <a:rPr lang="hr-HR" i="1" dirty="0"/>
              <a:t>sporije govori </a:t>
            </a:r>
            <a:r>
              <a:rPr lang="hr-HR" dirty="0"/>
              <a:t>i </a:t>
            </a:r>
            <a:r>
              <a:rPr lang="hr-HR" i="1" dirty="0"/>
              <a:t>daje manje informacija </a:t>
            </a:r>
            <a:endParaRPr lang="en-US" i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3305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Česte komunikacijske greške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1940" y="1690688"/>
            <a:ext cx="10515600" cy="4351338"/>
          </a:xfrm>
        </p:spPr>
        <p:txBody>
          <a:bodyPr/>
          <a:lstStyle/>
          <a:p>
            <a:pPr lvl="1"/>
            <a:r>
              <a:rPr lang="hr-HR" dirty="0"/>
              <a:t>T</a:t>
            </a:r>
            <a:r>
              <a:rPr lang="hr-HR" dirty="0" smtClean="0"/>
              <a:t>iho </a:t>
            </a:r>
            <a:r>
              <a:rPr lang="hr-HR" dirty="0"/>
              <a:t>slušanje</a:t>
            </a:r>
          </a:p>
          <a:p>
            <a:pPr lvl="2"/>
            <a:r>
              <a:rPr lang="hr-HR" dirty="0"/>
              <a:t>Nedostatak neverbalnih znakova koji signaliziraju da osoba prati razgovor (kimanje glavom, </a:t>
            </a:r>
            <a:r>
              <a:rPr lang="hr-HR" dirty="0" smtClean="0"/>
              <a:t>pogled očima)</a:t>
            </a:r>
            <a:endParaRPr lang="hr-HR" dirty="0"/>
          </a:p>
          <a:p>
            <a:pPr lvl="2"/>
            <a:r>
              <a:rPr lang="hr-HR" dirty="0"/>
              <a:t>Nedostatak verbalnih znakova slušanja (</a:t>
            </a:r>
            <a:r>
              <a:rPr lang="hr-HR" i="1" dirty="0" err="1"/>
              <a:t>mhm</a:t>
            </a:r>
            <a:r>
              <a:rPr lang="hr-HR" i="1" dirty="0"/>
              <a:t>, aha </a:t>
            </a:r>
            <a:r>
              <a:rPr lang="hr-HR" dirty="0"/>
              <a:t>i </a:t>
            </a:r>
            <a:r>
              <a:rPr lang="hr-HR" dirty="0" smtClean="0"/>
              <a:t>sl.)</a:t>
            </a:r>
            <a:endParaRPr lang="hr-HR" dirty="0"/>
          </a:p>
          <a:p>
            <a:pPr lvl="1"/>
            <a:r>
              <a:rPr lang="hr-HR" dirty="0"/>
              <a:t>Premalo vremena za pauzu</a:t>
            </a:r>
          </a:p>
          <a:p>
            <a:pPr lvl="1"/>
            <a:r>
              <a:rPr lang="hr-HR" dirty="0"/>
              <a:t>Kriva interpretacija pauze (npr. predugu pauzu se može protumačiti kao znak nezainteresiranosti)</a:t>
            </a:r>
          </a:p>
          <a:p>
            <a:pPr lvl="1"/>
            <a:r>
              <a:rPr lang="hr-HR" dirty="0"/>
              <a:t>Česta prekidanja i upadanja </a:t>
            </a:r>
            <a:r>
              <a:rPr lang="hr-HR" dirty="0" smtClean="0"/>
              <a:t>(žene </a:t>
            </a:r>
            <a:r>
              <a:rPr lang="hr-HR" dirty="0"/>
              <a:t>to znaju interpretirati kao bezobzirno ponašanje)</a:t>
            </a:r>
          </a:p>
          <a:p>
            <a:pPr lvl="1"/>
            <a:r>
              <a:rPr lang="hr-HR" dirty="0"/>
              <a:t>Krive interpretacije ostalih neverbalnih i verbalnih aspekata komunikacije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3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Slijepe i gluhe točke komunikacije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600" dirty="0"/>
              <a:t>Kad osoba mentalno ne registrira što joj partner stvarno pokušava neverbalno ili verbalno </a:t>
            </a:r>
            <a:r>
              <a:rPr lang="hr-HR" sz="2600" dirty="0" smtClean="0"/>
              <a:t>poručiti</a:t>
            </a:r>
          </a:p>
          <a:p>
            <a:r>
              <a:rPr lang="hr-HR" sz="2600" dirty="0" smtClean="0"/>
              <a:t>Razlozi su </a:t>
            </a:r>
            <a:r>
              <a:rPr lang="hr-HR" sz="2600" u="sng" dirty="0" err="1" smtClean="0"/>
              <a:t>hiperosjetljivost</a:t>
            </a:r>
            <a:r>
              <a:rPr lang="hr-HR" sz="2600" u="sng" dirty="0" smtClean="0"/>
              <a:t> i defenzivnost, </a:t>
            </a:r>
            <a:r>
              <a:rPr lang="hr-HR" sz="2600" dirty="0" smtClean="0"/>
              <a:t>a ne partnerova neosjetljivost</a:t>
            </a:r>
          </a:p>
          <a:p>
            <a:r>
              <a:rPr lang="hr-HR" sz="2600" dirty="0"/>
              <a:t>Partneri se „</a:t>
            </a:r>
            <a:r>
              <a:rPr lang="hr-HR" sz="2600" i="1" dirty="0"/>
              <a:t>isključe</a:t>
            </a:r>
            <a:r>
              <a:rPr lang="hr-HR" sz="2600" dirty="0"/>
              <a:t>” i ne čuju što im druga osoba </a:t>
            </a:r>
            <a:r>
              <a:rPr lang="hr-HR" sz="2600" dirty="0" smtClean="0"/>
              <a:t>govori</a:t>
            </a:r>
            <a:endParaRPr lang="hr-HR" sz="2600" dirty="0"/>
          </a:p>
          <a:p>
            <a:pPr marL="0" indent="0">
              <a:buNone/>
            </a:pP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Dovodi </a:t>
            </a:r>
            <a:r>
              <a:rPr lang="hr-HR" sz="2600" dirty="0"/>
              <a:t>do sljedećih pritužbi:</a:t>
            </a:r>
          </a:p>
          <a:p>
            <a:pPr lvl="1"/>
            <a:r>
              <a:rPr lang="hr-HR" sz="2600" i="1" dirty="0"/>
              <a:t>„Ti ne razumiješ što ja želim i tražim!”</a:t>
            </a:r>
          </a:p>
          <a:p>
            <a:pPr lvl="1"/>
            <a:r>
              <a:rPr lang="hr-HR" sz="2600" i="1" dirty="0"/>
              <a:t>„Ti </a:t>
            </a:r>
            <a:r>
              <a:rPr lang="hr-HR" sz="2600" i="1" dirty="0" smtClean="0"/>
              <a:t>mene uopće </a:t>
            </a:r>
            <a:r>
              <a:rPr lang="hr-HR" sz="2600" i="1" dirty="0"/>
              <a:t>ne poznaješ!” </a:t>
            </a:r>
            <a:endParaRPr lang="en-US" sz="2600" i="1" dirty="0"/>
          </a:p>
          <a:p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34005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Korištenje pitanja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861" y="16224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600" i="1" dirty="0" smtClean="0"/>
              <a:t>Zašto koristimo pitanja:</a:t>
            </a:r>
          </a:p>
          <a:p>
            <a:r>
              <a:rPr lang="hr-HR" sz="2600" dirty="0" smtClean="0"/>
              <a:t>Kako bi dobili informacije</a:t>
            </a:r>
          </a:p>
          <a:p>
            <a:r>
              <a:rPr lang="hr-HR" sz="2600" dirty="0" smtClean="0"/>
              <a:t>Kako bi dobili podršku</a:t>
            </a:r>
          </a:p>
          <a:p>
            <a:r>
              <a:rPr lang="hr-HR" sz="2600" dirty="0" smtClean="0"/>
              <a:t>Da saznamo što osoba želi</a:t>
            </a:r>
          </a:p>
          <a:p>
            <a:r>
              <a:rPr lang="hr-HR" sz="2600" dirty="0" smtClean="0"/>
              <a:t>Dogovor oko nečega</a:t>
            </a:r>
          </a:p>
          <a:p>
            <a:r>
              <a:rPr lang="hr-HR" sz="2600" dirty="0" smtClean="0"/>
              <a:t>Donošenje odluke</a:t>
            </a:r>
            <a:endParaRPr lang="hr-HR" sz="2600" dirty="0"/>
          </a:p>
          <a:p>
            <a:pPr marL="0" indent="0">
              <a:buNone/>
            </a:pPr>
            <a:endParaRPr lang="hr-HR" sz="2600" dirty="0"/>
          </a:p>
          <a:p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288" y="1622425"/>
            <a:ext cx="5770851" cy="326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7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Korištenje pitanja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dirty="0"/>
              <a:t>No, postavljanje pitanja se može </a:t>
            </a:r>
            <a:r>
              <a:rPr lang="hr-HR" u="sng" dirty="0"/>
              <a:t>krivo </a:t>
            </a:r>
            <a:r>
              <a:rPr lang="hr-HR" u="sng" dirty="0" smtClean="0"/>
              <a:t>interpretirati: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Kao preispitivanje nečijeg znanja, kompetencija i iskrenosti</a:t>
            </a:r>
          </a:p>
          <a:p>
            <a:r>
              <a:rPr lang="hr-HR" dirty="0" smtClean="0"/>
              <a:t>Kao osobna nesigurnost ispitivača</a:t>
            </a:r>
          </a:p>
          <a:p>
            <a:r>
              <a:rPr lang="hr-HR" dirty="0"/>
              <a:t>Neke osobe (najčešće žene) smatraju postavljanje pitanja znakom pažnje i </a:t>
            </a:r>
            <a:r>
              <a:rPr lang="hr-HR" dirty="0" smtClean="0"/>
              <a:t>interesa</a:t>
            </a:r>
          </a:p>
          <a:p>
            <a:r>
              <a:rPr lang="hr-HR" dirty="0" smtClean="0"/>
              <a:t>Neke </a:t>
            </a:r>
            <a:r>
              <a:rPr lang="hr-HR" dirty="0"/>
              <a:t>osobe (najčešće muškarci) postavljanje pitanja mogu interpretirati kao pretjerano kopanje po tuđoj privatnosti, stoga ih često </a:t>
            </a:r>
            <a:r>
              <a:rPr lang="hr-HR" dirty="0" smtClean="0"/>
              <a:t>izbjegavaju</a:t>
            </a:r>
          </a:p>
          <a:p>
            <a:r>
              <a:rPr lang="hr-HR" dirty="0" smtClean="0"/>
              <a:t>Poseban </a:t>
            </a:r>
            <a:r>
              <a:rPr lang="hr-HR" dirty="0"/>
              <a:t>problem sa „</a:t>
            </a:r>
            <a:r>
              <a:rPr lang="hr-HR" b="1" i="1" dirty="0" smtClean="0"/>
              <a:t>zašto</a:t>
            </a:r>
            <a:r>
              <a:rPr lang="hr-HR" dirty="0"/>
              <a:t>” pitanjima (npr. </a:t>
            </a:r>
            <a:r>
              <a:rPr lang="hr-HR" i="1" dirty="0"/>
              <a:t>„Zašto si to napravio?”</a:t>
            </a:r>
            <a:r>
              <a:rPr lang="hr-HR" dirty="0"/>
              <a:t>) </a:t>
            </a:r>
            <a:r>
              <a:rPr lang="hr-HR" dirty="0">
                <a:sym typeface="Wingdings" panose="05000000000000000000" pitchFamily="2" charset="2"/>
              </a:rPr>
              <a:t> potiču pojavu defenzivnosti i sumnjičavosti </a:t>
            </a:r>
            <a:br>
              <a:rPr lang="hr-HR" dirty="0">
                <a:sym typeface="Wingdings" panose="05000000000000000000" pitchFamily="2" charset="2"/>
              </a:rPr>
            </a:br>
            <a:endParaRPr lang="hr-HR" dirty="0" smtClean="0">
              <a:sym typeface="Wingdings" panose="05000000000000000000" pitchFamily="2" charset="2"/>
            </a:endParaRPr>
          </a:p>
          <a:p>
            <a:r>
              <a:rPr lang="hr-HR" dirty="0" smtClean="0"/>
              <a:t>Različiti </a:t>
            </a:r>
            <a:r>
              <a:rPr lang="hr-HR" dirty="0">
                <a:sym typeface="Wingdings" panose="05000000000000000000" pitchFamily="2" charset="2"/>
              </a:rPr>
              <a:t>odgojni stilovi u djetinjstvu dovode do razlike u korištenju i interpretaciji postavljenih </a:t>
            </a:r>
            <a:r>
              <a:rPr lang="hr-HR" dirty="0" smtClean="0">
                <a:sym typeface="Wingdings" panose="05000000000000000000" pitchFamily="2" charset="2"/>
              </a:rPr>
              <a:t>pitanja</a:t>
            </a:r>
          </a:p>
          <a:p>
            <a:pPr marL="0" indent="0">
              <a:buNone/>
            </a:pPr>
            <a:r>
              <a:rPr lang="hr-HR" dirty="0" smtClean="0"/>
              <a:t/>
            </a:r>
            <a:br>
              <a:rPr lang="hr-HR" dirty="0" smtClean="0"/>
            </a:b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44256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Razlike u komunikaciji među spolovima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Muškarci i žene imaju različite stilove komunikacije </a:t>
            </a:r>
            <a:r>
              <a:rPr lang="hr-HR" dirty="0">
                <a:sym typeface="Wingdings" panose="05000000000000000000" pitchFamily="2" charset="2"/>
              </a:rPr>
              <a:t> razlike </a:t>
            </a:r>
            <a:r>
              <a:rPr lang="hr-HR" dirty="0" smtClean="0">
                <a:sym typeface="Wingdings" panose="05000000000000000000" pitchFamily="2" charset="2"/>
              </a:rPr>
              <a:t>su vidljive </a:t>
            </a:r>
            <a:r>
              <a:rPr lang="hr-HR" dirty="0">
                <a:sym typeface="Wingdings" panose="05000000000000000000" pitchFamily="2" charset="2"/>
              </a:rPr>
              <a:t>već u djetinjstvu</a:t>
            </a:r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009" y="3068457"/>
            <a:ext cx="2198780" cy="156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92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u="sng" dirty="0"/>
              <a:t>Dječaci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u="sng" dirty="0" smtClean="0"/>
              <a:t> </a:t>
            </a:r>
            <a:endParaRPr lang="hr-HR" b="1" u="sng" dirty="0"/>
          </a:p>
          <a:p>
            <a:r>
              <a:rPr lang="hr-HR" dirty="0"/>
              <a:t>Obično se igraju u </a:t>
            </a:r>
            <a:r>
              <a:rPr lang="hr-HR" b="1" dirty="0"/>
              <a:t>većim, organiziranim grupama</a:t>
            </a:r>
            <a:r>
              <a:rPr lang="hr-HR" dirty="0"/>
              <a:t> u kojima je bitan </a:t>
            </a:r>
            <a:r>
              <a:rPr lang="hr-HR" b="1" dirty="0"/>
              <a:t>status i dominacija</a:t>
            </a:r>
            <a:r>
              <a:rPr lang="hr-HR" dirty="0"/>
              <a:t> unutar tih grupa </a:t>
            </a:r>
          </a:p>
          <a:p>
            <a:r>
              <a:rPr lang="hr-HR" dirty="0"/>
              <a:t>U njihovom svijetu, komunikacija je često orijentirana na </a:t>
            </a:r>
            <a:r>
              <a:rPr lang="hr-HR" b="1" dirty="0"/>
              <a:t>postizanje ciljeva</a:t>
            </a:r>
            <a:r>
              <a:rPr lang="hr-HR" dirty="0"/>
              <a:t> i usmjerena je na </a:t>
            </a:r>
            <a:r>
              <a:rPr lang="hr-HR" b="1" dirty="0"/>
              <a:t>dominaciju</a:t>
            </a:r>
            <a:r>
              <a:rPr lang="hr-HR" dirty="0"/>
              <a:t> ili </a:t>
            </a:r>
            <a:r>
              <a:rPr lang="hr-HR" b="1" dirty="0"/>
              <a:t>natjecanje</a:t>
            </a:r>
          </a:p>
          <a:p>
            <a:r>
              <a:rPr lang="hr-HR" dirty="0"/>
              <a:t>Težiti će </a:t>
            </a:r>
            <a:r>
              <a:rPr lang="hr-HR" b="1" dirty="0"/>
              <a:t>pažnji </a:t>
            </a:r>
            <a:r>
              <a:rPr lang="hr-HR" dirty="0"/>
              <a:t>publike, </a:t>
            </a:r>
            <a:r>
              <a:rPr lang="hr-HR" b="1" dirty="0"/>
              <a:t>vodstvu</a:t>
            </a:r>
            <a:r>
              <a:rPr lang="hr-HR" dirty="0"/>
              <a:t> u grupi i </a:t>
            </a:r>
            <a:r>
              <a:rPr lang="hr-HR" b="1" dirty="0"/>
              <a:t>dokazivanju svoje moći</a:t>
            </a:r>
          </a:p>
          <a:p>
            <a:r>
              <a:rPr lang="hr-HR" dirty="0"/>
              <a:t>Razgovori su im često ispunjeni imperativnim naredbama </a:t>
            </a:r>
            <a:r>
              <a:rPr lang="hr-HR" i="1" dirty="0"/>
              <a:t>(„Digni se”, „Daj mi to”), </a:t>
            </a:r>
            <a:r>
              <a:rPr lang="hr-HR" dirty="0"/>
              <a:t>prijetnjama, hvalisanjima i svađama</a:t>
            </a:r>
          </a:p>
          <a:p>
            <a:pPr lvl="2"/>
            <a:r>
              <a:rPr lang="hr-HR" dirty="0"/>
              <a:t>Riječi koriste kao instrumente za uspostavljanje socijalne moći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977" y="477898"/>
            <a:ext cx="1100016" cy="110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25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u="sng" dirty="0"/>
              <a:t>Djevojčice:</a:t>
            </a:r>
            <a:br>
              <a:rPr lang="hr-HR" b="1" u="sng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47431" y="1766277"/>
            <a:ext cx="10515600" cy="4199670"/>
          </a:xfrm>
        </p:spPr>
        <p:txBody>
          <a:bodyPr/>
          <a:lstStyle/>
          <a:p>
            <a:pPr lvl="1"/>
            <a:r>
              <a:rPr lang="hr-HR" dirty="0" smtClean="0"/>
              <a:t>Odnos </a:t>
            </a:r>
            <a:r>
              <a:rPr lang="hr-HR" dirty="0"/>
              <a:t>im je baziran na </a:t>
            </a:r>
            <a:r>
              <a:rPr lang="hr-HR" b="1" dirty="0"/>
              <a:t>međusobnom razgovoru </a:t>
            </a:r>
            <a:r>
              <a:rPr lang="hr-HR" dirty="0"/>
              <a:t>(za razliku od dječaka kojima je baziran na igri)</a:t>
            </a:r>
          </a:p>
          <a:p>
            <a:pPr lvl="1"/>
            <a:r>
              <a:rPr lang="hr-HR" dirty="0" smtClean="0"/>
              <a:t>Djevojčice </a:t>
            </a:r>
            <a:r>
              <a:rPr lang="hr-HR" dirty="0"/>
              <a:t>uče kako </a:t>
            </a:r>
            <a:r>
              <a:rPr lang="hr-HR" b="1" dirty="0"/>
              <a:t>dati podršku</a:t>
            </a:r>
            <a:r>
              <a:rPr lang="hr-HR" dirty="0"/>
              <a:t> jedna drugoj, kako pustiti druge da govore (poštivanje reda u razgovoru) i kako prihvatiti i poštovati to što drugi govore</a:t>
            </a:r>
          </a:p>
          <a:p>
            <a:pPr lvl="1"/>
            <a:r>
              <a:rPr lang="hr-HR" dirty="0"/>
              <a:t>Lakše </a:t>
            </a:r>
            <a:r>
              <a:rPr lang="hr-HR" b="1" dirty="0"/>
              <a:t>pričaju o emocijama </a:t>
            </a:r>
            <a:r>
              <a:rPr lang="hr-HR" dirty="0"/>
              <a:t>u odnosu na dječake</a:t>
            </a:r>
          </a:p>
          <a:p>
            <a:pPr lvl="1"/>
            <a:r>
              <a:rPr lang="hr-HR" dirty="0"/>
              <a:t>Lakše percipiraju male promjene i detalje u socijalnim odnosima i tuđim motivima</a:t>
            </a:r>
          </a:p>
          <a:p>
            <a:pPr lvl="1"/>
            <a:r>
              <a:rPr lang="hr-HR" dirty="0"/>
              <a:t>Riječi koriste kao most za izgradnju kvalitetnog odnosa (za razliku od dječaka koji ih često koriste kao oružje za socijalnu dominaciju)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888" y="289536"/>
            <a:ext cx="1186504" cy="118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u="sng" dirty="0"/>
              <a:t>Muškarci: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690688"/>
            <a:ext cx="10515600" cy="4351338"/>
          </a:xfrm>
        </p:spPr>
        <p:txBody>
          <a:bodyPr/>
          <a:lstStyle/>
          <a:p>
            <a:pPr lvl="1"/>
            <a:r>
              <a:rPr lang="hr-HR" dirty="0" smtClean="0"/>
              <a:t>Manje </a:t>
            </a:r>
            <a:r>
              <a:rPr lang="hr-HR" dirty="0"/>
              <a:t>pitaju osobnih pitanja (misao: </a:t>
            </a:r>
            <a:r>
              <a:rPr lang="hr-HR" i="1" dirty="0"/>
              <a:t>„Ako mi želi nešto kazati reći će mi to bez da ja moram postavljati pitanja.”)</a:t>
            </a:r>
          </a:p>
          <a:p>
            <a:pPr lvl="1"/>
            <a:r>
              <a:rPr lang="hr-HR" dirty="0"/>
              <a:t>Češće upadaju u riječ sugovorniku</a:t>
            </a:r>
          </a:p>
          <a:p>
            <a:pPr lvl="1"/>
            <a:r>
              <a:rPr lang="hr-HR" dirty="0"/>
              <a:t>Koriste određene verbalne i neverbalne signale kao pokazatelje da se </a:t>
            </a:r>
            <a:r>
              <a:rPr lang="hr-HR" b="1" dirty="0"/>
              <a:t>slažu</a:t>
            </a:r>
            <a:r>
              <a:rPr lang="hr-HR" dirty="0"/>
              <a:t> sa onim što sugovornik </a:t>
            </a:r>
            <a:r>
              <a:rPr lang="hr-HR" dirty="0" smtClean="0"/>
              <a:t>govori</a:t>
            </a:r>
          </a:p>
          <a:p>
            <a:pPr lvl="1"/>
            <a:r>
              <a:rPr lang="hr-HR" dirty="0" smtClean="0"/>
              <a:t>Češće </a:t>
            </a:r>
            <a:r>
              <a:rPr lang="hr-HR" dirty="0"/>
              <a:t>će </a:t>
            </a:r>
            <a:r>
              <a:rPr lang="hr-HR" u="sng" dirty="0"/>
              <a:t>izraziti neslaganje </a:t>
            </a:r>
            <a:r>
              <a:rPr lang="hr-HR" dirty="0"/>
              <a:t>ukoliko se ne slažu s izjavom svoje partnerice čime daju dojam da se više vole svađati i sukobljavati od žena</a:t>
            </a:r>
          </a:p>
          <a:p>
            <a:pPr lvl="1"/>
            <a:r>
              <a:rPr lang="hr-HR" dirty="0"/>
              <a:t>Češće ih se percipira kao da su nezainteresirani i skloni kontroliranju te da slabije reagiraju na potrebe svojih partnerica</a:t>
            </a:r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en-US" sz="22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132" y="365125"/>
            <a:ext cx="1100016" cy="110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89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Česte rečenice u partnerskoj komunikaciji:</a:t>
            </a:r>
            <a:endParaRPr lang="hr-HR" dirty="0"/>
          </a:p>
        </p:txBody>
      </p:sp>
      <p:pic>
        <p:nvPicPr>
          <p:cNvPr id="12" name="Rezervirano mjesto sadržaja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128" y="5249426"/>
            <a:ext cx="952500" cy="952500"/>
          </a:xfrm>
        </p:spPr>
      </p:pic>
      <p:sp>
        <p:nvSpPr>
          <p:cNvPr id="4" name="Elipsasti oblačić 3"/>
          <p:cNvSpPr/>
          <p:nvPr/>
        </p:nvSpPr>
        <p:spPr>
          <a:xfrm>
            <a:off x="378681" y="1387682"/>
            <a:ext cx="5725135" cy="3035826"/>
          </a:xfrm>
          <a:prstGeom prst="wedgeEllipseCallout">
            <a:avLst/>
          </a:prstGeom>
          <a:solidFill>
            <a:srgbClr val="FAD4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i="1" dirty="0" smtClean="0">
                <a:solidFill>
                  <a:schemeClr val="tx1"/>
                </a:solidFill>
              </a:rPr>
              <a:t>„Moj muž kao da je gluh. Nikada ne čuje što mu govorim.”</a:t>
            </a:r>
          </a:p>
          <a:p>
            <a:r>
              <a:rPr lang="hr-HR" i="1" dirty="0">
                <a:solidFill>
                  <a:schemeClr val="tx1"/>
                </a:solidFill>
              </a:rPr>
              <a:t>„Svaki put postane defenzivan kad ga nešto pitam.”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„On je tako tvrdoglav… Ne želi niti uzeti u obzir što ja imam za reći”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„On nikada ne kaže ono što misli”</a:t>
            </a:r>
          </a:p>
        </p:txBody>
      </p:sp>
      <p:sp>
        <p:nvSpPr>
          <p:cNvPr id="8" name="Elipsasti oblačić 7"/>
          <p:cNvSpPr/>
          <p:nvPr/>
        </p:nvSpPr>
        <p:spPr>
          <a:xfrm>
            <a:off x="6238159" y="1387682"/>
            <a:ext cx="5711564" cy="3035826"/>
          </a:xfrm>
          <a:prstGeom prst="wedgeEllipse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i="1" dirty="0" smtClean="0">
                <a:solidFill>
                  <a:schemeClr val="tx1"/>
                </a:solidFill>
              </a:rPr>
              <a:t>„</a:t>
            </a:r>
            <a:r>
              <a:rPr lang="hr-HR" i="1" dirty="0">
                <a:solidFill>
                  <a:schemeClr val="tx1"/>
                </a:solidFill>
              </a:rPr>
              <a:t>Ona toliko priča o nekoj temi da se poželim ubiti koliko je naporna</a:t>
            </a:r>
            <a:r>
              <a:rPr lang="hr-HR" i="1" dirty="0" smtClean="0">
                <a:solidFill>
                  <a:schemeClr val="tx1"/>
                </a:solidFill>
              </a:rPr>
              <a:t>.”</a:t>
            </a:r>
            <a:endParaRPr lang="hr-HR" dirty="0" smtClean="0">
              <a:solidFill>
                <a:schemeClr val="tx1"/>
              </a:solidFill>
            </a:endParaRPr>
          </a:p>
          <a:p>
            <a:r>
              <a:rPr lang="hr-HR" i="1" dirty="0" smtClean="0">
                <a:solidFill>
                  <a:schemeClr val="tx1"/>
                </a:solidFill>
              </a:rPr>
              <a:t>„Ona od svega napravi svađu”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„To nije ono što sam mislio”</a:t>
            </a:r>
          </a:p>
          <a:p>
            <a:endParaRPr lang="hr-HR" dirty="0" smtClean="0"/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249" y="5157791"/>
            <a:ext cx="870113" cy="104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80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u="sng" dirty="0"/>
              <a:t>Žene: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5280" y="1690688"/>
            <a:ext cx="10515600" cy="4351338"/>
          </a:xfrm>
        </p:spPr>
        <p:txBody>
          <a:bodyPr/>
          <a:lstStyle/>
          <a:p>
            <a:pPr lvl="1"/>
            <a:r>
              <a:rPr lang="hr-HR" dirty="0" smtClean="0"/>
              <a:t>Više </a:t>
            </a:r>
            <a:r>
              <a:rPr lang="hr-HR" dirty="0"/>
              <a:t>pitaju pitanja (misao: „</a:t>
            </a:r>
            <a:r>
              <a:rPr lang="hr-HR" i="1" dirty="0"/>
              <a:t>Ako ne pitam on će misliti da me nije briga</a:t>
            </a:r>
            <a:r>
              <a:rPr lang="hr-HR" dirty="0"/>
              <a:t>.”)</a:t>
            </a:r>
          </a:p>
          <a:p>
            <a:pPr lvl="1"/>
            <a:r>
              <a:rPr lang="hr-HR" dirty="0"/>
              <a:t>Više manifestiraju verbalnih i neverbalnih znakova obraćanja pažnje na </a:t>
            </a:r>
            <a:r>
              <a:rPr lang="hr-HR" dirty="0" smtClean="0"/>
              <a:t>partnera</a:t>
            </a:r>
          </a:p>
          <a:p>
            <a:pPr lvl="1"/>
            <a:r>
              <a:rPr lang="hr-HR" dirty="0"/>
              <a:t>N</a:t>
            </a:r>
            <a:r>
              <a:rPr lang="hr-HR" dirty="0" smtClean="0"/>
              <a:t>ije </a:t>
            </a:r>
            <a:r>
              <a:rPr lang="hr-HR" dirty="0"/>
              <a:t>im svrha pokazivanje slaganja </a:t>
            </a:r>
            <a:r>
              <a:rPr lang="hr-HR" dirty="0" smtClean="0"/>
              <a:t>s </a:t>
            </a:r>
            <a:r>
              <a:rPr lang="hr-HR" dirty="0"/>
              <a:t>partnerovim riječima kao kod muškaraca već iskazivanje interesa za ono što partner govori te za održavanje toka razgovora</a:t>
            </a:r>
          </a:p>
          <a:p>
            <a:pPr lvl="1"/>
            <a:r>
              <a:rPr lang="hr-HR" dirty="0"/>
              <a:t>Češće koriste tihi protest kad nisu s nečim zadovoljne, posebice ako osjećaju da ih je partner ignorirao ili prekinuo u razgovoru</a:t>
            </a:r>
          </a:p>
          <a:p>
            <a:pPr lvl="1"/>
            <a:r>
              <a:rPr lang="hr-HR" dirty="0"/>
              <a:t>Teme razgovora su im češće fokusirane na međuljudske odnose i emocije</a:t>
            </a:r>
          </a:p>
          <a:p>
            <a:pPr lvl="2"/>
            <a:r>
              <a:rPr lang="hr-HR" dirty="0"/>
              <a:t>Kod muškaraca su češće općenite životne teme kao što su posao, sport, politika itd.</a:t>
            </a:r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en-US" sz="22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061" y="279145"/>
            <a:ext cx="1186504" cy="118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90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Hvala </a:t>
            </a:r>
            <a:r>
              <a:rPr lang="hr-HR" dirty="0" smtClean="0">
                <a:sym typeface="Wingdings" panose="05000000000000000000" pitchFamily="2" charset="2"/>
              </a:rPr>
              <a:t> 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46" r="13654" b="24856"/>
          <a:stretch/>
        </p:blipFill>
        <p:spPr>
          <a:xfrm>
            <a:off x="2852615" y="2162987"/>
            <a:ext cx="3243385" cy="3943783"/>
          </a:xfrm>
          <a:prstGeom prst="rect">
            <a:avLst/>
          </a:prstGeom>
        </p:spPr>
      </p:pic>
      <p:pic>
        <p:nvPicPr>
          <p:cNvPr id="10" name="Rezervirano mjesto sadržaja 9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92" r="13717" b="22875"/>
          <a:stretch/>
        </p:blipFill>
        <p:spPr>
          <a:xfrm>
            <a:off x="6096000" y="2162988"/>
            <a:ext cx="3352801" cy="3943783"/>
          </a:xfrm>
        </p:spPr>
      </p:pic>
    </p:spTree>
    <p:extLst>
      <p:ext uri="{BB962C8B-B14F-4D97-AF65-F5344CB8AC3E}">
        <p14:creationId xmlns:p14="http://schemas.microsoft.com/office/powerpoint/2010/main" val="354754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flipV="1">
            <a:off x="1280160" y="99060"/>
            <a:ext cx="10073640" cy="266065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9820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Ove rečenice su tipični pokazatelji </a:t>
            </a:r>
            <a:r>
              <a:rPr lang="hr-HR" u="sng" dirty="0"/>
              <a:t>problema</a:t>
            </a:r>
            <a:r>
              <a:rPr lang="hr-HR" dirty="0"/>
              <a:t> u partnerskom odnosu</a:t>
            </a:r>
          </a:p>
          <a:p>
            <a:pPr lvl="1"/>
            <a:r>
              <a:rPr lang="hr-HR" dirty="0"/>
              <a:t>problemi s komunikacijom</a:t>
            </a:r>
          </a:p>
          <a:p>
            <a:pPr lvl="1"/>
            <a:r>
              <a:rPr lang="hr-HR" dirty="0"/>
              <a:t>dublji, osobni </a:t>
            </a:r>
            <a:r>
              <a:rPr lang="hr-HR" dirty="0" smtClean="0"/>
              <a:t>problemi</a:t>
            </a:r>
          </a:p>
          <a:p>
            <a:pPr lvl="1"/>
            <a:endParaRPr lang="hr-HR" dirty="0"/>
          </a:p>
          <a:p>
            <a:r>
              <a:rPr lang="hr-HR" dirty="0" smtClean="0"/>
              <a:t>Takvi </a:t>
            </a:r>
            <a:r>
              <a:rPr lang="hr-HR" dirty="0"/>
              <a:t>obrasci komunikacije često dovode do </a:t>
            </a:r>
            <a:r>
              <a:rPr lang="hr-HR" u="sng" dirty="0"/>
              <a:t>frustracije, </a:t>
            </a:r>
            <a:r>
              <a:rPr lang="hr-HR" u="sng" dirty="0" err="1"/>
              <a:t>hostilnosti</a:t>
            </a:r>
            <a:r>
              <a:rPr lang="hr-HR" u="sng" dirty="0"/>
              <a:t> </a:t>
            </a:r>
            <a:r>
              <a:rPr lang="hr-HR" dirty="0"/>
              <a:t>te dubljih i težih </a:t>
            </a:r>
            <a:r>
              <a:rPr lang="hr-HR" u="sng" dirty="0"/>
              <a:t>problema u </a:t>
            </a:r>
            <a:r>
              <a:rPr lang="hr-HR" u="sng" dirty="0" smtClean="0"/>
              <a:t>odnosu</a:t>
            </a:r>
            <a:endParaRPr lang="hr-HR" dirty="0"/>
          </a:p>
          <a:p>
            <a:r>
              <a:rPr lang="hr-HR" dirty="0"/>
              <a:t>I parovi </a:t>
            </a:r>
            <a:r>
              <a:rPr lang="hr-HR" dirty="0" smtClean="0"/>
              <a:t>s </a:t>
            </a:r>
            <a:r>
              <a:rPr lang="hr-HR" dirty="0"/>
              <a:t>blagim teškoćama komunikacije mogu imati veće nesporazume u </a:t>
            </a:r>
            <a:r>
              <a:rPr lang="hr-HR" dirty="0" smtClean="0"/>
              <a:t>komunikaciji</a:t>
            </a:r>
          </a:p>
          <a:p>
            <a:r>
              <a:rPr lang="hr-HR" dirty="0"/>
              <a:t>U najtežim slučajevima obični dnevni razgovori se pretvore u </a:t>
            </a:r>
            <a:r>
              <a:rPr lang="hr-HR" i="1" dirty="0"/>
              <a:t>„ratno bojište” </a:t>
            </a:r>
          </a:p>
          <a:p>
            <a:pPr lvl="1"/>
            <a:r>
              <a:rPr lang="hr-HR" dirty="0"/>
              <a:t>kompetitivnost, borba moći, međusobno neuvažavanje</a:t>
            </a:r>
          </a:p>
          <a:p>
            <a:pPr lvl="1"/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673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Najčešći problemi u komunikaciji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600" dirty="0"/>
              <a:t>Indirektnost i dvosmislenost</a:t>
            </a:r>
            <a:endParaRPr lang="en-US" sz="2600" dirty="0"/>
          </a:p>
          <a:p>
            <a:r>
              <a:rPr lang="hr-HR" sz="2600" dirty="0"/>
              <a:t>Defenzivnost</a:t>
            </a:r>
          </a:p>
          <a:p>
            <a:r>
              <a:rPr lang="hr-HR" sz="2600" dirty="0"/>
              <a:t>Nerazumijevanje (ne)izrečene poruke</a:t>
            </a:r>
          </a:p>
          <a:p>
            <a:r>
              <a:rPr lang="hr-HR" sz="2600" dirty="0"/>
              <a:t>Monolozi, prekidanja i tiho slušanje</a:t>
            </a:r>
          </a:p>
          <a:p>
            <a:r>
              <a:rPr lang="hr-HR" sz="2600" dirty="0"/>
              <a:t>„Slijepe” i „gluhe” točke komunikacije</a:t>
            </a:r>
          </a:p>
          <a:p>
            <a:r>
              <a:rPr lang="hr-HR" sz="2600" dirty="0"/>
              <a:t>Korištenje pitanja</a:t>
            </a:r>
          </a:p>
          <a:p>
            <a:r>
              <a:rPr lang="hr-HR" sz="2600" dirty="0"/>
              <a:t>Problemi nastali kao posljedica razlika među spolovima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56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Indirektnost i </a:t>
            </a:r>
            <a:r>
              <a:rPr lang="hr-HR" dirty="0" err="1"/>
              <a:t>dvomislenost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/>
              <a:t>Osoba iznosi svoje želje na način koji nije razumljiv:</a:t>
            </a:r>
          </a:p>
          <a:p>
            <a:r>
              <a:rPr lang="hr-HR" sz="2600" dirty="0" smtClean="0"/>
              <a:t>Priča nejasno i prekratko</a:t>
            </a:r>
          </a:p>
          <a:p>
            <a:r>
              <a:rPr lang="hr-HR" sz="2600" dirty="0" smtClean="0"/>
              <a:t>Nikako ne dolazi do poante</a:t>
            </a:r>
          </a:p>
          <a:p>
            <a:r>
              <a:rPr lang="hr-HR" sz="2600" dirty="0" smtClean="0"/>
              <a:t>Zaobilazi donošenje zaključka</a:t>
            </a:r>
          </a:p>
          <a:p>
            <a:r>
              <a:rPr lang="hr-HR" sz="2600" dirty="0" smtClean="0"/>
              <a:t>Trivijalni detalji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813" y="2469745"/>
            <a:ext cx="5430834" cy="406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TextBox 3"/>
          <p:cNvSpPr txBox="1">
            <a:spLocks noGrp="1"/>
          </p:cNvSpPr>
          <p:nvPr>
            <p:ph idx="1"/>
          </p:nvPr>
        </p:nvSpPr>
        <p:spPr>
          <a:xfrm>
            <a:off x="539932" y="2834456"/>
            <a:ext cx="10813868" cy="2856167"/>
          </a:xfrm>
          <a:prstGeom prst="rect">
            <a:avLst/>
          </a:prstGeom>
          <a:solidFill>
            <a:srgbClr val="FAD4F0"/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r-HR" sz="1800" dirty="0" smtClean="0"/>
              <a:t>MARIJA: Horvati su mi spomenuli da bi bilo dobro da se dođe do njih u utorak.</a:t>
            </a:r>
          </a:p>
          <a:p>
            <a:pPr marL="0" indent="0">
              <a:buNone/>
            </a:pPr>
            <a:r>
              <a:rPr lang="hr-HR" sz="1800" dirty="0" smtClean="0"/>
              <a:t>LUKA (povrijeđeno): Pozvali su</a:t>
            </a:r>
            <a:r>
              <a:rPr lang="hr-HR" sz="1800" i="1" dirty="0" smtClean="0"/>
              <a:t> tebe</a:t>
            </a:r>
            <a:r>
              <a:rPr lang="hr-HR" sz="1800" dirty="0" smtClean="0"/>
              <a:t>? (značenje: Samo tebe, ali ne mene.)</a:t>
            </a:r>
          </a:p>
          <a:p>
            <a:pPr marL="0" indent="0">
              <a:buNone/>
            </a:pPr>
            <a:r>
              <a:rPr lang="hr-HR" sz="1800" dirty="0" smtClean="0"/>
              <a:t>MARIJA (provokativno): Upravo sam ti to i rekla. (razmišljanje: On sumnja u moju iskrenost.)</a:t>
            </a:r>
            <a:endParaRPr lang="hr-HR" dirty="0"/>
          </a:p>
          <a:p>
            <a:pPr marL="0" indent="0">
              <a:buNone/>
            </a:pPr>
            <a:r>
              <a:rPr lang="hr-HR" sz="1800" dirty="0" smtClean="0"/>
              <a:t>LUKA (povrijeđeno): Kako to da su </a:t>
            </a:r>
            <a:r>
              <a:rPr lang="hr-HR" sz="1800" i="1" dirty="0" smtClean="0"/>
              <a:t>tebe</a:t>
            </a:r>
            <a:r>
              <a:rPr lang="hr-HR" sz="1800" dirty="0" smtClean="0"/>
              <a:t> pozvali? (značenje: Samo tebe, a ne također i mene.)</a:t>
            </a:r>
          </a:p>
          <a:p>
            <a:pPr marL="0" indent="0">
              <a:buNone/>
            </a:pPr>
            <a:r>
              <a:rPr lang="hr-HR" sz="1800" dirty="0" smtClean="0"/>
              <a:t>MARIJA (povrijeđeno): Očito sam im draga. (razmišljanje: On misli da se drugima ne mogu dovoljno </a:t>
            </a:r>
            <a:r>
              <a:rPr lang="hr-HR" sz="1800" dirty="0"/>
              <a:t>svidjeti</a:t>
            </a:r>
            <a:r>
              <a:rPr lang="hr-HR" sz="1800" dirty="0" smtClean="0"/>
              <a:t> da bi me netko samu zvao.)</a:t>
            </a:r>
          </a:p>
          <a:p>
            <a:pPr marL="0" indent="0">
              <a:buNone/>
            </a:pPr>
            <a:r>
              <a:rPr lang="hr-HR" sz="1800" dirty="0" smtClean="0"/>
              <a:t>LUKA: Onda idi, sigurno ćeš se super provesti. (značenje: Nadam se da ćeš se grozno provesti.)</a:t>
            </a:r>
          </a:p>
          <a:p>
            <a:pPr marL="0" indent="0">
              <a:buNone/>
            </a:pPr>
            <a:r>
              <a:rPr lang="hr-HR" sz="1800" dirty="0" smtClean="0"/>
              <a:t>MARIJA (ogorčeno): Sigurna sam da hoću. (razmišljanje: On ne želi ići jer su poziv za druženje uputili samo meni.)</a:t>
            </a:r>
            <a:endParaRPr lang="hr-HR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39932" y="584128"/>
            <a:ext cx="10813869" cy="2031325"/>
          </a:xfrm>
          <a:prstGeom prst="rect">
            <a:avLst/>
          </a:prstGeom>
          <a:solidFill>
            <a:srgbClr val="FAD4F0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Ivana </a:t>
            </a:r>
            <a:r>
              <a:rPr lang="hr-HR" dirty="0"/>
              <a:t>je htjela da je </a:t>
            </a:r>
            <a:r>
              <a:rPr lang="hr-HR" dirty="0" smtClean="0"/>
              <a:t>Mario </a:t>
            </a:r>
            <a:r>
              <a:rPr lang="hr-HR" dirty="0"/>
              <a:t>pozove u omiljeni kafić s pogledom na more kako bi proslavili godišnjicu.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Pitala </a:t>
            </a:r>
            <a:r>
              <a:rPr lang="hr-HR" dirty="0"/>
              <a:t>ga je: </a:t>
            </a:r>
            <a:r>
              <a:rPr lang="hr-HR" i="1" dirty="0"/>
              <a:t>Je l’ ti se ide na piće večeras?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Mario </a:t>
            </a:r>
            <a:r>
              <a:rPr lang="hr-HR" dirty="0"/>
              <a:t>je bio umoran te je propustio skrivenu poruku koju je sadržavalo njezino pitanje. Odgovorio je </a:t>
            </a:r>
            <a:r>
              <a:rPr lang="hr-HR" i="1" dirty="0"/>
              <a:t>„Ne, umoran sam</a:t>
            </a:r>
            <a:r>
              <a:rPr lang="hr-HR" i="1" dirty="0" smtClean="0"/>
              <a:t>.”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Ivana </a:t>
            </a:r>
            <a:r>
              <a:rPr lang="hr-HR" dirty="0"/>
              <a:t>je </a:t>
            </a:r>
            <a:r>
              <a:rPr lang="hr-HR" dirty="0" smtClean="0"/>
              <a:t>bila razočarana</a:t>
            </a:r>
            <a:r>
              <a:rPr lang="hr-HR" dirty="0"/>
              <a:t>. O</a:t>
            </a:r>
            <a:r>
              <a:rPr lang="hr-HR" dirty="0" smtClean="0"/>
              <a:t>sjećala se povrijeđeno </a:t>
            </a:r>
            <a:r>
              <a:rPr lang="hr-HR" dirty="0"/>
              <a:t>i </a:t>
            </a:r>
            <a:r>
              <a:rPr lang="hr-HR" dirty="0" smtClean="0"/>
              <a:t>sažalijevala je samu </a:t>
            </a:r>
            <a:r>
              <a:rPr lang="hr-HR" dirty="0"/>
              <a:t>sebe</a:t>
            </a:r>
            <a:r>
              <a:rPr lang="hr-HR" dirty="0" smtClean="0"/>
              <a:t>, no </a:t>
            </a:r>
            <a:r>
              <a:rPr lang="hr-HR" dirty="0"/>
              <a:t>shvatila je da nije </a:t>
            </a:r>
            <a:r>
              <a:rPr lang="hr-HR" dirty="0" err="1"/>
              <a:t>iskomunicirala</a:t>
            </a:r>
            <a:r>
              <a:rPr lang="hr-HR" dirty="0"/>
              <a:t> svoju pravu želju – proslaviti godišnjicu. Nakon što je jasno i direktno rekla što želi, </a:t>
            </a:r>
            <a:r>
              <a:rPr lang="hr-HR" dirty="0" smtClean="0"/>
              <a:t>Mario </a:t>
            </a:r>
            <a:r>
              <a:rPr lang="hr-HR" dirty="0"/>
              <a:t>se odmah složio da proslave godišnjicu.</a:t>
            </a:r>
          </a:p>
        </p:txBody>
      </p:sp>
    </p:spTree>
    <p:extLst>
      <p:ext uri="{BB962C8B-B14F-4D97-AF65-F5344CB8AC3E}">
        <p14:creationId xmlns:p14="http://schemas.microsoft.com/office/powerpoint/2010/main" val="416019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Indirektnost i </a:t>
            </a:r>
            <a:r>
              <a:rPr lang="hr-HR" dirty="0" err="1"/>
              <a:t>dvomislenost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Dovodi do pojave frustracije i nesporazuma kod oba partnera zbog:</a:t>
            </a:r>
          </a:p>
          <a:p>
            <a:pPr lvl="1"/>
            <a:r>
              <a:rPr lang="hr-HR" dirty="0"/>
              <a:t>Nesvjesnosti oko toga gdje je u razgovoru „zapelo”</a:t>
            </a:r>
          </a:p>
          <a:p>
            <a:pPr lvl="1"/>
            <a:r>
              <a:rPr lang="hr-HR" dirty="0"/>
              <a:t>Nezainteresiranosti za promjenom obrazaca komunikacije čak i kad su svjesni što treba mijenjati</a:t>
            </a:r>
          </a:p>
          <a:p>
            <a:r>
              <a:rPr lang="hr-HR" dirty="0"/>
              <a:t>Kao posljedicu partneri često osjećaju ljutnju i ogorčenost</a:t>
            </a:r>
          </a:p>
          <a:p>
            <a:r>
              <a:rPr lang="hr-HR" dirty="0"/>
              <a:t>Smatraju da je partner tvrdoglav, pa čak i glup ili ograničen </a:t>
            </a:r>
          </a:p>
          <a:p>
            <a:r>
              <a:rPr lang="hr-HR" dirty="0"/>
              <a:t>Donose krive zaključke o partnerovoj ličnosti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390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029" y="813903"/>
            <a:ext cx="3408125" cy="4223111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Defenzivnost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Do defenzivnosti dolazi zbog:</a:t>
            </a:r>
          </a:p>
          <a:p>
            <a:r>
              <a:rPr lang="hr-HR" dirty="0" smtClean="0"/>
              <a:t>Straha od odbijanja</a:t>
            </a:r>
          </a:p>
          <a:p>
            <a:r>
              <a:rPr lang="hr-HR" dirty="0" smtClean="0"/>
              <a:t>Straha od ismijavanja</a:t>
            </a:r>
          </a:p>
          <a:p>
            <a:r>
              <a:rPr lang="hr-HR" dirty="0" smtClean="0"/>
              <a:t>Potrebe za zaštitom svojih emocija, stavova i želja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Defenzivnost karakteriziraju emocionalne, često impulzivne izjave čiji je glavni cilj </a:t>
            </a:r>
            <a:r>
              <a:rPr lang="hr-HR" b="1" u="sng" dirty="0"/>
              <a:t>zaštita sebe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38200" y="5388570"/>
            <a:ext cx="10813869" cy="923330"/>
          </a:xfrm>
          <a:prstGeom prst="rect">
            <a:avLst/>
          </a:prstGeom>
          <a:solidFill>
            <a:srgbClr val="FAD4F0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LUKA: </a:t>
            </a:r>
            <a:r>
              <a:rPr lang="hr-HR" dirty="0"/>
              <a:t>„Hoćemo li posjetiti moju majku ovaj vikend?”</a:t>
            </a:r>
          </a:p>
          <a:p>
            <a:r>
              <a:rPr lang="hr-HR" dirty="0" smtClean="0"/>
              <a:t>MARIJA: </a:t>
            </a:r>
            <a:r>
              <a:rPr lang="hr-HR" dirty="0"/>
              <a:t>„Ne vjerujem, imam puno posla.”</a:t>
            </a:r>
          </a:p>
          <a:p>
            <a:r>
              <a:rPr lang="hr-HR" dirty="0" smtClean="0"/>
              <a:t>LUKA: </a:t>
            </a:r>
            <a:r>
              <a:rPr lang="hr-HR" dirty="0"/>
              <a:t>(ljutito) „Ti nikad ne želiš ići kod moje majke.”</a:t>
            </a:r>
          </a:p>
        </p:txBody>
      </p:sp>
    </p:spTree>
    <p:extLst>
      <p:ext uri="{BB962C8B-B14F-4D97-AF65-F5344CB8AC3E}">
        <p14:creationId xmlns:p14="http://schemas.microsoft.com/office/powerpoint/2010/main" val="12507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Nerazumijevanje (ne)izrečene poruke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Kada osoba kontinuirano komunicira </a:t>
            </a:r>
            <a:r>
              <a:rPr lang="hr-HR" u="sng" dirty="0" smtClean="0"/>
              <a:t>nejasno</a:t>
            </a:r>
            <a:r>
              <a:rPr lang="hr-HR" dirty="0" smtClean="0"/>
              <a:t> dolazi do toga da partner:</a:t>
            </a:r>
          </a:p>
          <a:p>
            <a:r>
              <a:rPr lang="hr-HR" dirty="0" smtClean="0"/>
              <a:t> donese krivi zaključak</a:t>
            </a:r>
          </a:p>
          <a:p>
            <a:r>
              <a:rPr lang="hr-HR" dirty="0"/>
              <a:t>n</a:t>
            </a:r>
            <a:r>
              <a:rPr lang="hr-HR" dirty="0" smtClean="0"/>
              <a:t>e </a:t>
            </a:r>
            <a:r>
              <a:rPr lang="hr-HR" dirty="0"/>
              <a:t>razumije što je </a:t>
            </a:r>
            <a:r>
              <a:rPr lang="hr-HR" dirty="0" smtClean="0"/>
              <a:t>partner rekao </a:t>
            </a:r>
            <a:r>
              <a:rPr lang="hr-HR" dirty="0"/>
              <a:t>i interpretira to </a:t>
            </a:r>
            <a:r>
              <a:rPr lang="hr-HR" dirty="0" smtClean="0"/>
              <a:t>na način </a:t>
            </a:r>
            <a:r>
              <a:rPr lang="hr-HR" dirty="0"/>
              <a:t>na koji je shvatio</a:t>
            </a: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09556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Words>1312</Words>
  <Application>Microsoft Office PowerPoint</Application>
  <PresentationFormat>Widescreen</PresentationFormat>
  <Paragraphs>145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Tema sustava Office</vt:lpstr>
      <vt:lpstr>KOMUNIKACIJA  U PARTNERSKIM  ODNOSIMA</vt:lpstr>
      <vt:lpstr>Česte rečenice u partnerskoj komunikaciji:</vt:lpstr>
      <vt:lpstr>PowerPoint Presentation</vt:lpstr>
      <vt:lpstr>Najčešći problemi u komunikaciji</vt:lpstr>
      <vt:lpstr>Indirektnost i dvomislenost</vt:lpstr>
      <vt:lpstr>PowerPoint Presentation</vt:lpstr>
      <vt:lpstr>Indirektnost i dvomislenost</vt:lpstr>
      <vt:lpstr>Defenzivnost</vt:lpstr>
      <vt:lpstr>Nerazumijevanje (ne)izrečene poruke</vt:lpstr>
      <vt:lpstr>Istraživanje Patricie Noller</vt:lpstr>
      <vt:lpstr>Monolozi, prekidanja i tiho slušanje</vt:lpstr>
      <vt:lpstr>Česte komunikacijske greške</vt:lpstr>
      <vt:lpstr>Slijepe i gluhe točke komunikacije</vt:lpstr>
      <vt:lpstr>Korištenje pitanja</vt:lpstr>
      <vt:lpstr>Korištenje pitanja</vt:lpstr>
      <vt:lpstr>Razlike u komunikaciji među spolovima</vt:lpstr>
      <vt:lpstr>Dječaci</vt:lpstr>
      <vt:lpstr>Djevojčice: </vt:lpstr>
      <vt:lpstr>Muškarci:</vt:lpstr>
      <vt:lpstr>Žene:</vt:lpstr>
      <vt:lpstr>Hvala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</dc:title>
  <dc:creator>ANA</dc:creator>
  <cp:lastModifiedBy>hubikotvr@outlook.com</cp:lastModifiedBy>
  <cp:revision>38</cp:revision>
  <dcterms:created xsi:type="dcterms:W3CDTF">2024-11-07T19:37:00Z</dcterms:created>
  <dcterms:modified xsi:type="dcterms:W3CDTF">2024-11-19T16:38:32Z</dcterms:modified>
</cp:coreProperties>
</file>