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3" r:id="rId4"/>
    <p:sldId id="257" r:id="rId5"/>
    <p:sldId id="259" r:id="rId6"/>
    <p:sldId id="260" r:id="rId7"/>
    <p:sldId id="261" r:id="rId8"/>
    <p:sldId id="265" r:id="rId9"/>
    <p:sldId id="263" r:id="rId10"/>
    <p:sldId id="269" r:id="rId11"/>
    <p:sldId id="262" r:id="rId12"/>
    <p:sldId id="272" r:id="rId13"/>
    <p:sldId id="274" r:id="rId14"/>
    <p:sldId id="277" r:id="rId15"/>
    <p:sldId id="280" r:id="rId16"/>
    <p:sldId id="279" r:id="rId17"/>
    <p:sldId id="282" r:id="rId18"/>
    <p:sldId id="284" r:id="rId19"/>
  </p:sldIdLst>
  <p:sldSz cx="18288000" cy="10287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italic r:id="rId25"/>
    </p:embeddedFont>
    <p:embeddedFont>
      <p:font typeface="The Seasons Light" panose="020B0604020202020204" charset="-18"/>
      <p:regular r:id="rId26"/>
    </p:embeddedFont>
    <p:embeddedFont>
      <p:font typeface="Vladimir Script" panose="03050402040407070305" pitchFamily="66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6E5A"/>
    <a:srgbClr val="BADCE8"/>
    <a:srgbClr val="F9CBA8"/>
    <a:srgbClr val="F7ECDE"/>
    <a:srgbClr val="F7E9D9"/>
    <a:srgbClr val="B69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69" d="100"/>
          <a:sy n="69" d="100"/>
        </p:scale>
        <p:origin x="8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.inspiredpencil.com/pictures-2023/thank-you-for-your-attention-slide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ecteezy.com/vector-art/8962965-continuous-one-line-drawing-business-man-and-woman-communicate-with-old-technologies-communication-and-project-management-concept-single-line-draw-design-vector-graphic-illustration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41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 l="-60" r="-60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rot="1213173">
            <a:off x="-3599792" y="3493167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-157637" flipH="1">
            <a:off x="14494424" y="4398487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2835180" y="1104900"/>
            <a:ext cx="12404819" cy="3559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hr-HR" sz="8800" spc="1819" dirty="0">
                <a:solidFill>
                  <a:srgbClr val="B6967A"/>
                </a:solidFill>
                <a:latin typeface="The Seasons Light"/>
              </a:rPr>
              <a:t>KOMUNIKACIJA U PARTNERSKIM ODNOSIMA</a:t>
            </a:r>
            <a:endParaRPr lang="en-US" sz="8800" spc="1819" dirty="0">
              <a:solidFill>
                <a:srgbClr val="B6967A"/>
              </a:solidFill>
              <a:latin typeface="The Seasons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99436" y="8267700"/>
            <a:ext cx="5662404" cy="102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hr-HR" sz="2600" dirty="0">
                <a:solidFill>
                  <a:srgbClr val="604329"/>
                </a:solidFill>
                <a:latin typeface="Open Sans Light"/>
              </a:rPr>
              <a:t>Melita Horvat</a:t>
            </a:r>
          </a:p>
          <a:p>
            <a:pPr algn="ctr">
              <a:lnSpc>
                <a:spcPts val="4160"/>
              </a:lnSpc>
            </a:pPr>
            <a:r>
              <a:rPr lang="hr-HR" sz="2600" dirty="0">
                <a:solidFill>
                  <a:srgbClr val="604329"/>
                </a:solidFill>
                <a:latin typeface="Open Sans Light"/>
              </a:rPr>
              <a:t>Grupa D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B6E77D1-70FF-78B1-8A05-8E28A81D6760}"/>
              </a:ext>
            </a:extLst>
          </p:cNvPr>
          <p:cNvSpPr txBox="1"/>
          <p:nvPr/>
        </p:nvSpPr>
        <p:spPr>
          <a:xfrm>
            <a:off x="2097425" y="5591684"/>
            <a:ext cx="13880327" cy="1088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hr-HR" sz="4400" dirty="0">
                <a:solidFill>
                  <a:srgbClr val="604329"/>
                </a:solidFill>
                <a:latin typeface="Open Sans Light"/>
              </a:rPr>
              <a:t>12.Radionica</a:t>
            </a:r>
          </a:p>
          <a:p>
            <a:pPr algn="ctr">
              <a:lnSpc>
                <a:spcPts val="4160"/>
              </a:lnSpc>
            </a:pPr>
            <a:r>
              <a:rPr lang="hr-HR" sz="4400" dirty="0">
                <a:solidFill>
                  <a:srgbClr val="604329"/>
                </a:solidFill>
                <a:latin typeface="Open Sans Light"/>
              </a:rPr>
              <a:t>Praktikum II iz bihevioralno-kognitivnih terapija</a:t>
            </a:r>
            <a:endParaRPr lang="en-US" sz="4400" dirty="0">
              <a:solidFill>
                <a:srgbClr val="604329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C79DE-3B78-9BB6-FCF8-F3A3E5C5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2D6FC4C-D706-A2BE-D140-30F0B976A1DE}"/>
              </a:ext>
            </a:extLst>
          </p:cNvPr>
          <p:cNvGrpSpPr/>
          <p:nvPr/>
        </p:nvGrpSpPr>
        <p:grpSpPr>
          <a:xfrm>
            <a:off x="685800" y="1147733"/>
            <a:ext cx="15969944" cy="8839204"/>
            <a:chOff x="0" y="-67324"/>
            <a:chExt cx="4023862" cy="9657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5AD31F3-7884-243C-8058-0AC0BDEBAC87}"/>
                </a:ext>
              </a:extLst>
            </p:cNvPr>
            <p:cNvSpPr/>
            <p:nvPr/>
          </p:nvSpPr>
          <p:spPr>
            <a:xfrm>
              <a:off x="0" y="0"/>
              <a:ext cx="4023862" cy="898455"/>
            </a:xfrm>
            <a:custGeom>
              <a:avLst/>
              <a:gdLst/>
              <a:ahLst/>
              <a:cxnLst/>
              <a:rect l="l" t="t" r="r" b="b"/>
              <a:pathLst>
                <a:path w="4023862" h="898455">
                  <a:moveTo>
                    <a:pt x="0" y="0"/>
                  </a:moveTo>
                  <a:lnTo>
                    <a:pt x="4023862" y="0"/>
                  </a:lnTo>
                  <a:lnTo>
                    <a:pt x="4023862" y="898455"/>
                  </a:lnTo>
                  <a:lnTo>
                    <a:pt x="0" y="898455"/>
                  </a:lnTo>
                  <a:close/>
                </a:path>
              </a:pathLst>
            </a:custGeom>
            <a:solidFill>
              <a:srgbClr val="F7ECDE"/>
            </a:solidFill>
            <a:ln>
              <a:solidFill>
                <a:srgbClr val="F7ECDE"/>
              </a:solidFill>
            </a:ln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5D06ED2-5B5F-AEA6-61C1-34016C613097}"/>
                </a:ext>
              </a:extLst>
            </p:cNvPr>
            <p:cNvSpPr txBox="1"/>
            <p:nvPr/>
          </p:nvSpPr>
          <p:spPr>
            <a:xfrm>
              <a:off x="2794464" y="-67324"/>
              <a:ext cx="1094383" cy="799265"/>
            </a:xfrm>
            <a:prstGeom prst="rect">
              <a:avLst/>
            </a:prstGeom>
            <a:ln>
              <a:solidFill>
                <a:srgbClr val="F7ECDE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0"/>
                </a:lnSpc>
              </a:pPr>
              <a:endParaRPr dirty="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88686413-DF5E-1FFA-442A-EBD8E3D8A0B7}"/>
              </a:ext>
            </a:extLst>
          </p:cNvPr>
          <p:cNvSpPr/>
          <p:nvPr/>
        </p:nvSpPr>
        <p:spPr>
          <a:xfrm rot="1109238">
            <a:off x="14358447" y="1581223"/>
            <a:ext cx="2725305" cy="842693"/>
          </a:xfrm>
          <a:custGeom>
            <a:avLst/>
            <a:gdLst/>
            <a:ahLst/>
            <a:cxnLst/>
            <a:rect l="l" t="t" r="r" b="b"/>
            <a:pathLst>
              <a:path w="2725305" h="842693">
                <a:moveTo>
                  <a:pt x="0" y="0"/>
                </a:moveTo>
                <a:lnTo>
                  <a:pt x="2725305" y="0"/>
                </a:lnTo>
                <a:lnTo>
                  <a:pt x="272530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CDD3C83-448D-CA07-B023-93DBFB065EBA}"/>
              </a:ext>
            </a:extLst>
          </p:cNvPr>
          <p:cNvSpPr txBox="1"/>
          <p:nvPr/>
        </p:nvSpPr>
        <p:spPr>
          <a:xfrm>
            <a:off x="794056" y="91291"/>
            <a:ext cx="14445943" cy="105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hr-HR" sz="4400" b="1" spc="1819" dirty="0">
                <a:solidFill>
                  <a:srgbClr val="B6967A"/>
                </a:solidFill>
                <a:latin typeface="The Seasons Light"/>
              </a:rPr>
              <a:t>KORIŠTENJE PITANJA</a:t>
            </a:r>
            <a:endParaRPr lang="en-US" sz="4400" b="1" spc="1819" dirty="0">
              <a:solidFill>
                <a:srgbClr val="B6967A"/>
              </a:solidFill>
              <a:latin typeface="The Seasons Ligh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D2B6BF4-BF6E-9042-0B72-59EDB5AF474D}"/>
              </a:ext>
            </a:extLst>
          </p:cNvPr>
          <p:cNvSpPr txBox="1"/>
          <p:nvPr/>
        </p:nvSpPr>
        <p:spPr>
          <a:xfrm>
            <a:off x="1359832" y="2087623"/>
            <a:ext cx="7174568" cy="762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PITANJA POSTAVLJAMO KAKO BISMO: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Dobili informacije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Dobili podršku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Saznali što druga osoba želi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Pregovarali 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Donosili odluke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Pitanja mogu dovesti do nesporazuma – izazov za kompetentnost, znanje i iskrenost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Postaljvanje previše pitanja / krivih pitanja – slanje poruke nepovjerenja 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U nekim obiteljima je traženje objašnjenja normalno, dok se u nekima objašnjenja rijetko traže i pitanja se mogu smatrati izazovom ili narušavanjem privatnosti</a:t>
            </a:r>
            <a:endParaRPr lang="en-US" sz="2800" b="1" dirty="0">
              <a:solidFill>
                <a:srgbClr val="846E5A"/>
              </a:solidFill>
              <a:latin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BF784-7898-28D0-2DA6-A3F7E659B232}"/>
              </a:ext>
            </a:extLst>
          </p:cNvPr>
          <p:cNvSpPr txBox="1"/>
          <p:nvPr/>
        </p:nvSpPr>
        <p:spPr>
          <a:xfrm>
            <a:off x="9707232" y="2391157"/>
            <a:ext cx="6657195" cy="1039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PITANJE „ZAŠTO?”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Druga osoba se može osjećati napadnuto i započinje s obranom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Ponekad impliciraju nepovjerenje ili sumnju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Umjesto „Zašto mjenjaš bojler?”</a:t>
            </a:r>
          </a:p>
          <a:p>
            <a:pPr marL="457200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lvl="1"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lvl="1">
              <a:lnSpc>
                <a:spcPts val="266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„Možeš li mi pojasniti svoju odluku</a:t>
            </a:r>
          </a:p>
          <a:p>
            <a:pPr lvl="1">
              <a:lnSpc>
                <a:spcPts val="266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          o kupnji novog bojlera?”</a:t>
            </a:r>
          </a:p>
          <a:p>
            <a:pPr lvl="1"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lvl="1"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lvl="1"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lvl="1"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lvl="1"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lvl="1">
              <a:lnSpc>
                <a:spcPts val="266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-Partneri koji ne postavljaju pitanja skloni su postupati u skladu s vlastitim predosjećajem (često krivim)</a:t>
            </a:r>
          </a:p>
          <a:p>
            <a:pPr lvl="1">
              <a:lnSpc>
                <a:spcPts val="266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-Suzdržanost = nezainteresiranost</a:t>
            </a: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en-US" sz="2800" dirty="0">
              <a:solidFill>
                <a:srgbClr val="846E5A"/>
              </a:solidFill>
              <a:latin typeface="Open Sans Light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DD5F2B3-6E75-DC21-02DC-C0FADDED953E}"/>
              </a:ext>
            </a:extLst>
          </p:cNvPr>
          <p:cNvSpPr/>
          <p:nvPr/>
        </p:nvSpPr>
        <p:spPr>
          <a:xfrm>
            <a:off x="12806005" y="5345487"/>
            <a:ext cx="459647" cy="457200"/>
          </a:xfrm>
          <a:prstGeom prst="downArrow">
            <a:avLst/>
          </a:prstGeom>
          <a:solidFill>
            <a:srgbClr val="846E5A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8C7C34-ABEE-4E63-12C7-2AD55527A436}"/>
              </a:ext>
            </a:extLst>
          </p:cNvPr>
          <p:cNvSpPr/>
          <p:nvPr/>
        </p:nvSpPr>
        <p:spPr>
          <a:xfrm rot="14654660">
            <a:off x="8862344" y="8476223"/>
            <a:ext cx="459647" cy="1072505"/>
          </a:xfrm>
          <a:prstGeom prst="downArrow">
            <a:avLst/>
          </a:prstGeom>
          <a:solidFill>
            <a:srgbClr val="846E5A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456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756443" y="1140355"/>
            <a:ext cx="10744200" cy="832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hr-HR" sz="2800" b="1" spc="420" dirty="0">
                <a:solidFill>
                  <a:srgbClr val="846E5A"/>
                </a:solidFill>
                <a:latin typeface="Open Sans Light"/>
              </a:rPr>
              <a:t>Muškarci i žene imaju različite stilove razgovora</a:t>
            </a:r>
          </a:p>
          <a:p>
            <a:pPr>
              <a:lnSpc>
                <a:spcPts val="3360"/>
              </a:lnSpc>
            </a:pPr>
            <a:r>
              <a:rPr lang="hr-HR" sz="2100" spc="420" dirty="0">
                <a:solidFill>
                  <a:srgbClr val="000000"/>
                </a:solidFill>
                <a:latin typeface="Open Sans Light"/>
              </a:rPr>
              <a:t> </a:t>
            </a:r>
            <a:endParaRPr lang="en-US" sz="2100" spc="42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4" name="Freeform 14"/>
          <p:cNvSpPr/>
          <p:nvPr/>
        </p:nvSpPr>
        <p:spPr>
          <a:xfrm rot="2054667">
            <a:off x="-2959269" y="7829618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1"/>
                </a:lnTo>
                <a:lnTo>
                  <a:pt x="0" y="7160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D85CA43-65C0-5039-3FB1-92D63C4B7355}"/>
              </a:ext>
            </a:extLst>
          </p:cNvPr>
          <p:cNvSpPr txBox="1"/>
          <p:nvPr/>
        </p:nvSpPr>
        <p:spPr>
          <a:xfrm>
            <a:off x="304800" y="-107400"/>
            <a:ext cx="16431140" cy="1044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hr-HR" sz="4400" b="1" spc="1819" dirty="0">
                <a:solidFill>
                  <a:srgbClr val="B6967A"/>
                </a:solidFill>
                <a:latin typeface="The Seasons Light"/>
              </a:rPr>
              <a:t>SPOLNE RAZLIKE</a:t>
            </a:r>
            <a:endParaRPr lang="en-US" sz="4400" b="1" spc="1819" dirty="0">
              <a:solidFill>
                <a:srgbClr val="B6967A"/>
              </a:solidFill>
              <a:latin typeface="The Seasons Light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7AE134-17A6-05DD-650E-1B1ED31A1479}"/>
              </a:ext>
            </a:extLst>
          </p:cNvPr>
          <p:cNvSpPr/>
          <p:nvPr/>
        </p:nvSpPr>
        <p:spPr>
          <a:xfrm>
            <a:off x="2554226" y="2108157"/>
            <a:ext cx="5102352" cy="8229600"/>
          </a:xfrm>
          <a:custGeom>
            <a:avLst/>
            <a:gdLst/>
            <a:ahLst/>
            <a:cxnLst/>
            <a:rect l="l" t="t" r="r" b="b"/>
            <a:pathLst>
              <a:path w="5102352" h="8229600">
                <a:moveTo>
                  <a:pt x="0" y="0"/>
                </a:moveTo>
                <a:lnTo>
                  <a:pt x="5102352" y="0"/>
                </a:lnTo>
                <a:lnTo>
                  <a:pt x="51023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hr-H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</a:t>
            </a:r>
          </a:p>
          <a:p>
            <a:pPr algn="ctr"/>
            <a:endParaRPr lang="hr-HR" sz="3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Veća sklonost postavljanju pitanja</a:t>
            </a:r>
          </a:p>
          <a:p>
            <a:pPr algn="ctr"/>
            <a:r>
              <a:rPr lang="hr-H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„Ako ne pitam, misliti će da me nije briga”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Pitanja – intimnost i izraz brige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Aktivno slušaju, koriste signale „mm-hmm” – pokazuju da slušaju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Tiho prosvjeduju nakon što su bile prekinute ili nisu dobile reakciju slušanja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hr-HR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40FF058-2459-B9A0-365B-657822D45175}"/>
              </a:ext>
            </a:extLst>
          </p:cNvPr>
          <p:cNvSpPr/>
          <p:nvPr/>
        </p:nvSpPr>
        <p:spPr>
          <a:xfrm rot="-588111">
            <a:off x="9493646" y="1631021"/>
            <a:ext cx="6311074" cy="8229600"/>
          </a:xfrm>
          <a:custGeom>
            <a:avLst/>
            <a:gdLst/>
            <a:ahLst/>
            <a:cxnLst/>
            <a:rect l="l" t="t" r="r" b="b"/>
            <a:pathLst>
              <a:path w="6311074" h="8229600">
                <a:moveTo>
                  <a:pt x="0" y="0"/>
                </a:moveTo>
                <a:lnTo>
                  <a:pt x="6311074" y="0"/>
                </a:lnTo>
                <a:lnTo>
                  <a:pt x="63110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MUŠKARCI</a:t>
            </a:r>
          </a:p>
          <a:p>
            <a:pPr algn="ctr"/>
            <a:endParaRPr lang="hr-HR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Manje osobnih pitanja</a:t>
            </a:r>
          </a:p>
          <a:p>
            <a:pPr algn="ctr"/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„Ukoliko mi želi nešto reći, reći će mi bez da ju pitam”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Pitanja – nametljivost, narušavanje privatnosti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Signale koriste samo kada se slažu s onime što partnerica govori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Češće će komentirati prekidajući partnere u razgovoru, ne čekajući da završi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Često ne odgovaraju na komentare sugovornika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Češće će osporavati izjave svojih partnerica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Češće iznose svoje mišljenje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C6160755-4F1D-5C38-62EB-911D0B11BD94}"/>
              </a:ext>
            </a:extLst>
          </p:cNvPr>
          <p:cNvSpPr/>
          <p:nvPr/>
        </p:nvSpPr>
        <p:spPr>
          <a:xfrm rot="-10623094">
            <a:off x="14105669" y="1078292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5" y="0"/>
                </a:lnTo>
                <a:lnTo>
                  <a:pt x="2595045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C2DEEC1B-04CE-F71F-970E-FD193777D99B}"/>
              </a:ext>
            </a:extLst>
          </p:cNvPr>
          <p:cNvSpPr/>
          <p:nvPr/>
        </p:nvSpPr>
        <p:spPr>
          <a:xfrm rot="9141904">
            <a:off x="1831105" y="2174125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4" y="0"/>
                </a:lnTo>
                <a:lnTo>
                  <a:pt x="2595044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0E1E2-D6C2-43F7-4086-8A7E73CAE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2CD848-1C30-0EBD-6B03-1125A4927F1D}"/>
              </a:ext>
            </a:extLst>
          </p:cNvPr>
          <p:cNvSpPr/>
          <p:nvPr/>
        </p:nvSpPr>
        <p:spPr>
          <a:xfrm>
            <a:off x="27709" y="617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  <a:ln>
            <a:solidFill>
              <a:srgbClr val="F9CBA8"/>
            </a:solidFill>
          </a:ln>
        </p:spPr>
        <p:txBody>
          <a:bodyPr/>
          <a:lstStyle/>
          <a:p>
            <a:endParaRPr lang="hr-H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2514CE2-53FB-C7C9-DFC0-7368510C4738}"/>
              </a:ext>
            </a:extLst>
          </p:cNvPr>
          <p:cNvSpPr/>
          <p:nvPr/>
        </p:nvSpPr>
        <p:spPr>
          <a:xfrm rot="1213173">
            <a:off x="-3599792" y="3493167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CDCE8E8-D0E9-E389-9AF0-9C3B852E27EC}"/>
              </a:ext>
            </a:extLst>
          </p:cNvPr>
          <p:cNvSpPr/>
          <p:nvPr/>
        </p:nvSpPr>
        <p:spPr>
          <a:xfrm rot="-157637" flipH="1">
            <a:off x="14558562" y="3946706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45261-99C5-0B75-8B9C-DACFD43FAB42}"/>
              </a:ext>
            </a:extLst>
          </p:cNvPr>
          <p:cNvSpPr txBox="1"/>
          <p:nvPr/>
        </p:nvSpPr>
        <p:spPr>
          <a:xfrm>
            <a:off x="2514722" y="1638667"/>
            <a:ext cx="8468240" cy="7133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Razlike u stilovima razgovora mogu dovesti do sukoba ukoliko se ne osvijesti da se ne radi o nedostatku poštovanja ili interesa, već o razlikama uvjetovanim spolom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Partneri mogu popraviti svoje odnose tako da nauče uskladiti svoje stilove (M- aktivnije slušanje, manje prekidanja i osporavanja partnerice)</a:t>
            </a:r>
          </a:p>
          <a:p>
            <a:pPr>
              <a:lnSpc>
                <a:spcPct val="150000"/>
              </a:lnSpc>
            </a:pPr>
            <a:endParaRPr lang="hr-HR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DC6E8BCF-19B6-D59E-A20E-0311E0394911}"/>
              </a:ext>
            </a:extLst>
          </p:cNvPr>
          <p:cNvSpPr/>
          <p:nvPr/>
        </p:nvSpPr>
        <p:spPr>
          <a:xfrm rot="1914129">
            <a:off x="1686301" y="8027055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5" y="0"/>
                </a:lnTo>
                <a:lnTo>
                  <a:pt x="2595045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6F6AD69-4E70-5CB2-D127-8D1927CFE4E9}"/>
              </a:ext>
            </a:extLst>
          </p:cNvPr>
          <p:cNvSpPr/>
          <p:nvPr/>
        </p:nvSpPr>
        <p:spPr>
          <a:xfrm rot="1242204">
            <a:off x="9052563" y="1102582"/>
            <a:ext cx="2725305" cy="842693"/>
          </a:xfrm>
          <a:custGeom>
            <a:avLst/>
            <a:gdLst/>
            <a:ahLst/>
            <a:cxnLst/>
            <a:rect l="l" t="t" r="r" b="b"/>
            <a:pathLst>
              <a:path w="2725305" h="842693">
                <a:moveTo>
                  <a:pt x="0" y="0"/>
                </a:moveTo>
                <a:lnTo>
                  <a:pt x="2725306" y="0"/>
                </a:lnTo>
                <a:lnTo>
                  <a:pt x="2725306" y="842693"/>
                </a:lnTo>
                <a:lnTo>
                  <a:pt x="0" y="842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47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02282-27EE-6312-2AF7-5078AF14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1FDBF0-A77A-0D3A-D3EE-747F0F7ADBBC}"/>
              </a:ext>
            </a:extLst>
          </p:cNvPr>
          <p:cNvSpPr/>
          <p:nvPr/>
        </p:nvSpPr>
        <p:spPr>
          <a:xfrm>
            <a:off x="0" y="-274408"/>
            <a:ext cx="11013788" cy="8246574"/>
          </a:xfrm>
          <a:custGeom>
            <a:avLst/>
            <a:gdLst/>
            <a:ahLst/>
            <a:cxnLst/>
            <a:rect l="l" t="t" r="r" b="b"/>
            <a:pathLst>
              <a:path w="11013788" h="8246574">
                <a:moveTo>
                  <a:pt x="0" y="0"/>
                </a:moveTo>
                <a:lnTo>
                  <a:pt x="11013788" y="0"/>
                </a:lnTo>
                <a:lnTo>
                  <a:pt x="11013788" y="8246574"/>
                </a:lnTo>
                <a:lnTo>
                  <a:pt x="0" y="8246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CF82347-1363-9642-5747-9AAB6DC8E4A3}"/>
              </a:ext>
            </a:extLst>
          </p:cNvPr>
          <p:cNvSpPr/>
          <p:nvPr/>
        </p:nvSpPr>
        <p:spPr>
          <a:xfrm rot="21337230">
            <a:off x="10282306" y="1075307"/>
            <a:ext cx="7129502" cy="9126071"/>
          </a:xfrm>
          <a:custGeom>
            <a:avLst/>
            <a:gdLst/>
            <a:ahLst/>
            <a:cxnLst/>
            <a:rect l="l" t="t" r="r" b="b"/>
            <a:pathLst>
              <a:path w="5102352" h="8229600">
                <a:moveTo>
                  <a:pt x="0" y="0"/>
                </a:moveTo>
                <a:lnTo>
                  <a:pt x="5102352" y="0"/>
                </a:lnTo>
                <a:lnTo>
                  <a:pt x="51023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7408B93-13D7-7227-9ACA-426AF17ECE84}"/>
              </a:ext>
            </a:extLst>
          </p:cNvPr>
          <p:cNvSpPr/>
          <p:nvPr/>
        </p:nvSpPr>
        <p:spPr>
          <a:xfrm>
            <a:off x="2200665" y="1390325"/>
            <a:ext cx="7129503" cy="8487367"/>
          </a:xfrm>
          <a:custGeom>
            <a:avLst/>
            <a:gdLst/>
            <a:ahLst/>
            <a:cxnLst/>
            <a:rect l="l" t="t" r="r" b="b"/>
            <a:pathLst>
              <a:path w="6311074" h="8229600">
                <a:moveTo>
                  <a:pt x="0" y="0"/>
                </a:moveTo>
                <a:lnTo>
                  <a:pt x="6311074" y="0"/>
                </a:lnTo>
                <a:lnTo>
                  <a:pt x="63110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17BBAF-382C-3B51-F5C3-0F228F192DF1}"/>
              </a:ext>
            </a:extLst>
          </p:cNvPr>
          <p:cNvSpPr/>
          <p:nvPr/>
        </p:nvSpPr>
        <p:spPr>
          <a:xfrm rot="2265488">
            <a:off x="15498059" y="823420"/>
            <a:ext cx="2121723" cy="656059"/>
          </a:xfrm>
          <a:custGeom>
            <a:avLst/>
            <a:gdLst/>
            <a:ahLst/>
            <a:cxnLst/>
            <a:rect l="l" t="t" r="r" b="b"/>
            <a:pathLst>
              <a:path w="2121723" h="656059">
                <a:moveTo>
                  <a:pt x="0" y="0"/>
                </a:moveTo>
                <a:lnTo>
                  <a:pt x="2121723" y="0"/>
                </a:lnTo>
                <a:lnTo>
                  <a:pt x="2121723" y="656059"/>
                </a:lnTo>
                <a:lnTo>
                  <a:pt x="0" y="6560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3AAA50B-71C9-FE71-9476-F979E92911C9}"/>
              </a:ext>
            </a:extLst>
          </p:cNvPr>
          <p:cNvSpPr/>
          <p:nvPr/>
        </p:nvSpPr>
        <p:spPr>
          <a:xfrm rot="2814271">
            <a:off x="9668712" y="8977069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5" y="0"/>
                </a:lnTo>
                <a:lnTo>
                  <a:pt x="2595045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2A92F6A-9BC3-BA1C-4E4C-838B5FD355DA}"/>
              </a:ext>
            </a:extLst>
          </p:cNvPr>
          <p:cNvSpPr/>
          <p:nvPr/>
        </p:nvSpPr>
        <p:spPr>
          <a:xfrm rot="9141904">
            <a:off x="1219138" y="1208014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4" y="0"/>
                </a:lnTo>
                <a:lnTo>
                  <a:pt x="2595044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76E8C41-7DB8-E978-1889-A168F2387952}"/>
              </a:ext>
            </a:extLst>
          </p:cNvPr>
          <p:cNvSpPr/>
          <p:nvPr/>
        </p:nvSpPr>
        <p:spPr>
          <a:xfrm flipH="1">
            <a:off x="-1062472" y="7505700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5334290" y="0"/>
                </a:moveTo>
                <a:lnTo>
                  <a:pt x="0" y="0"/>
                </a:lnTo>
                <a:lnTo>
                  <a:pt x="0" y="7160121"/>
                </a:lnTo>
                <a:lnTo>
                  <a:pt x="5334290" y="7160121"/>
                </a:lnTo>
                <a:lnTo>
                  <a:pt x="533429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A233D28-F742-6F8F-6313-DFAD1B849EEC}"/>
              </a:ext>
            </a:extLst>
          </p:cNvPr>
          <p:cNvSpPr txBox="1"/>
          <p:nvPr/>
        </p:nvSpPr>
        <p:spPr>
          <a:xfrm rot="21539700">
            <a:off x="3495453" y="3480436"/>
            <a:ext cx="3385146" cy="32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endParaRPr lang="en-US" sz="19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7E703-4E7D-977C-D197-CBE80523B5BF}"/>
              </a:ext>
            </a:extLst>
          </p:cNvPr>
          <p:cNvSpPr txBox="1"/>
          <p:nvPr/>
        </p:nvSpPr>
        <p:spPr>
          <a:xfrm>
            <a:off x="3927876" y="1545247"/>
            <a:ext cx="3105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SVIJET DJEVOJČICA</a:t>
            </a:r>
            <a:endParaRPr lang="en-US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C37EA-B40A-D627-31BD-522994AE1741}"/>
              </a:ext>
            </a:extLst>
          </p:cNvPr>
          <p:cNvSpPr txBox="1"/>
          <p:nvPr/>
        </p:nvSpPr>
        <p:spPr>
          <a:xfrm>
            <a:off x="2508147" y="2253303"/>
            <a:ext cx="634689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Prijateljstvo se temelji na razgovoru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Uče dati podršku, pustiti druge da govore i prihvaćati što druge djevojčice govore – način održavanja kvalitetnog i bliskog odnosa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Razgovaraju o svojim osjećajima, dijele tajne, nisu sklone naređivanju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Manje vršnjačke grupe i mijenjanje savezništva – procjenjivanje namjera  i motiva drugih djevojčica, tumačenje što drugi misle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A31B2-475C-BD26-A09F-3E180CDDCA61}"/>
              </a:ext>
            </a:extLst>
          </p:cNvPr>
          <p:cNvSpPr txBox="1"/>
          <p:nvPr/>
        </p:nvSpPr>
        <p:spPr>
          <a:xfrm rot="21251147">
            <a:off x="12202672" y="1191599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SVIJET DJEČAKA</a:t>
            </a:r>
            <a:endParaRPr lang="en-US" sz="20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B5A036-A5B7-E4C9-6B42-6F76BF5D224D}"/>
              </a:ext>
            </a:extLst>
          </p:cNvPr>
          <p:cNvSpPr txBox="1"/>
          <p:nvPr/>
        </p:nvSpPr>
        <p:spPr>
          <a:xfrm rot="21278154">
            <a:off x="11274919" y="1688108"/>
            <a:ext cx="5737396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Igra u većim, orgariziranijim grupama u kojima se cijeni status i dominacija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Socijalni svijet – važnost potvrđivanja dominacije, držanje (postura tijela), pokušaj privlačenja pažnje publike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Razgovori ispunjeni naredbama „Diži se”, „Daj mi to” i uvredama „Ti si glup”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Sklonost prijetnjama ili hvalisanju „Ako ne zašutiš, razbit ću te”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Skloni raspravama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A8AC-8F82-2435-D328-B50AC5E22D40}"/>
              </a:ext>
            </a:extLst>
          </p:cNvPr>
          <p:cNvSpPr txBox="1"/>
          <p:nvPr/>
        </p:nvSpPr>
        <p:spPr>
          <a:xfrm>
            <a:off x="2933459" y="167688"/>
            <a:ext cx="1156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846E5A"/>
                </a:solidFill>
                <a:latin typeface="The Seasons Light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PODRIJETLO SPOLNIH RAZLIKA – RAZLIČITE SUBKULTURE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39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D1AE-531A-2E54-A166-F90B24CD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B36E28-52B6-BA03-DFD2-B365EE55B514}"/>
              </a:ext>
            </a:extLst>
          </p:cNvPr>
          <p:cNvSpPr/>
          <p:nvPr/>
        </p:nvSpPr>
        <p:spPr>
          <a:xfrm>
            <a:off x="0" y="6823710"/>
            <a:ext cx="18288000" cy="3463290"/>
          </a:xfrm>
          <a:custGeom>
            <a:avLst/>
            <a:gdLst/>
            <a:ahLst/>
            <a:cxnLst/>
            <a:rect l="l" t="t" r="r" b="b"/>
            <a:pathLst>
              <a:path w="18288000" h="3463290">
                <a:moveTo>
                  <a:pt x="0" y="0"/>
                </a:moveTo>
                <a:lnTo>
                  <a:pt x="18288000" y="0"/>
                </a:lnTo>
                <a:lnTo>
                  <a:pt x="18288000" y="3463290"/>
                </a:lnTo>
                <a:lnTo>
                  <a:pt x="0" y="34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335C32E-649E-7361-D029-B1E01D5B994D}"/>
              </a:ext>
            </a:extLst>
          </p:cNvPr>
          <p:cNvSpPr/>
          <p:nvPr/>
        </p:nvSpPr>
        <p:spPr>
          <a:xfrm rot="-157637" flipH="1">
            <a:off x="14903977" y="4398487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8061C84-B934-DE48-57AF-12732EC09577}"/>
              </a:ext>
            </a:extLst>
          </p:cNvPr>
          <p:cNvSpPr/>
          <p:nvPr/>
        </p:nvSpPr>
        <p:spPr>
          <a:xfrm rot="9665131">
            <a:off x="-2348986" y="-3324696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4825FA9-89A7-93A6-0DBA-5CA8ED112F07}"/>
              </a:ext>
            </a:extLst>
          </p:cNvPr>
          <p:cNvSpPr txBox="1"/>
          <p:nvPr/>
        </p:nvSpPr>
        <p:spPr>
          <a:xfrm>
            <a:off x="2667000" y="1361201"/>
            <a:ext cx="13944600" cy="7133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Djevojke koriste riječi u svrhu emocionalne povezanosti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Dječaci koriste riječi kao oružje ili instrumente dominacije</a:t>
            </a:r>
          </a:p>
          <a:p>
            <a:pPr>
              <a:lnSpc>
                <a:spcPct val="150000"/>
              </a:lnSpc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Razgovor s dječacima se vrti oko dominacije i kompetitivnosti, dok djevojka traži intimnost i jednakost</a:t>
            </a:r>
          </a:p>
          <a:p>
            <a:pPr>
              <a:lnSpc>
                <a:spcPct val="150000"/>
              </a:lnSpc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 su o intimnim detaljima iz svog života spremnije razgovarati s drugom ženom, nego s muškarcem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69% žena bi u slučaju da su nesretne, to radije podijelile s najboljom prijateljicom nego s partnerom</a:t>
            </a:r>
            <a:r>
              <a:rPr lang="hr-H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hr-H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>
              <a:lnSpc>
                <a:spcPct val="150000"/>
              </a:lnSpc>
            </a:pPr>
            <a:endParaRPr lang="hr-H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0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76329-C300-884B-BF71-9A580A272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D2BE03-EE44-1671-7564-60487C73B2D2}"/>
              </a:ext>
            </a:extLst>
          </p:cNvPr>
          <p:cNvSpPr/>
          <p:nvPr/>
        </p:nvSpPr>
        <p:spPr>
          <a:xfrm rot="14217522" flipH="1">
            <a:off x="15695246" y="-3604011"/>
            <a:ext cx="5185506" cy="8150108"/>
          </a:xfrm>
          <a:custGeom>
            <a:avLst/>
            <a:gdLst/>
            <a:ahLst/>
            <a:cxnLst/>
            <a:rect l="l" t="t" r="r" b="b"/>
            <a:pathLst>
              <a:path w="5185506" h="8150108">
                <a:moveTo>
                  <a:pt x="5185506" y="0"/>
                </a:moveTo>
                <a:lnTo>
                  <a:pt x="0" y="0"/>
                </a:lnTo>
                <a:lnTo>
                  <a:pt x="0" y="8150107"/>
                </a:lnTo>
                <a:lnTo>
                  <a:pt x="5185506" y="8150107"/>
                </a:lnTo>
                <a:lnTo>
                  <a:pt x="518550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9351126-BDD3-568C-F0B4-0B7AC2A59521}"/>
              </a:ext>
            </a:extLst>
          </p:cNvPr>
          <p:cNvSpPr txBox="1"/>
          <p:nvPr/>
        </p:nvSpPr>
        <p:spPr>
          <a:xfrm>
            <a:off x="1981200" y="2958318"/>
            <a:ext cx="9956757" cy="3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100" b="0" i="0" u="none" strike="noStrike" kern="1200" cap="none" spc="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4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CF07C87-73A5-EA6C-F0F3-97554500CFE9}"/>
              </a:ext>
            </a:extLst>
          </p:cNvPr>
          <p:cNvSpPr/>
          <p:nvPr/>
        </p:nvSpPr>
        <p:spPr>
          <a:xfrm rot="2054667">
            <a:off x="-2959269" y="7829618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1"/>
                </a:lnTo>
                <a:lnTo>
                  <a:pt x="0" y="7160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E085E-6249-549C-0535-F68EA4703A28}"/>
              </a:ext>
            </a:extLst>
          </p:cNvPr>
          <p:cNvSpPr txBox="1"/>
          <p:nvPr/>
        </p:nvSpPr>
        <p:spPr>
          <a:xfrm>
            <a:off x="2001982" y="1630370"/>
            <a:ext cx="1228898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 postavljaju pitanja u svrhu održavanja razgovora, dok muškarci na pitanja gledaju kao zahtjeve za informacijama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 povezuju što je partner rekao s time što sada one moraju reći, dok muškarci općenito ne slijede ovo pravilo i često se čini da ignoriraju prethodni komentar svoje partnerice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 agresivnost svojih partnera tumače kao napad koji remeti vezu, dok muškarci agresivnost vide kao oblik razgovora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 će vjerojatnije dijeliti osjećaje i tajne, dok muškarci vole raspravljati o manje intimnim temama, poput sporta i politike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E5897D7-3DC0-7ADA-8A2B-FF8349065347}"/>
              </a:ext>
            </a:extLst>
          </p:cNvPr>
          <p:cNvSpPr/>
          <p:nvPr/>
        </p:nvSpPr>
        <p:spPr>
          <a:xfrm rot="7453968">
            <a:off x="11207116" y="6535637"/>
            <a:ext cx="9208363" cy="2097003"/>
          </a:xfrm>
          <a:custGeom>
            <a:avLst/>
            <a:gdLst/>
            <a:ahLst/>
            <a:cxnLst/>
            <a:rect l="l" t="t" r="r" b="b"/>
            <a:pathLst>
              <a:path w="8653058" h="1844183">
                <a:moveTo>
                  <a:pt x="0" y="0"/>
                </a:moveTo>
                <a:lnTo>
                  <a:pt x="8653058" y="0"/>
                </a:lnTo>
                <a:lnTo>
                  <a:pt x="8653058" y="1844183"/>
                </a:lnTo>
                <a:lnTo>
                  <a:pt x="0" y="1844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666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83FD-4038-D3DC-86EC-ED6A6CC4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DCF82C-DCF6-8229-D5B6-BEF0281E57DF}"/>
              </a:ext>
            </a:extLst>
          </p:cNvPr>
          <p:cNvSpPr/>
          <p:nvPr/>
        </p:nvSpPr>
        <p:spPr>
          <a:xfrm rot="-774860" flipH="1">
            <a:off x="14766817" y="3632963"/>
            <a:ext cx="5185506" cy="8150108"/>
          </a:xfrm>
          <a:custGeom>
            <a:avLst/>
            <a:gdLst/>
            <a:ahLst/>
            <a:cxnLst/>
            <a:rect l="l" t="t" r="r" b="b"/>
            <a:pathLst>
              <a:path w="5185506" h="8150108">
                <a:moveTo>
                  <a:pt x="5185506" y="0"/>
                </a:moveTo>
                <a:lnTo>
                  <a:pt x="0" y="0"/>
                </a:lnTo>
                <a:lnTo>
                  <a:pt x="0" y="8150107"/>
                </a:lnTo>
                <a:lnTo>
                  <a:pt x="5185506" y="8150107"/>
                </a:lnTo>
                <a:lnTo>
                  <a:pt x="518550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19BAFD4-EC30-9663-BB37-4E33E24F6DB3}"/>
              </a:ext>
            </a:extLst>
          </p:cNvPr>
          <p:cNvSpPr txBox="1"/>
          <p:nvPr/>
        </p:nvSpPr>
        <p:spPr>
          <a:xfrm>
            <a:off x="1981200" y="2958318"/>
            <a:ext cx="9956757" cy="3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100" b="0" i="0" u="none" strike="noStrike" kern="1200" cap="none" spc="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4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72454AE-D5C3-7651-35D0-DC69A0CE6C9C}"/>
              </a:ext>
            </a:extLst>
          </p:cNvPr>
          <p:cNvSpPr/>
          <p:nvPr/>
        </p:nvSpPr>
        <p:spPr>
          <a:xfrm rot="2054667">
            <a:off x="-3324576" y="7989710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1"/>
                </a:lnTo>
                <a:lnTo>
                  <a:pt x="0" y="7160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4E56FC0-5295-9854-BA8F-FE3BEBCAB6C3}"/>
              </a:ext>
            </a:extLst>
          </p:cNvPr>
          <p:cNvSpPr txBox="1"/>
          <p:nvPr/>
        </p:nvSpPr>
        <p:spPr>
          <a:xfrm>
            <a:off x="928430" y="259487"/>
            <a:ext cx="16431140" cy="105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1819" normalizeH="0" baseline="0" noProof="0" dirty="0">
                <a:ln>
                  <a:noFill/>
                </a:ln>
                <a:solidFill>
                  <a:srgbClr val="B6967A"/>
                </a:solidFill>
                <a:effectLst/>
                <a:uLnTx/>
                <a:uFillTx/>
                <a:latin typeface="The Seasons Light"/>
                <a:ea typeface="+mn-ea"/>
                <a:cs typeface="+mn-cs"/>
              </a:rPr>
              <a:t>RAZLIKE U ZNAČENJU GOVORA</a:t>
            </a:r>
            <a:endParaRPr kumimoji="0" lang="en-US" sz="4000" b="1" i="0" u="none" strike="noStrike" kern="1200" cap="none" spc="1819" normalizeH="0" baseline="0" noProof="0" dirty="0">
              <a:ln>
                <a:noFill/>
              </a:ln>
              <a:solidFill>
                <a:srgbClr val="B6967A"/>
              </a:solidFill>
              <a:effectLst/>
              <a:uLnTx/>
              <a:uFillTx/>
              <a:latin typeface="The Seasons Light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6DC3C8D-6D99-9AEC-B49B-C11336920D91}"/>
              </a:ext>
            </a:extLst>
          </p:cNvPr>
          <p:cNvSpPr txBox="1"/>
          <p:nvPr/>
        </p:nvSpPr>
        <p:spPr>
          <a:xfrm>
            <a:off x="1060375" y="1409700"/>
            <a:ext cx="15053801" cy="951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u="sng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 i muškarci imaju vrlo različita očekivanja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 često žele da njihovi partneri budu nova, poboljšana verzija najboljeg prijatelja </a:t>
            </a:r>
          </a:p>
          <a:p>
            <a:pPr lvl="1">
              <a:lnSpc>
                <a:spcPct val="150000"/>
              </a:lnSpc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(vole kada im se partner povjerava, uznemire se kada partner emocije drži za sebe)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muškarci se najčešće povjeravaju svojim partnericama, dok se žene povjeravaju prijateljicama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4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 imaju stav da „brak funkcionira sve dok možemo pričati o njemu”, dok muškarci </a:t>
            </a:r>
          </a:p>
          <a:p>
            <a:pPr lvl="1">
              <a:lnSpc>
                <a:spcPct val="150000"/>
              </a:lnSpc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imaju stav „veza ne funkcionira sve dok nastavljamo razgovarati o njoj”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 – radije bi došli do brzog, praktičnog rješenja problema, ne vole razgovarati o problemima</a:t>
            </a:r>
          </a:p>
          <a:p>
            <a:pPr lvl="1">
              <a:lnSpc>
                <a:spcPct val="150000"/>
              </a:lnSpc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Ž – žele razgovarati o problemu, tako stječu osjećaj empatije, intime i razumijevanja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Ž – dijele problem s partnerom u nadi da će dobiti razumijevanje i suosjećanje, no nerijetko ne dobiju </a:t>
            </a:r>
          </a:p>
          <a:p>
            <a:pPr lvl="1">
              <a:lnSpc>
                <a:spcPct val="150000"/>
              </a:lnSpc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     utjehu</a:t>
            </a:r>
          </a:p>
          <a:p>
            <a:pPr lvl="1">
              <a:lnSpc>
                <a:spcPct val="150000"/>
              </a:lnSpc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M – pokušavaju dati praktično rješenje, ukazuju na kriva tumačenja situacije i sugeriraju da moguće</a:t>
            </a:r>
          </a:p>
          <a:p>
            <a:pPr lvl="1">
              <a:lnSpc>
                <a:spcPct val="150000"/>
              </a:lnSpc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      Ž preteruje u reakciji, uz savjet kako da ubuduće izbjegne takve probleme</a:t>
            </a:r>
          </a:p>
          <a:p>
            <a:pPr lvl="1">
              <a:lnSpc>
                <a:spcPct val="150000"/>
              </a:lnSpc>
            </a:pPr>
            <a:r>
              <a:rPr lang="hr-HR" sz="24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Ž – može se osjećati povrijeđeno, želi razumijevanje i podršku, a ne rješenje</a:t>
            </a:r>
          </a:p>
          <a:p>
            <a:pPr>
              <a:lnSpc>
                <a:spcPct val="150000"/>
              </a:lnSpc>
            </a:pPr>
            <a:endParaRPr lang="hr-HR" sz="2400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74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04AD-8B62-65DE-990E-0CBBE3E0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E9F82E-6D90-B4B7-F0AF-6B834E451CD1}"/>
              </a:ext>
            </a:extLst>
          </p:cNvPr>
          <p:cNvSpPr/>
          <p:nvPr/>
        </p:nvSpPr>
        <p:spPr>
          <a:xfrm>
            <a:off x="0" y="6823710"/>
            <a:ext cx="18288000" cy="3463290"/>
          </a:xfrm>
          <a:custGeom>
            <a:avLst/>
            <a:gdLst/>
            <a:ahLst/>
            <a:cxnLst/>
            <a:rect l="l" t="t" r="r" b="b"/>
            <a:pathLst>
              <a:path w="18288000" h="3463290">
                <a:moveTo>
                  <a:pt x="0" y="0"/>
                </a:moveTo>
                <a:lnTo>
                  <a:pt x="18288000" y="0"/>
                </a:lnTo>
                <a:lnTo>
                  <a:pt x="18288000" y="3463290"/>
                </a:lnTo>
                <a:lnTo>
                  <a:pt x="0" y="34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9B48802-E40B-1F51-E3E3-E79C9B2AE541}"/>
              </a:ext>
            </a:extLst>
          </p:cNvPr>
          <p:cNvSpPr txBox="1"/>
          <p:nvPr/>
        </p:nvSpPr>
        <p:spPr>
          <a:xfrm>
            <a:off x="2324100" y="498747"/>
            <a:ext cx="13639800" cy="105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1819" normalizeH="0" baseline="0" noProof="0" dirty="0">
                <a:ln>
                  <a:noFill/>
                </a:ln>
                <a:solidFill>
                  <a:srgbClr val="B6967A"/>
                </a:solidFill>
                <a:effectLst/>
                <a:uLnTx/>
                <a:uFillTx/>
                <a:latin typeface="The Seasons Light"/>
                <a:ea typeface="+mn-ea"/>
                <a:cs typeface="+mn-cs"/>
              </a:rPr>
              <a:t>HVALA NA PAŽNJI!</a:t>
            </a:r>
            <a:endParaRPr kumimoji="0" lang="en-US" sz="4000" b="0" i="0" u="none" strike="noStrike" kern="1200" cap="none" spc="1819" normalizeH="0" baseline="0" noProof="0" dirty="0">
              <a:ln>
                <a:noFill/>
              </a:ln>
              <a:solidFill>
                <a:srgbClr val="B6967A"/>
              </a:solidFill>
              <a:effectLst/>
              <a:uLnTx/>
              <a:uFillTx/>
              <a:latin typeface="The Seasons Light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6B1AA6B-5C78-488F-D180-410857B621F4}"/>
              </a:ext>
            </a:extLst>
          </p:cNvPr>
          <p:cNvSpPr/>
          <p:nvPr/>
        </p:nvSpPr>
        <p:spPr>
          <a:xfrm rot="3404193" flipH="1">
            <a:off x="-2621653" y="4866421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40E637B-1A72-EAAB-40F8-D127A596D205}"/>
              </a:ext>
            </a:extLst>
          </p:cNvPr>
          <p:cNvSpPr/>
          <p:nvPr/>
        </p:nvSpPr>
        <p:spPr>
          <a:xfrm rot="9665131">
            <a:off x="-1650516" y="-3870337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 descr="Slika na kojoj se prikazuje tekst, rukopis&#10;&#10;Opis je automatski generiran">
            <a:extLst>
              <a:ext uri="{FF2B5EF4-FFF2-40B4-BE49-F238E27FC236}">
                <a16:creationId xmlns:a16="http://schemas.microsoft.com/office/drawing/2014/main" id="{4D894FD9-3930-EF38-2963-0B17BB019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-57151"/>
            <a:ext cx="18288000" cy="10401301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7CAF0487-637E-B67A-9F69-75BC8B6EDE3C}"/>
              </a:ext>
            </a:extLst>
          </p:cNvPr>
          <p:cNvSpPr/>
          <p:nvPr/>
        </p:nvSpPr>
        <p:spPr>
          <a:xfrm rot="402560">
            <a:off x="5930870" y="3080001"/>
            <a:ext cx="5337127" cy="3818368"/>
          </a:xfrm>
          <a:custGeom>
            <a:avLst/>
            <a:gdLst/>
            <a:ahLst/>
            <a:cxnLst/>
            <a:rect l="l" t="t" r="r" b="b"/>
            <a:pathLst>
              <a:path w="5102352" h="8229600">
                <a:moveTo>
                  <a:pt x="0" y="0"/>
                </a:moveTo>
                <a:lnTo>
                  <a:pt x="5102352" y="0"/>
                </a:lnTo>
                <a:lnTo>
                  <a:pt x="51023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A42C583-159F-A30D-FFEE-D0E614A9E480}"/>
              </a:ext>
            </a:extLst>
          </p:cNvPr>
          <p:cNvSpPr txBox="1"/>
          <p:nvPr/>
        </p:nvSpPr>
        <p:spPr>
          <a:xfrm rot="362731">
            <a:off x="6274497" y="3463677"/>
            <a:ext cx="5181600" cy="267765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hr-HR" sz="54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hr-HR" sz="6000" b="1" dirty="0">
                <a:solidFill>
                  <a:srgbClr val="846E5A"/>
                </a:solidFill>
                <a:latin typeface="Vladimir Script" panose="03050402040407070305" pitchFamily="66" charset="0"/>
                <a:ea typeface="STXingkai" panose="020B0503020204020204" pitchFamily="2" charset="-122"/>
                <a:cs typeface="Open Sans Light" panose="020B0306030504020204" pitchFamily="34" charset="0"/>
              </a:rPr>
              <a:t>Hvala na pažnji!</a:t>
            </a:r>
          </a:p>
          <a:p>
            <a:endParaRPr lang="hr-HR" sz="54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2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E96030E-A769-A3E5-EE58-A9432E451E7F}"/>
              </a:ext>
            </a:extLst>
          </p:cNvPr>
          <p:cNvSpPr txBox="1"/>
          <p:nvPr/>
        </p:nvSpPr>
        <p:spPr>
          <a:xfrm>
            <a:off x="1066800" y="1181100"/>
            <a:ext cx="140451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u="sng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LITERATURA: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Beck, A. T. (1989). Love is never enough. New York: Harper &amp; Row, Publishers, Inc. – 5. </a:t>
            </a:r>
            <a:r>
              <a:rPr lang="en-US" sz="2800" dirty="0" err="1"/>
              <a:t>poglavlje</a:t>
            </a: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endParaRPr lang="hr-HR" sz="2400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103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823710"/>
            <a:ext cx="18288000" cy="3463290"/>
          </a:xfrm>
          <a:custGeom>
            <a:avLst/>
            <a:gdLst/>
            <a:ahLst/>
            <a:cxnLst/>
            <a:rect l="l" t="t" r="r" b="b"/>
            <a:pathLst>
              <a:path w="18288000" h="3463290">
                <a:moveTo>
                  <a:pt x="0" y="0"/>
                </a:moveTo>
                <a:lnTo>
                  <a:pt x="18288000" y="0"/>
                </a:lnTo>
                <a:lnTo>
                  <a:pt x="18288000" y="3463290"/>
                </a:lnTo>
                <a:lnTo>
                  <a:pt x="0" y="34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TextBox 4"/>
          <p:cNvSpPr txBox="1"/>
          <p:nvPr/>
        </p:nvSpPr>
        <p:spPr>
          <a:xfrm>
            <a:off x="3124201" y="741533"/>
            <a:ext cx="13639800" cy="105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hr-HR" sz="4400" b="1" spc="1819" dirty="0">
                <a:solidFill>
                  <a:srgbClr val="B6967A"/>
                </a:solidFill>
                <a:latin typeface="The Seasons Light"/>
              </a:rPr>
              <a:t>KOMUNIKACIJA</a:t>
            </a:r>
            <a:endParaRPr lang="en-US" sz="4400" b="1" spc="1819" dirty="0">
              <a:solidFill>
                <a:srgbClr val="B6967A"/>
              </a:solidFill>
              <a:latin typeface="The Seaso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87829" y="2789495"/>
            <a:ext cx="6356171" cy="4320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hr-HR" sz="3200" b="1" dirty="0">
                <a:solidFill>
                  <a:srgbClr val="846E5A"/>
                </a:solidFill>
                <a:latin typeface="Open Sans Light"/>
              </a:rPr>
              <a:t> DOBRA KOMUNIKACIJA</a:t>
            </a:r>
          </a:p>
          <a:p>
            <a:pPr>
              <a:lnSpc>
                <a:spcPts val="3360"/>
              </a:lnSpc>
            </a:pPr>
            <a:endParaRPr lang="hr-HR" sz="3200" b="1" dirty="0">
              <a:solidFill>
                <a:srgbClr val="846E5A"/>
              </a:solidFill>
              <a:latin typeface="Open Sans Light"/>
            </a:endParaRP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hr-HR" sz="3200" b="1" dirty="0">
                <a:solidFill>
                  <a:srgbClr val="846E5A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Više od međusobnog prenošenja vlastitih ideja 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endParaRPr lang="hr-HR" sz="3200" b="1" dirty="0">
              <a:solidFill>
                <a:srgbClr val="846E5A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hr-HR" sz="3200" b="1" dirty="0">
                <a:solidFill>
                  <a:srgbClr val="846E5A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Razumijevanje onoga što je rekla druga osoba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endParaRPr lang="hr-HR" sz="3200" b="1" dirty="0">
              <a:solidFill>
                <a:srgbClr val="846E5A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hr-HR" sz="3200" b="1" u="sng" dirty="0">
                <a:solidFill>
                  <a:srgbClr val="846E5A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Ispravan prijenos i prijem poruka</a:t>
            </a:r>
            <a:endParaRPr lang="hr-HR" sz="3200" b="1" u="sng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604329"/>
              </a:solidFill>
              <a:latin typeface="Open Sans Light"/>
            </a:endParaRPr>
          </a:p>
        </p:txBody>
      </p:sp>
      <p:sp>
        <p:nvSpPr>
          <p:cNvPr id="14" name="Freeform 14"/>
          <p:cNvSpPr/>
          <p:nvPr/>
        </p:nvSpPr>
        <p:spPr>
          <a:xfrm rot="-157637" flipH="1">
            <a:off x="14903977" y="4398487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5" name="Freeform 15"/>
          <p:cNvSpPr/>
          <p:nvPr/>
        </p:nvSpPr>
        <p:spPr>
          <a:xfrm rot="9665131">
            <a:off x="-2348986" y="-3324696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6" descr="Slika na kojoj se prikazuje jednostavni crteži s par linija, skeč, crtež, ilustracija&#10;&#10;Opis je automatski generiran">
            <a:extLst>
              <a:ext uri="{FF2B5EF4-FFF2-40B4-BE49-F238E27FC236}">
                <a16:creationId xmlns:a16="http://schemas.microsoft.com/office/drawing/2014/main" id="{3AB98431-7B19-8E8F-E288-944C197704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44101" y="4885001"/>
            <a:ext cx="6086475" cy="4057650"/>
          </a:xfrm>
          <a:prstGeom prst="rect">
            <a:avLst/>
          </a:prstGeom>
        </p:spPr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id="{31C6FD36-C35B-342E-2091-E92CF8874515}"/>
              </a:ext>
            </a:extLst>
          </p:cNvPr>
          <p:cNvSpPr txBox="1"/>
          <p:nvPr/>
        </p:nvSpPr>
        <p:spPr>
          <a:xfrm>
            <a:off x="10255351" y="2789495"/>
            <a:ext cx="6356171" cy="1704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hr-HR" sz="3200" b="1" dirty="0">
                <a:solidFill>
                  <a:srgbClr val="846E5A"/>
                </a:solidFill>
                <a:latin typeface="Open Sans Light"/>
              </a:rPr>
              <a:t> - čak i blage razlike u komunikaciji mogu dovesti do ozbiljnog nesporazuma</a:t>
            </a:r>
            <a:endParaRPr lang="hr-HR" sz="3200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604329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F5634-2BE8-E4C0-3E33-2850E36E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2160012-8E36-E349-89FA-27B7BEC79A85}"/>
              </a:ext>
            </a:extLst>
          </p:cNvPr>
          <p:cNvSpPr/>
          <p:nvPr/>
        </p:nvSpPr>
        <p:spPr>
          <a:xfrm>
            <a:off x="-20052" y="1539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  <a:ln>
            <a:solidFill>
              <a:srgbClr val="F9CBA8"/>
            </a:solidFill>
          </a:ln>
        </p:spPr>
        <p:txBody>
          <a:bodyPr/>
          <a:lstStyle/>
          <a:p>
            <a:endParaRPr lang="hr-H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74A130A-CCF0-FAB3-E211-947883B73B40}"/>
              </a:ext>
            </a:extLst>
          </p:cNvPr>
          <p:cNvSpPr/>
          <p:nvPr/>
        </p:nvSpPr>
        <p:spPr>
          <a:xfrm rot="1213173">
            <a:off x="-3599792" y="3493167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80B79F4-9205-FDFA-3A75-B006EBBF656E}"/>
              </a:ext>
            </a:extLst>
          </p:cNvPr>
          <p:cNvSpPr/>
          <p:nvPr/>
        </p:nvSpPr>
        <p:spPr>
          <a:xfrm rot="-157637" flipH="1">
            <a:off x="14558562" y="3946706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0416F-C45A-031C-2132-AEE4B753D755}"/>
              </a:ext>
            </a:extLst>
          </p:cNvPr>
          <p:cNvSpPr txBox="1"/>
          <p:nvPr/>
        </p:nvSpPr>
        <p:spPr>
          <a:xfrm>
            <a:off x="2407243" y="648052"/>
            <a:ext cx="8468240" cy="454778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NEIZRAVNOST I DVOSMISLENOST</a:t>
            </a: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Može lako doći do nesporazuma</a:t>
            </a: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Kada veza dobro funkcionira, signali i aluzije mogu biti shvaćeni, međutim u zategnutom odnosu takav neizravan način komunikacije neće biti uspješan</a:t>
            </a:r>
          </a:p>
          <a:p>
            <a:pPr>
              <a:lnSpc>
                <a:spcPct val="150000"/>
              </a:lnSpc>
            </a:pPr>
            <a:endParaRPr lang="hr-HR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AF05F2A-10C2-740A-16F0-839AE002CFD6}"/>
              </a:ext>
            </a:extLst>
          </p:cNvPr>
          <p:cNvSpPr/>
          <p:nvPr/>
        </p:nvSpPr>
        <p:spPr>
          <a:xfrm rot="1242204">
            <a:off x="9404303" y="454530"/>
            <a:ext cx="2725305" cy="842693"/>
          </a:xfrm>
          <a:custGeom>
            <a:avLst/>
            <a:gdLst/>
            <a:ahLst/>
            <a:cxnLst/>
            <a:rect l="l" t="t" r="r" b="b"/>
            <a:pathLst>
              <a:path w="2725305" h="842693">
                <a:moveTo>
                  <a:pt x="0" y="0"/>
                </a:moveTo>
                <a:lnTo>
                  <a:pt x="2725306" y="0"/>
                </a:lnTo>
                <a:lnTo>
                  <a:pt x="2725306" y="842693"/>
                </a:lnTo>
                <a:lnTo>
                  <a:pt x="0" y="842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EAB7102-5B60-7D81-4435-4B93DA7F7083}"/>
              </a:ext>
            </a:extLst>
          </p:cNvPr>
          <p:cNvSpPr txBox="1"/>
          <p:nvPr/>
        </p:nvSpPr>
        <p:spPr>
          <a:xfrm>
            <a:off x="7737059" y="5677496"/>
            <a:ext cx="8468240" cy="26087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DEFANZIVNOST</a:t>
            </a:r>
          </a:p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Defanzivnost koja proizlazi iz osobnih razloga uključuje skrivena značenja i povećava vjerojatnost nesporazuma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5DD8D00-C2D5-A4B2-1406-B39C68D726CB}"/>
              </a:ext>
            </a:extLst>
          </p:cNvPr>
          <p:cNvSpPr/>
          <p:nvPr/>
        </p:nvSpPr>
        <p:spPr>
          <a:xfrm rot="1914129">
            <a:off x="6540697" y="7598946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5" y="0"/>
                </a:lnTo>
                <a:lnTo>
                  <a:pt x="2595045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61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2575" y="920818"/>
            <a:ext cx="15182850" cy="8231414"/>
            <a:chOff x="0" y="0"/>
            <a:chExt cx="3293557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3557" cy="2167467"/>
            </a:xfrm>
            <a:custGeom>
              <a:avLst/>
              <a:gdLst/>
              <a:ahLst/>
              <a:cxnLst/>
              <a:rect l="l" t="t" r="r" b="b"/>
              <a:pathLst>
                <a:path w="3293557" h="2167467">
                  <a:moveTo>
                    <a:pt x="0" y="0"/>
                  </a:moveTo>
                  <a:lnTo>
                    <a:pt x="3293557" y="0"/>
                  </a:lnTo>
                  <a:lnTo>
                    <a:pt x="32935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ECD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3293557" cy="2272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0"/>
                </a:lnSpc>
              </a:pPr>
              <a:endParaRPr b="1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76400" y="1442732"/>
            <a:ext cx="9759110" cy="6586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Parovi u nesretnim brakovima manje su točni u dešifriranju partnerovih poruka od parova iz sretnih brakova </a:t>
            </a:r>
          </a:p>
          <a:p>
            <a:pPr marL="457200" indent="-457200">
              <a:buFontTx/>
              <a:buChar char="-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Sretni parovi vs nesretni parovi: Nema razlika u dešifriranju poruka koje prenose nepoznate osobe</a:t>
            </a:r>
          </a:p>
          <a:p>
            <a:pPr marL="457200" indent="-457200">
              <a:buFontTx/>
              <a:buChar char="-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	u lošim brakovima dolazi do poremećaja u 	cijelokupnom procesu komunikacije, dok je 	istovremeno komunikacija s drugim ljudima dobra</a:t>
            </a:r>
          </a:p>
          <a:p>
            <a:pPr marL="457200" indent="-457200">
              <a:buFontTx/>
              <a:buChar char="-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Ne radi se o kroničnom nedostatku komunikacijskih vještina općenito, već o poremećaju u bračnom odnosu</a:t>
            </a:r>
          </a:p>
          <a:p>
            <a:endParaRPr lang="hr-HR" sz="32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hr-HR" sz="32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E895EA2-9C28-E682-00BA-3D6E4A8E8744}"/>
              </a:ext>
            </a:extLst>
          </p:cNvPr>
          <p:cNvSpPr/>
          <p:nvPr/>
        </p:nvSpPr>
        <p:spPr>
          <a:xfrm rot="-1347612" flipH="1">
            <a:off x="11528616" y="5584968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5334290" y="0"/>
                </a:moveTo>
                <a:lnTo>
                  <a:pt x="0" y="0"/>
                </a:lnTo>
                <a:lnTo>
                  <a:pt x="0" y="7160121"/>
                </a:lnTo>
                <a:lnTo>
                  <a:pt x="5334290" y="7160121"/>
                </a:lnTo>
                <a:lnTo>
                  <a:pt x="533429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2F6574A-EA2A-2ABD-9AA3-4F75683854B5}"/>
              </a:ext>
            </a:extLst>
          </p:cNvPr>
          <p:cNvSpPr/>
          <p:nvPr/>
        </p:nvSpPr>
        <p:spPr>
          <a:xfrm>
            <a:off x="2057400" y="4686300"/>
            <a:ext cx="457200" cy="228600"/>
          </a:xfrm>
          <a:prstGeom prst="rightArrow">
            <a:avLst/>
          </a:prstGeom>
          <a:solidFill>
            <a:srgbClr val="846E5A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56576">
            <a:off x="121054" y="-501375"/>
            <a:ext cx="6007658" cy="2299735"/>
          </a:xfrm>
          <a:custGeom>
            <a:avLst/>
            <a:gdLst/>
            <a:ahLst/>
            <a:cxnLst/>
            <a:rect l="l" t="t" r="r" b="b"/>
            <a:pathLst>
              <a:path w="6007658" h="2299735">
                <a:moveTo>
                  <a:pt x="0" y="0"/>
                </a:moveTo>
                <a:lnTo>
                  <a:pt x="6007658" y="0"/>
                </a:lnTo>
                <a:lnTo>
                  <a:pt x="6007658" y="2299735"/>
                </a:lnTo>
                <a:lnTo>
                  <a:pt x="0" y="229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-157637" flipH="1">
            <a:off x="7279143" y="6211766"/>
            <a:ext cx="5934833" cy="3972143"/>
          </a:xfrm>
          <a:custGeom>
            <a:avLst/>
            <a:gdLst/>
            <a:ahLst/>
            <a:cxnLst/>
            <a:rect l="l" t="t" r="r" b="b"/>
            <a:pathLst>
              <a:path w="5934833" h="3972143">
                <a:moveTo>
                  <a:pt x="5934833" y="0"/>
                </a:moveTo>
                <a:lnTo>
                  <a:pt x="0" y="0"/>
                </a:lnTo>
                <a:lnTo>
                  <a:pt x="0" y="3972142"/>
                </a:lnTo>
                <a:lnTo>
                  <a:pt x="5934833" y="397214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3"/>
            <a:stretch>
              <a:fillRect b="-13483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9448800" y="1420541"/>
            <a:ext cx="8653058" cy="1844183"/>
          </a:xfrm>
          <a:custGeom>
            <a:avLst/>
            <a:gdLst/>
            <a:ahLst/>
            <a:cxnLst/>
            <a:rect l="l" t="t" r="r" b="b"/>
            <a:pathLst>
              <a:path w="8653058" h="1844183">
                <a:moveTo>
                  <a:pt x="0" y="0"/>
                </a:moveTo>
                <a:lnTo>
                  <a:pt x="8653058" y="0"/>
                </a:lnTo>
                <a:lnTo>
                  <a:pt x="8653058" y="1844183"/>
                </a:lnTo>
                <a:lnTo>
                  <a:pt x="0" y="1844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801914" y="3142733"/>
            <a:ext cx="4421763" cy="358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Razlike u stilovima govora partnera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- Brzina odgovora, pauze, tempo govora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2309528-5D3B-A7BC-29C2-8960BE3D78A9}"/>
              </a:ext>
            </a:extLst>
          </p:cNvPr>
          <p:cNvSpPr txBox="1"/>
          <p:nvPr/>
        </p:nvSpPr>
        <p:spPr>
          <a:xfrm>
            <a:off x="2019301" y="538814"/>
            <a:ext cx="13639800" cy="105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hr-HR" sz="4400" b="1" spc="1819" dirty="0">
                <a:solidFill>
                  <a:srgbClr val="B6967A"/>
                </a:solidFill>
                <a:latin typeface="The Seasons Light"/>
              </a:rPr>
              <a:t>Problemi u komunikaciji</a:t>
            </a:r>
            <a:endParaRPr lang="en-US" sz="4400" b="1" spc="1819" dirty="0">
              <a:solidFill>
                <a:srgbClr val="B6967A"/>
              </a:solidFill>
              <a:latin typeface="The Seaso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1FEFA-EF1D-8177-7B78-B7398B7B8DDE}"/>
              </a:ext>
            </a:extLst>
          </p:cNvPr>
          <p:cNvSpPr txBox="1"/>
          <p:nvPr/>
        </p:nvSpPr>
        <p:spPr>
          <a:xfrm>
            <a:off x="7191223" y="3211857"/>
            <a:ext cx="9544664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Ljudi koji previše govore – puno nepotrebnih detalja,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     ne dolaze do srži niti mogu dovršiti temu razgovora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Slušatelji „bez života” – tiho slušaju, nisu aktivni u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     slušanju, ne daju povratnu informaciju (kimanje glavom,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     gestikuliranje, mijenjanje izraza lica i sl.)</a:t>
            </a:r>
          </a:p>
          <a:p>
            <a:pPr marL="914400" lvl="1" indent="-4572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dirty="0">
              <a:solidFill>
                <a:srgbClr val="000000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2C30E2-F506-807B-0DA5-BD2BC6622BA5}"/>
              </a:ext>
            </a:extLst>
          </p:cNvPr>
          <p:cNvSpPr/>
          <p:nvPr/>
        </p:nvSpPr>
        <p:spPr>
          <a:xfrm rot="20733169">
            <a:off x="451610" y="6414873"/>
            <a:ext cx="28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rgbClr val="84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Monolozi</a:t>
            </a:r>
            <a:endParaRPr lang="en-US" sz="5400" b="0" cap="none" spc="0" dirty="0">
              <a:ln w="0"/>
              <a:solidFill>
                <a:srgbClr val="84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3B8C9-F921-A34E-92DD-95DB609B0C9E}"/>
              </a:ext>
            </a:extLst>
          </p:cNvPr>
          <p:cNvSpPr/>
          <p:nvPr/>
        </p:nvSpPr>
        <p:spPr>
          <a:xfrm rot="1516726">
            <a:off x="4866995" y="6795486"/>
            <a:ext cx="2115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solidFill>
                  <a:srgbClr val="84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Prekidi</a:t>
            </a:r>
            <a:endParaRPr lang="en-US" sz="5400" b="0" cap="none" spc="0" dirty="0">
              <a:ln w="0"/>
              <a:solidFill>
                <a:srgbClr val="84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8FD41-25C0-C6C4-34D7-E344D5D18696}"/>
              </a:ext>
            </a:extLst>
          </p:cNvPr>
          <p:cNvSpPr/>
          <p:nvPr/>
        </p:nvSpPr>
        <p:spPr>
          <a:xfrm rot="21036647">
            <a:off x="1056393" y="8148224"/>
            <a:ext cx="4757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rgbClr val="84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Pasivno slušanje</a:t>
            </a:r>
            <a:endParaRPr lang="en-US" sz="5400" b="0" cap="none" spc="0" dirty="0">
              <a:ln w="0"/>
              <a:solidFill>
                <a:srgbClr val="84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4408"/>
            <a:ext cx="11013788" cy="8246574"/>
          </a:xfrm>
          <a:custGeom>
            <a:avLst/>
            <a:gdLst/>
            <a:ahLst/>
            <a:cxnLst/>
            <a:rect l="l" t="t" r="r" b="b"/>
            <a:pathLst>
              <a:path w="11013788" h="8246574">
                <a:moveTo>
                  <a:pt x="0" y="0"/>
                </a:moveTo>
                <a:lnTo>
                  <a:pt x="11013788" y="0"/>
                </a:lnTo>
                <a:lnTo>
                  <a:pt x="11013788" y="8246574"/>
                </a:lnTo>
                <a:lnTo>
                  <a:pt x="0" y="8246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2523116" y="957449"/>
            <a:ext cx="5102352" cy="8229600"/>
          </a:xfrm>
          <a:custGeom>
            <a:avLst/>
            <a:gdLst/>
            <a:ahLst/>
            <a:cxnLst/>
            <a:rect l="l" t="t" r="r" b="b"/>
            <a:pathLst>
              <a:path w="5102352" h="8229600">
                <a:moveTo>
                  <a:pt x="0" y="0"/>
                </a:moveTo>
                <a:lnTo>
                  <a:pt x="5102352" y="0"/>
                </a:lnTo>
                <a:lnTo>
                  <a:pt x="51023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-588111">
            <a:off x="10534927" y="988288"/>
            <a:ext cx="6311074" cy="8229600"/>
          </a:xfrm>
          <a:custGeom>
            <a:avLst/>
            <a:gdLst/>
            <a:ahLst/>
            <a:cxnLst/>
            <a:rect l="l" t="t" r="r" b="b"/>
            <a:pathLst>
              <a:path w="6311074" h="8229600">
                <a:moveTo>
                  <a:pt x="0" y="0"/>
                </a:moveTo>
                <a:lnTo>
                  <a:pt x="6311074" y="0"/>
                </a:lnTo>
                <a:lnTo>
                  <a:pt x="63110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 rot="549432">
            <a:off x="10701833" y="9199955"/>
            <a:ext cx="2121723" cy="656059"/>
          </a:xfrm>
          <a:custGeom>
            <a:avLst/>
            <a:gdLst/>
            <a:ahLst/>
            <a:cxnLst/>
            <a:rect l="l" t="t" r="r" b="b"/>
            <a:pathLst>
              <a:path w="2121723" h="656059">
                <a:moveTo>
                  <a:pt x="0" y="0"/>
                </a:moveTo>
                <a:lnTo>
                  <a:pt x="2121723" y="0"/>
                </a:lnTo>
                <a:lnTo>
                  <a:pt x="2121723" y="656059"/>
                </a:lnTo>
                <a:lnTo>
                  <a:pt x="0" y="6560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 rot="-10623094">
            <a:off x="11625581" y="373882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5" y="0"/>
                </a:lnTo>
                <a:lnTo>
                  <a:pt x="2595045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 rot="9141904">
            <a:off x="1799995" y="1023417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4" y="0"/>
                </a:lnTo>
                <a:lnTo>
                  <a:pt x="2595044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 rot="-1347612" flipH="1">
            <a:off x="1399100" y="5647070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5334290" y="0"/>
                </a:moveTo>
                <a:lnTo>
                  <a:pt x="0" y="0"/>
                </a:lnTo>
                <a:lnTo>
                  <a:pt x="0" y="7160121"/>
                </a:lnTo>
                <a:lnTo>
                  <a:pt x="5334290" y="7160121"/>
                </a:lnTo>
                <a:lnTo>
                  <a:pt x="533429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3" name="TextBox 13"/>
          <p:cNvSpPr txBox="1"/>
          <p:nvPr/>
        </p:nvSpPr>
        <p:spPr>
          <a:xfrm rot="21539700">
            <a:off x="3495453" y="3480436"/>
            <a:ext cx="3385146" cy="32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endParaRPr lang="en-US" sz="19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1D2A7-6EBC-90BD-2F69-608AF1E147BA}"/>
              </a:ext>
            </a:extLst>
          </p:cNvPr>
          <p:cNvSpPr txBox="1"/>
          <p:nvPr/>
        </p:nvSpPr>
        <p:spPr>
          <a:xfrm>
            <a:off x="3623365" y="1514592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MUŠKARCI</a:t>
            </a:r>
            <a:endParaRPr lang="en-US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5579F8-D3D7-A601-5036-FDE764BD577E}"/>
              </a:ext>
            </a:extLst>
          </p:cNvPr>
          <p:cNvSpPr txBox="1"/>
          <p:nvPr/>
        </p:nvSpPr>
        <p:spPr>
          <a:xfrm>
            <a:off x="2636793" y="2524357"/>
            <a:ext cx="45697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Rijetko izuste zvuk slušanja,</a:t>
            </a:r>
          </a:p>
          <a:p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kada izuste = „Slažem se”</a:t>
            </a:r>
          </a:p>
          <a:p>
            <a:endParaRPr lang="hr-HR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Češće pasivno slušaju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0F582-248D-6D50-67E3-CFB6836C9226}"/>
              </a:ext>
            </a:extLst>
          </p:cNvPr>
          <p:cNvSpPr txBox="1"/>
          <p:nvPr/>
        </p:nvSpPr>
        <p:spPr>
          <a:xfrm rot="20944079">
            <a:off x="10412518" y="1891881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ŽENE</a:t>
            </a:r>
            <a:endParaRPr lang="en-U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CDC7E6-D763-DFE3-4662-EDBD5EA3609A}"/>
              </a:ext>
            </a:extLst>
          </p:cNvPr>
          <p:cNvSpPr txBox="1"/>
          <p:nvPr/>
        </p:nvSpPr>
        <p:spPr>
          <a:xfrm rot="20958517">
            <a:off x="10645019" y="2118826"/>
            <a:ext cx="595887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Takve povratne informacije shvaćaju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kao poruku „Slušam”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Češće šalju neverbalne signale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Očekuju da će ih i one primiti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Mogu pogrešno vjerovati da </a:t>
            </a:r>
          </a:p>
          <a:p>
            <a:pPr lvl="1">
              <a:lnSpc>
                <a:spcPct val="150000"/>
              </a:lnSpc>
            </a:pPr>
            <a:r>
              <a:rPr lang="hr-H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partner ne obraća pažnju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561F6-A5A5-EAFE-B201-686D5F58DC6F}"/>
              </a:ext>
            </a:extLst>
          </p:cNvPr>
          <p:cNvCxnSpPr>
            <a:cxnSpLocks/>
          </p:cNvCxnSpPr>
          <p:nvPr/>
        </p:nvCxnSpPr>
        <p:spPr>
          <a:xfrm>
            <a:off x="7770977" y="2903927"/>
            <a:ext cx="2274581" cy="41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0F80E-A11A-C6AB-0FA2-5117C80297F2}"/>
              </a:ext>
            </a:extLst>
          </p:cNvPr>
          <p:cNvSpPr txBox="1"/>
          <p:nvPr/>
        </p:nvSpPr>
        <p:spPr>
          <a:xfrm>
            <a:off x="963665" y="495300"/>
            <a:ext cx="162575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Signalima se pridaju simbolična značenja: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i="0" dirty="0">
                <a:solidFill>
                  <a:srgbClr val="846E5A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„Slušam”, „Uživam u onome što pričaš”, „Stalo mi je do tvojeg mišljenja” = „Stalo mi je do tebe”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Nedostatak signala = „Ne poštujem te”, „Nije mi stalo do tebe”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b="1" i="0" dirty="0">
              <a:solidFill>
                <a:srgbClr val="846E5A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Signali se povezuju s implicitnim značenjima prihvaćanja, poštovanja i naklonosti ili odbijanja, </a:t>
            </a:r>
          </a:p>
          <a:p>
            <a:pPr lvl="1"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nepoštovanja i neprijateljstva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i="0" dirty="0">
                <a:solidFill>
                  <a:srgbClr val="846E5A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Osvještavanje – smanjenje frustracije, mogućnost učenja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b="1" i="0" dirty="0">
              <a:solidFill>
                <a:srgbClr val="846E5A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Stilovi razgovora su naučeni             ukoliko ometaju učinkovitu komunikaciju mogu se naučiti novi, adaptivniji </a:t>
            </a:r>
            <a:endParaRPr lang="en-US" sz="2800" b="1" i="0" dirty="0">
              <a:solidFill>
                <a:srgbClr val="846E5A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F09705F-BE6A-40C0-0010-F92E4624BC2A}"/>
              </a:ext>
            </a:extLst>
          </p:cNvPr>
          <p:cNvSpPr/>
          <p:nvPr/>
        </p:nvSpPr>
        <p:spPr>
          <a:xfrm rot="16200000">
            <a:off x="6818678" y="6249622"/>
            <a:ext cx="306023" cy="836978"/>
          </a:xfrm>
          <a:prstGeom prst="downArrow">
            <a:avLst/>
          </a:prstGeom>
          <a:solidFill>
            <a:srgbClr val="846E5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846E5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rot="1213173">
            <a:off x="-3599792" y="3493167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 rot="-157637" flipH="1">
            <a:off x="14494424" y="4398487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D07A9-B076-AF33-D224-34DC237555EC}"/>
              </a:ext>
            </a:extLst>
          </p:cNvPr>
          <p:cNvSpPr txBox="1"/>
          <p:nvPr/>
        </p:nvSpPr>
        <p:spPr>
          <a:xfrm>
            <a:off x="3033696" y="1367764"/>
            <a:ext cx="7162800" cy="19624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Niti jedan partner ne primjećuje što 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supružnik doista komunicira riječima, 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gestama i sl.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1F262-B374-680F-BF27-E7B82F8E97BF}"/>
              </a:ext>
            </a:extLst>
          </p:cNvPr>
          <p:cNvSpPr/>
          <p:nvPr/>
        </p:nvSpPr>
        <p:spPr>
          <a:xfrm rot="20733169">
            <a:off x="10658512" y="517630"/>
            <a:ext cx="353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rgbClr val="84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Gluhe točke</a:t>
            </a:r>
            <a:endParaRPr lang="en-US" sz="5400" b="0" cap="none" spc="0" dirty="0">
              <a:ln w="0"/>
              <a:solidFill>
                <a:srgbClr val="84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BE0FB-D9E4-D156-6704-D979B2FB674E}"/>
              </a:ext>
            </a:extLst>
          </p:cNvPr>
          <p:cNvSpPr/>
          <p:nvPr/>
        </p:nvSpPr>
        <p:spPr>
          <a:xfrm rot="720005">
            <a:off x="13094050" y="2446094"/>
            <a:ext cx="371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solidFill>
                  <a:srgbClr val="84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Slijepe točke</a:t>
            </a:r>
            <a:endParaRPr lang="en-US" sz="5400" b="0" cap="none" spc="0" dirty="0">
              <a:ln w="0"/>
              <a:solidFill>
                <a:srgbClr val="84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0583E-0EC8-8501-28EC-65D385E8B092}"/>
              </a:ext>
            </a:extLst>
          </p:cNvPr>
          <p:cNvSpPr/>
          <p:nvPr/>
        </p:nvSpPr>
        <p:spPr>
          <a:xfrm rot="20769900">
            <a:off x="1835921" y="7276487"/>
            <a:ext cx="5819798" cy="769441"/>
          </a:xfrm>
          <a:prstGeom prst="rect">
            <a:avLst/>
          </a:prstGeom>
          <a:solidFill>
            <a:srgbClr val="F9CBA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0" cap="none" spc="0" dirty="0">
                <a:ln w="0"/>
                <a:solidFill>
                  <a:srgbClr val="84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„Uopće me ne poznaješ”</a:t>
            </a:r>
            <a:endParaRPr lang="en-US" sz="4400" b="0" cap="none" spc="0" dirty="0">
              <a:ln w="0"/>
              <a:solidFill>
                <a:srgbClr val="84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FA6F1F08-5652-E140-EB3F-9EDEDF6E464D}"/>
              </a:ext>
            </a:extLst>
          </p:cNvPr>
          <p:cNvSpPr/>
          <p:nvPr/>
        </p:nvSpPr>
        <p:spPr>
          <a:xfrm rot="1914129">
            <a:off x="5838158" y="6009895"/>
            <a:ext cx="2595045" cy="1167134"/>
          </a:xfrm>
          <a:custGeom>
            <a:avLst/>
            <a:gdLst/>
            <a:ahLst/>
            <a:cxnLst/>
            <a:rect l="l" t="t" r="r" b="b"/>
            <a:pathLst>
              <a:path w="2595045" h="1167134">
                <a:moveTo>
                  <a:pt x="0" y="0"/>
                </a:moveTo>
                <a:lnTo>
                  <a:pt x="2595045" y="0"/>
                </a:lnTo>
                <a:lnTo>
                  <a:pt x="2595045" y="1167134"/>
                </a:lnTo>
                <a:lnTo>
                  <a:pt x="0" y="11671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C9F30D-94DF-F6DE-A553-893ADB7074C4}"/>
              </a:ext>
            </a:extLst>
          </p:cNvPr>
          <p:cNvSpPr/>
          <p:nvPr/>
        </p:nvSpPr>
        <p:spPr>
          <a:xfrm rot="176095">
            <a:off x="3230342" y="4642337"/>
            <a:ext cx="5975803" cy="769441"/>
          </a:xfrm>
          <a:prstGeom prst="rect">
            <a:avLst/>
          </a:prstGeom>
          <a:solidFill>
            <a:srgbClr val="F9CBA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0" cap="none" spc="0" dirty="0">
                <a:ln w="0"/>
                <a:solidFill>
                  <a:srgbClr val="84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„Nemaš pojma što želim”</a:t>
            </a:r>
            <a:endParaRPr lang="en-US" sz="4400" b="0" cap="none" spc="0" dirty="0">
              <a:ln w="0"/>
              <a:solidFill>
                <a:srgbClr val="84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AFDE5D0-6040-FC47-6A76-6FD25B8A0938}"/>
              </a:ext>
            </a:extLst>
          </p:cNvPr>
          <p:cNvSpPr/>
          <p:nvPr/>
        </p:nvSpPr>
        <p:spPr>
          <a:xfrm rot="19348943">
            <a:off x="2220548" y="4062923"/>
            <a:ext cx="2049785" cy="808905"/>
          </a:xfrm>
          <a:custGeom>
            <a:avLst/>
            <a:gdLst/>
            <a:ahLst/>
            <a:cxnLst/>
            <a:rect l="l" t="t" r="r" b="b"/>
            <a:pathLst>
              <a:path w="2725305" h="842693">
                <a:moveTo>
                  <a:pt x="0" y="0"/>
                </a:moveTo>
                <a:lnTo>
                  <a:pt x="2725306" y="0"/>
                </a:lnTo>
                <a:lnTo>
                  <a:pt x="2725306" y="842693"/>
                </a:lnTo>
                <a:lnTo>
                  <a:pt x="0" y="842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78E27-819C-C648-FCF2-05B8DCEB6A59}"/>
              </a:ext>
            </a:extLst>
          </p:cNvPr>
          <p:cNvSpPr txBox="1"/>
          <p:nvPr/>
        </p:nvSpPr>
        <p:spPr>
          <a:xfrm>
            <a:off x="11354084" y="3936791"/>
            <a:ext cx="4506718" cy="58404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Uzroci: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Neosjetljivost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Preosjetljivost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Obrambeni stav</a:t>
            </a:r>
          </a:p>
          <a:p>
            <a:pPr>
              <a:lnSpc>
                <a:spcPct val="150000"/>
              </a:lnSpc>
            </a:pPr>
            <a:endParaRPr lang="hr-HR" sz="2800" b="1" dirty="0">
              <a:solidFill>
                <a:srgbClr val="846E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Prijetnja samopoštovanju, ponos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846E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Ljudi isključuju ono što ne žele čuti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3424" y="2799344"/>
            <a:ext cx="15487650" cy="6400800"/>
            <a:chOff x="0" y="0"/>
            <a:chExt cx="4023862" cy="898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3862" cy="898455"/>
            </a:xfrm>
            <a:custGeom>
              <a:avLst/>
              <a:gdLst/>
              <a:ahLst/>
              <a:cxnLst/>
              <a:rect l="l" t="t" r="r" b="b"/>
              <a:pathLst>
                <a:path w="4023862" h="898455">
                  <a:moveTo>
                    <a:pt x="0" y="0"/>
                  </a:moveTo>
                  <a:lnTo>
                    <a:pt x="4023862" y="0"/>
                  </a:lnTo>
                  <a:lnTo>
                    <a:pt x="4023862" y="898455"/>
                  </a:lnTo>
                  <a:lnTo>
                    <a:pt x="0" y="898455"/>
                  </a:lnTo>
                  <a:close/>
                </a:path>
              </a:pathLst>
            </a:custGeom>
            <a:solidFill>
              <a:srgbClr val="F7ECD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023862" cy="1003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91605" y="3380461"/>
            <a:ext cx="6657195" cy="485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Brza razmjena informacija, prekidanje druge osobe tijekom razgovora</a:t>
            </a: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>
              <a:lnSpc>
                <a:spcPts val="266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Komunikacija koja se odvija bez prekidanja drugih, prekidanje se smatra nepristojnim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6F752-89BF-601F-DDA5-A77203391486}"/>
              </a:ext>
            </a:extLst>
          </p:cNvPr>
          <p:cNvSpPr/>
          <p:nvPr/>
        </p:nvSpPr>
        <p:spPr>
          <a:xfrm rot="21287157">
            <a:off x="1185759" y="954399"/>
            <a:ext cx="4649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rgbClr val="84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Razlike u tempu</a:t>
            </a:r>
            <a:endParaRPr lang="en-US" sz="5400" b="0" cap="none" spc="0" dirty="0">
              <a:ln w="0"/>
              <a:solidFill>
                <a:srgbClr val="84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3B3FFE3-51D0-BE75-9E50-CD8E61EEA0F9}"/>
              </a:ext>
            </a:extLst>
          </p:cNvPr>
          <p:cNvSpPr/>
          <p:nvPr/>
        </p:nvSpPr>
        <p:spPr>
          <a:xfrm>
            <a:off x="9448800" y="4172477"/>
            <a:ext cx="5185991" cy="2658601"/>
          </a:xfrm>
          <a:prstGeom prst="cloudCallout">
            <a:avLst>
              <a:gd name="adj1" fmla="val -44958"/>
              <a:gd name="adj2" fmla="val 7347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0"/>
              </a:lnSpc>
              <a:spcBef>
                <a:spcPct val="0"/>
              </a:spcBef>
              <a:defRPr/>
            </a:pPr>
            <a:endParaRPr lang="hr-HR" sz="2800" dirty="0">
              <a:solidFill>
                <a:srgbClr val="846E5A"/>
              </a:solidFill>
              <a:latin typeface="Open Sans Light"/>
            </a:endParaRPr>
          </a:p>
          <a:p>
            <a:pPr algn="ctr">
              <a:lnSpc>
                <a:spcPts val="2660"/>
              </a:lnSpc>
              <a:spcBef>
                <a:spcPct val="0"/>
              </a:spcBef>
              <a:defRPr/>
            </a:pPr>
            <a:endParaRPr lang="hr-HR" sz="2800" b="1" dirty="0">
              <a:solidFill>
                <a:srgbClr val="846E5A"/>
              </a:solidFill>
              <a:latin typeface="Open Sans Light"/>
            </a:endParaRPr>
          </a:p>
          <a:p>
            <a:pPr algn="ctr">
              <a:lnSpc>
                <a:spcPts val="2660"/>
              </a:lnSpc>
              <a:spcBef>
                <a:spcPct val="0"/>
              </a:spcBef>
              <a:defRPr/>
            </a:pPr>
            <a:r>
              <a:rPr lang="hr-HR" sz="2800" b="1" dirty="0">
                <a:solidFill>
                  <a:srgbClr val="846E5A"/>
                </a:solidFill>
                <a:latin typeface="Open Sans Light"/>
              </a:rPr>
              <a:t>„Šutljiva je, ne sviđaju joj se moji prijatelji”</a:t>
            </a:r>
          </a:p>
          <a:p>
            <a:pPr marL="0" marR="0" lvl="0" indent="0" algn="ctr" defTabSz="914400" rtl="0" eaLnBrk="1" fontAlgn="auto" latinLnBrk="0" hangingPunct="1">
              <a:lnSpc>
                <a:spcPts val="2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846E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algn="ctr"/>
            <a:endParaRPr lang="hr-HR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45298E0-2042-64BD-6671-0D77007CB630}"/>
              </a:ext>
            </a:extLst>
          </p:cNvPr>
          <p:cNvSpPr/>
          <p:nvPr/>
        </p:nvSpPr>
        <p:spPr>
          <a:xfrm>
            <a:off x="9144000" y="723602"/>
            <a:ext cx="6324600" cy="2658601"/>
          </a:xfrm>
          <a:prstGeom prst="cloudCallout">
            <a:avLst>
              <a:gd name="adj1" fmla="val -44958"/>
              <a:gd name="adj2" fmla="val 7347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846E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846E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„Isključuju me iz razgovora, ignoriraju, misle da nemam sa čime doprinijeti razgovoru”</a:t>
            </a:r>
          </a:p>
          <a:p>
            <a:pPr algn="ctr"/>
            <a:endParaRPr lang="hr-HR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8C326EB9-818F-A367-9861-2D57E840B006}"/>
              </a:ext>
            </a:extLst>
          </p:cNvPr>
          <p:cNvSpPr/>
          <p:nvPr/>
        </p:nvSpPr>
        <p:spPr>
          <a:xfrm rot="19918249">
            <a:off x="15085512" y="6706939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1282</Words>
  <Application>Microsoft Office PowerPoint</Application>
  <PresentationFormat>Prilagođeno</PresentationFormat>
  <Paragraphs>219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Open Sans Light</vt:lpstr>
      <vt:lpstr>Arial</vt:lpstr>
      <vt:lpstr>Calibri</vt:lpstr>
      <vt:lpstr>The Seasons Light</vt:lpstr>
      <vt:lpstr>Vladimir Script</vt:lpstr>
      <vt:lpstr>Open Sans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Floral, Feminine &amp; Calm Self-Introduction Presentation</dc:title>
  <dc:creator>Toni</dc:creator>
  <cp:lastModifiedBy>Melita Horvat</cp:lastModifiedBy>
  <cp:revision>9</cp:revision>
  <dcterms:created xsi:type="dcterms:W3CDTF">2006-08-16T00:00:00Z</dcterms:created>
  <dcterms:modified xsi:type="dcterms:W3CDTF">2024-11-29T14:12:45Z</dcterms:modified>
  <dc:identifier>DAF8gIYCXvA</dc:identifier>
</cp:coreProperties>
</file>