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Canva Sans" panose="020B0604020202020204" charset="0"/>
      <p:regular r:id="rId28"/>
    </p:embeddedFont>
    <p:embeddedFont>
      <p:font typeface="Sniglet" panose="020B0604020202020204" charset="0"/>
      <p:regular r:id="rId29"/>
    </p:embeddedFont>
    <p:embeddedFont>
      <p:font typeface="Canva Sans Bold" panose="020B0604020202020204" charset="0"/>
      <p:regular r:id="rId30"/>
    </p:embeddedFont>
    <p:embeddedFont>
      <p:font typeface="Garet Bold" panose="020B0604020202020204" charset="-18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49.sv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49.sv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49.sv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24.svg"/><Relationship Id="rId2" Type="http://schemas.openxmlformats.org/officeDocument/2006/relationships/image" Target="../media/image8.jpe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openxmlformats.org/officeDocument/2006/relationships/image" Target="../media/image22.svg"/><Relationship Id="rId9" Type="http://schemas.openxmlformats.org/officeDocument/2006/relationships/image" Target="../media/image11.png"/><Relationship Id="rId14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12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svg"/><Relationship Id="rId9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12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sv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32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63536" y="1489496"/>
            <a:ext cx="7654342" cy="765434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 flipV="1">
            <a:off x="5555281" y="4849148"/>
            <a:ext cx="4407193" cy="4407193"/>
          </a:xfrm>
          <a:custGeom>
            <a:avLst/>
            <a:gdLst/>
            <a:ahLst/>
            <a:cxnLst/>
            <a:rect l="l" t="t" r="r" b="b"/>
            <a:pathLst>
              <a:path w="4407193" h="4407193">
                <a:moveTo>
                  <a:pt x="4407194" y="4407193"/>
                </a:moveTo>
                <a:lnTo>
                  <a:pt x="0" y="4407193"/>
                </a:lnTo>
                <a:lnTo>
                  <a:pt x="0" y="0"/>
                </a:lnTo>
                <a:lnTo>
                  <a:pt x="4407194" y="0"/>
                </a:lnTo>
                <a:lnTo>
                  <a:pt x="4407194" y="440719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3887" y="985918"/>
            <a:ext cx="4407193" cy="4407193"/>
          </a:xfrm>
          <a:custGeom>
            <a:avLst/>
            <a:gdLst/>
            <a:ahLst/>
            <a:cxnLst/>
            <a:rect l="l" t="t" r="r" b="b"/>
            <a:pathLst>
              <a:path w="4407193" h="4407193">
                <a:moveTo>
                  <a:pt x="0" y="0"/>
                </a:moveTo>
                <a:lnTo>
                  <a:pt x="4407194" y="0"/>
                </a:lnTo>
                <a:lnTo>
                  <a:pt x="4407194" y="4407193"/>
                </a:lnTo>
                <a:lnTo>
                  <a:pt x="0" y="4407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2745" y="2414455"/>
            <a:ext cx="7895923" cy="6690000"/>
          </a:xfrm>
          <a:custGeom>
            <a:avLst/>
            <a:gdLst/>
            <a:ahLst/>
            <a:cxnLst/>
            <a:rect l="l" t="t" r="r" b="b"/>
            <a:pathLst>
              <a:path w="7895923" h="6690000">
                <a:moveTo>
                  <a:pt x="0" y="0"/>
                </a:moveTo>
                <a:lnTo>
                  <a:pt x="7895923" y="0"/>
                </a:lnTo>
                <a:lnTo>
                  <a:pt x="7895923" y="6690001"/>
                </a:lnTo>
                <a:lnTo>
                  <a:pt x="0" y="66900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7367179" y="-193752"/>
            <a:ext cx="1179670" cy="117967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50970" y="9258300"/>
            <a:ext cx="1179670" cy="117967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126869" y="843293"/>
            <a:ext cx="1862109" cy="186210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276800">
            <a:off x="10672397" y="6494516"/>
            <a:ext cx="4945680" cy="1627578"/>
          </a:xfrm>
          <a:custGeom>
            <a:avLst/>
            <a:gdLst/>
            <a:ahLst/>
            <a:cxnLst/>
            <a:rect l="l" t="t" r="r" b="b"/>
            <a:pathLst>
              <a:path w="4945680" h="1627578">
                <a:moveTo>
                  <a:pt x="0" y="0"/>
                </a:moveTo>
                <a:lnTo>
                  <a:pt x="4945680" y="0"/>
                </a:lnTo>
                <a:lnTo>
                  <a:pt x="4945680" y="1627579"/>
                </a:lnTo>
                <a:lnTo>
                  <a:pt x="0" y="16275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892360" y="814468"/>
            <a:ext cx="9800384" cy="317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27"/>
              </a:lnSpc>
              <a:spcBef>
                <a:spcPct val="0"/>
              </a:spcBef>
            </a:pPr>
            <a:r>
              <a:rPr lang="en-US" sz="9019" b="1" dirty="0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PLANIRANJE TRETMANA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633370" y="5325817"/>
            <a:ext cx="710132" cy="597399"/>
          </a:xfrm>
          <a:custGeom>
            <a:avLst/>
            <a:gdLst/>
            <a:ahLst/>
            <a:cxnLst/>
            <a:rect l="l" t="t" r="r" b="b"/>
            <a:pathLst>
              <a:path w="710132" h="597399">
                <a:moveTo>
                  <a:pt x="0" y="0"/>
                </a:moveTo>
                <a:lnTo>
                  <a:pt x="710132" y="0"/>
                </a:lnTo>
                <a:lnTo>
                  <a:pt x="710132" y="597398"/>
                </a:lnTo>
                <a:lnTo>
                  <a:pt x="0" y="5973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0827865" y="8512662"/>
            <a:ext cx="743680" cy="74368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008212" y="8630454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5"/>
                </a:lnTo>
                <a:lnTo>
                  <a:pt x="0" y="5080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1210433" y="6638896"/>
            <a:ext cx="4616527" cy="1100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3"/>
              </a:lnSpc>
              <a:spcBef>
                <a:spcPct val="0"/>
              </a:spcBef>
            </a:pPr>
            <a:r>
              <a:rPr lang="en-US" sz="318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Ruta Feldman, mag.psych.</a:t>
            </a:r>
          </a:p>
        </p:txBody>
      </p:sp>
      <p:sp>
        <p:nvSpPr>
          <p:cNvPr id="26" name="Freeform 26"/>
          <p:cNvSpPr/>
          <p:nvPr/>
        </p:nvSpPr>
        <p:spPr>
          <a:xfrm>
            <a:off x="16686382" y="9104456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5" y="0"/>
                </a:lnTo>
                <a:lnTo>
                  <a:pt x="1361595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062948">
            <a:off x="141991" y="576087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5" y="0"/>
                </a:lnTo>
                <a:lnTo>
                  <a:pt x="1361595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50914">
            <a:off x="317549" y="4573946"/>
            <a:ext cx="1422303" cy="401800"/>
          </a:xfrm>
          <a:custGeom>
            <a:avLst/>
            <a:gdLst/>
            <a:ahLst/>
            <a:cxnLst/>
            <a:rect l="l" t="t" r="r" b="b"/>
            <a:pathLst>
              <a:path w="1422303" h="401800">
                <a:moveTo>
                  <a:pt x="0" y="0"/>
                </a:moveTo>
                <a:lnTo>
                  <a:pt x="1422302" y="0"/>
                </a:lnTo>
                <a:lnTo>
                  <a:pt x="1422302" y="401801"/>
                </a:lnTo>
                <a:lnTo>
                  <a:pt x="0" y="401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82783" y="1028700"/>
            <a:ext cx="7176517" cy="6593425"/>
          </a:xfrm>
          <a:custGeom>
            <a:avLst/>
            <a:gdLst/>
            <a:ahLst/>
            <a:cxnLst/>
            <a:rect l="l" t="t" r="r" b="b"/>
            <a:pathLst>
              <a:path w="7176517" h="6593425">
                <a:moveTo>
                  <a:pt x="0" y="0"/>
                </a:moveTo>
                <a:lnTo>
                  <a:pt x="7176517" y="0"/>
                </a:lnTo>
                <a:lnTo>
                  <a:pt x="7176517" y="6593425"/>
                </a:lnTo>
                <a:lnTo>
                  <a:pt x="0" y="65934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189431" y="8886460"/>
            <a:ext cx="743680" cy="7436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561271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62948">
            <a:off x="17081980" y="9318553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5" y="0"/>
                </a:lnTo>
                <a:lnTo>
                  <a:pt x="1361595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80041">
            <a:off x="16578503" y="551301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4" y="0"/>
                </a:lnTo>
                <a:lnTo>
                  <a:pt x="1361594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56906" y="1000196"/>
            <a:ext cx="8301947" cy="317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Ciljevi terapeuta u </a:t>
            </a:r>
            <a:r>
              <a:rPr lang="en-US" sz="6020" b="1" u="sng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srednjoj fazi</a:t>
            </a: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 tretmana: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1629" y="5641527"/>
            <a:ext cx="13010291" cy="336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2"/>
              </a:lnSpc>
            </a:pPr>
            <a:r>
              <a:rPr lang="en-US" sz="3223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1. rad na ciljevima</a:t>
            </a:r>
          </a:p>
          <a:p>
            <a:pPr algn="l">
              <a:lnSpc>
                <a:spcPts val="4512"/>
              </a:lnSpc>
            </a:pPr>
            <a:endParaRPr lang="en-US" sz="3223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4512"/>
              </a:lnSpc>
            </a:pPr>
            <a:r>
              <a:rPr lang="en-US" sz="3223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2. naglasak i jačanje klijentovih adaptivnih pozitivnih vjerovanja</a:t>
            </a:r>
          </a:p>
          <a:p>
            <a:pPr algn="l">
              <a:lnSpc>
                <a:spcPts val="4512"/>
              </a:lnSpc>
            </a:pPr>
            <a:endParaRPr lang="en-US" sz="3223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4512"/>
              </a:lnSpc>
              <a:spcBef>
                <a:spcPct val="0"/>
              </a:spcBef>
            </a:pPr>
            <a:r>
              <a:rPr lang="en-US" sz="3223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3. direktivnije identificiranje, evaluiranje i modificiranje klijentovih disfunkcionalnih vjerovanja (“racionalne” i emocionalne tehnike)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50914">
            <a:off x="-13128" y="4211499"/>
            <a:ext cx="1422303" cy="401800"/>
          </a:xfrm>
          <a:custGeom>
            <a:avLst/>
            <a:gdLst/>
            <a:ahLst/>
            <a:cxnLst/>
            <a:rect l="l" t="t" r="r" b="b"/>
            <a:pathLst>
              <a:path w="1422303" h="401800">
                <a:moveTo>
                  <a:pt x="0" y="0"/>
                </a:moveTo>
                <a:lnTo>
                  <a:pt x="1422303" y="0"/>
                </a:lnTo>
                <a:lnTo>
                  <a:pt x="1422303" y="401801"/>
                </a:lnTo>
                <a:lnTo>
                  <a:pt x="0" y="401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82783" y="1028700"/>
            <a:ext cx="7176517" cy="6593425"/>
          </a:xfrm>
          <a:custGeom>
            <a:avLst/>
            <a:gdLst/>
            <a:ahLst/>
            <a:cxnLst/>
            <a:rect l="l" t="t" r="r" b="b"/>
            <a:pathLst>
              <a:path w="7176517" h="6593425">
                <a:moveTo>
                  <a:pt x="0" y="0"/>
                </a:moveTo>
                <a:lnTo>
                  <a:pt x="7176517" y="0"/>
                </a:lnTo>
                <a:lnTo>
                  <a:pt x="7176517" y="6593425"/>
                </a:lnTo>
                <a:lnTo>
                  <a:pt x="0" y="65934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189431" y="8886460"/>
            <a:ext cx="743680" cy="7436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561271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62948">
            <a:off x="17081980" y="9318553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5" y="0"/>
                </a:lnTo>
                <a:lnTo>
                  <a:pt x="1361595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80041">
            <a:off x="16578503" y="551301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4" y="0"/>
                </a:lnTo>
                <a:lnTo>
                  <a:pt x="1361594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8514" y="880313"/>
            <a:ext cx="9965126" cy="2104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Ciljevi terapeuta u </a:t>
            </a:r>
            <a:r>
              <a:rPr lang="en-US" sz="6020" b="1" u="sng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završnoj fazi</a:t>
            </a: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 tretmana: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268263"/>
            <a:ext cx="13151081" cy="509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3381" lvl="1" indent="-351690" algn="l">
              <a:lnSpc>
                <a:spcPts val="4561"/>
              </a:lnSpc>
              <a:buAutoNum type="arabicPeriod"/>
            </a:pPr>
            <a:r>
              <a:rPr lang="en-US" sz="3257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naglasak je na pripremi za završetak tretmana</a:t>
            </a:r>
          </a:p>
          <a:p>
            <a:pPr marL="703381" lvl="1" indent="-351690" algn="l">
              <a:lnSpc>
                <a:spcPts val="4561"/>
              </a:lnSpc>
              <a:buAutoNum type="arabicPeriod"/>
            </a:pPr>
            <a:r>
              <a:rPr lang="en-US" sz="3257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nastavak rada na ciljevima</a:t>
            </a:r>
          </a:p>
          <a:p>
            <a:pPr marL="703381" lvl="1" indent="-351690" algn="l">
              <a:lnSpc>
                <a:spcPts val="4561"/>
              </a:lnSpc>
              <a:buAutoNum type="arabicPeriod"/>
            </a:pPr>
            <a:r>
              <a:rPr lang="en-US" sz="3257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poboljšavanje dobrobiti klijenta</a:t>
            </a:r>
          </a:p>
          <a:p>
            <a:pPr marL="703381" lvl="1" indent="-351690" algn="l">
              <a:lnSpc>
                <a:spcPts val="4561"/>
              </a:lnSpc>
              <a:buAutoNum type="arabicPeriod"/>
            </a:pPr>
            <a:r>
              <a:rPr lang="en-US" sz="3257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jačanje otpornosti klijenta</a:t>
            </a:r>
          </a:p>
          <a:p>
            <a:pPr marL="703381" lvl="1" indent="-351690" algn="l">
              <a:lnSpc>
                <a:spcPts val="4561"/>
              </a:lnSpc>
              <a:buAutoNum type="arabicPeriod"/>
            </a:pPr>
            <a:r>
              <a:rPr lang="en-US" sz="3257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prevencija povrata simptoma</a:t>
            </a:r>
          </a:p>
          <a:p>
            <a:pPr algn="l">
              <a:lnSpc>
                <a:spcPts val="4561"/>
              </a:lnSpc>
            </a:pPr>
            <a:endParaRPr lang="en-US" sz="3257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4561"/>
              </a:lnSpc>
            </a:pPr>
            <a:endParaRPr lang="en-US" sz="3257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703381" lvl="1" indent="-351690" algn="l">
              <a:lnSpc>
                <a:spcPts val="4561"/>
              </a:lnSpc>
              <a:spcBef>
                <a:spcPct val="0"/>
              </a:spcBef>
              <a:buFont typeface="Arial"/>
              <a:buChar char="•"/>
            </a:pPr>
            <a:r>
              <a:rPr lang="en-US" sz="3257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klijenti puno aktivniji, predlažu dnevni red, prepoznaju rješenja problema, sami sudjeluju i stvaraju Akcijski plan,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50914">
            <a:off x="-156733" y="3280362"/>
            <a:ext cx="1422303" cy="401800"/>
          </a:xfrm>
          <a:custGeom>
            <a:avLst/>
            <a:gdLst/>
            <a:ahLst/>
            <a:cxnLst/>
            <a:rect l="l" t="t" r="r" b="b"/>
            <a:pathLst>
              <a:path w="1422303" h="401800">
                <a:moveTo>
                  <a:pt x="0" y="0"/>
                </a:moveTo>
                <a:lnTo>
                  <a:pt x="1422302" y="0"/>
                </a:lnTo>
                <a:lnTo>
                  <a:pt x="1422302" y="401801"/>
                </a:lnTo>
                <a:lnTo>
                  <a:pt x="0" y="401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31698" y="150911"/>
            <a:ext cx="6338295" cy="5823308"/>
          </a:xfrm>
          <a:custGeom>
            <a:avLst/>
            <a:gdLst/>
            <a:ahLst/>
            <a:cxnLst/>
            <a:rect l="l" t="t" r="r" b="b"/>
            <a:pathLst>
              <a:path w="6338295" h="5823308">
                <a:moveTo>
                  <a:pt x="0" y="0"/>
                </a:moveTo>
                <a:lnTo>
                  <a:pt x="6338295" y="0"/>
                </a:lnTo>
                <a:lnTo>
                  <a:pt x="6338295" y="5823308"/>
                </a:lnTo>
                <a:lnTo>
                  <a:pt x="0" y="58233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939988" y="8961781"/>
            <a:ext cx="743680" cy="7436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75884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0509" y="463330"/>
            <a:ext cx="6962163" cy="2104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Osmišljavanje plana tretmana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1111" y="2886125"/>
            <a:ext cx="12360578" cy="681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3"/>
              </a:lnSpc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 temelju:</a:t>
            </a:r>
          </a:p>
          <a:p>
            <a:pPr marL="692903" lvl="1" indent="-346452" algn="just">
              <a:lnSpc>
                <a:spcPts val="4493"/>
              </a:lnSpc>
              <a:buAutoNum type="arabicPeriod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procjene klijenta, simptoma i poremećaja</a:t>
            </a:r>
          </a:p>
          <a:p>
            <a:pPr marL="692903" lvl="1" indent="-346452" algn="just">
              <a:lnSpc>
                <a:spcPts val="4493"/>
              </a:lnSpc>
              <a:buAutoNum type="arabicPeriod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principa tretmana i općenitih strategija tretmana za taj poremećaj</a:t>
            </a:r>
          </a:p>
          <a:p>
            <a:pPr marL="692903" lvl="1" indent="-346452" algn="just">
              <a:lnSpc>
                <a:spcPts val="4493"/>
              </a:lnSpc>
              <a:buAutoNum type="arabicPeriod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vlastite konceptualizacije klijenta</a:t>
            </a:r>
          </a:p>
          <a:p>
            <a:pPr marL="692903" lvl="1" indent="-346452" algn="just">
              <a:lnSpc>
                <a:spcPts val="4493"/>
              </a:lnSpc>
              <a:buAutoNum type="arabicPeriod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klijentovih želja, snaga, vrijednosti i osjećaja svrhe</a:t>
            </a:r>
          </a:p>
          <a:p>
            <a:pPr marL="692903" lvl="1" indent="-346452" algn="just">
              <a:lnSpc>
                <a:spcPts val="4493"/>
              </a:lnSpc>
              <a:buAutoNum type="arabicPeriod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prepreka s kojima se suočavaju u postizanju ciljeva</a:t>
            </a:r>
          </a:p>
          <a:p>
            <a:pPr algn="just">
              <a:lnSpc>
                <a:spcPts val="4493"/>
              </a:lnSpc>
            </a:pPr>
            <a:endParaRPr lang="en-US" sz="320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692903" lvl="1" indent="-346452" algn="just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individualan, ovisi i o karakteristikama klijenta, kulturi, dobi, SES itd...</a:t>
            </a:r>
          </a:p>
          <a:p>
            <a:pPr marL="692903" lvl="1" indent="-346452" algn="just">
              <a:lnSpc>
                <a:spcPts val="4493"/>
              </a:lnSpc>
              <a:spcBef>
                <a:spcPct val="0"/>
              </a:spcBef>
              <a:buFont typeface="Arial"/>
              <a:buChar char="•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veća usmjerenost na svaku seansu, razumijevanje tijeka terapije i svjesnost o napretku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5007" y="-233800"/>
            <a:ext cx="7492604" cy="10655466"/>
          </a:xfrm>
          <a:custGeom>
            <a:avLst/>
            <a:gdLst/>
            <a:ahLst/>
            <a:cxnLst/>
            <a:rect l="l" t="t" r="r" b="b"/>
            <a:pathLst>
              <a:path w="7492604" h="10655466">
                <a:moveTo>
                  <a:pt x="0" y="0"/>
                </a:moveTo>
                <a:lnTo>
                  <a:pt x="7492604" y="0"/>
                </a:lnTo>
                <a:lnTo>
                  <a:pt x="7492604" y="10655465"/>
                </a:lnTo>
                <a:lnTo>
                  <a:pt x="0" y="10655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13381" y="0"/>
            <a:ext cx="7671983" cy="10159759"/>
          </a:xfrm>
          <a:custGeom>
            <a:avLst/>
            <a:gdLst/>
            <a:ahLst/>
            <a:cxnLst/>
            <a:rect l="l" t="t" r="r" b="b"/>
            <a:pathLst>
              <a:path w="7671983" h="10159759">
                <a:moveTo>
                  <a:pt x="0" y="0"/>
                </a:moveTo>
                <a:lnTo>
                  <a:pt x="7671983" y="0"/>
                </a:lnTo>
                <a:lnTo>
                  <a:pt x="7671983" y="10159759"/>
                </a:lnTo>
                <a:lnTo>
                  <a:pt x="0" y="10159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950914">
            <a:off x="-156733" y="3280362"/>
            <a:ext cx="1422303" cy="401800"/>
          </a:xfrm>
          <a:custGeom>
            <a:avLst/>
            <a:gdLst/>
            <a:ahLst/>
            <a:cxnLst/>
            <a:rect l="l" t="t" r="r" b="b"/>
            <a:pathLst>
              <a:path w="1422303" h="401800">
                <a:moveTo>
                  <a:pt x="0" y="0"/>
                </a:moveTo>
                <a:lnTo>
                  <a:pt x="1422302" y="0"/>
                </a:lnTo>
                <a:lnTo>
                  <a:pt x="1422302" y="401801"/>
                </a:lnTo>
                <a:lnTo>
                  <a:pt x="0" y="401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39694" y="1124021"/>
            <a:ext cx="6338295" cy="5823308"/>
          </a:xfrm>
          <a:custGeom>
            <a:avLst/>
            <a:gdLst/>
            <a:ahLst/>
            <a:cxnLst/>
            <a:rect l="l" t="t" r="r" b="b"/>
            <a:pathLst>
              <a:path w="6338295" h="5823308">
                <a:moveTo>
                  <a:pt x="0" y="0"/>
                </a:moveTo>
                <a:lnTo>
                  <a:pt x="6338295" y="0"/>
                </a:lnTo>
                <a:lnTo>
                  <a:pt x="6338295" y="5823309"/>
                </a:lnTo>
                <a:lnTo>
                  <a:pt x="0" y="5823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939988" y="8961781"/>
            <a:ext cx="743680" cy="74368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75884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280041">
            <a:off x="16578503" y="551301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4" y="0"/>
                </a:lnTo>
                <a:lnTo>
                  <a:pt x="1361594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4418" y="129743"/>
            <a:ext cx="13753480" cy="2104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PLANIRANJE TRETMANA ZA POSTIZANJE SPECIFIČNOG CILJA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304" y="4155213"/>
            <a:ext cx="12560776" cy="282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2903" lvl="1" indent="-346452" algn="just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identifikacija KORAKA za rješavanje problema ili postizanje cilja</a:t>
            </a:r>
          </a:p>
          <a:p>
            <a:pPr algn="just">
              <a:lnSpc>
                <a:spcPts val="4493"/>
              </a:lnSpc>
            </a:pPr>
            <a:endParaRPr lang="en-US" sz="320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692903" lvl="1" indent="-346452" algn="just">
              <a:lnSpc>
                <a:spcPts val="4493"/>
              </a:lnSpc>
              <a:buFont typeface="Arial"/>
              <a:buChar char="•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prepoznavanje mogućih prepreka </a:t>
            </a:r>
          </a:p>
          <a:p>
            <a:pPr algn="just">
              <a:lnSpc>
                <a:spcPts val="4493"/>
              </a:lnSpc>
            </a:pPr>
            <a:endParaRPr lang="en-US" sz="320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692903" lvl="1" indent="-346452" algn="just">
              <a:lnSpc>
                <a:spcPts val="4493"/>
              </a:lnSpc>
              <a:spcBef>
                <a:spcPct val="0"/>
              </a:spcBef>
              <a:buFont typeface="Arial"/>
              <a:buChar char="•"/>
            </a:pPr>
            <a:r>
              <a:rPr lang="en-US" sz="320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identifikacija načina kako prevazići te prepreke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75885" y="1124021"/>
            <a:ext cx="4802104" cy="4411933"/>
          </a:xfrm>
          <a:custGeom>
            <a:avLst/>
            <a:gdLst/>
            <a:ahLst/>
            <a:cxnLst/>
            <a:rect l="l" t="t" r="r" b="b"/>
            <a:pathLst>
              <a:path w="4802104" h="4411933">
                <a:moveTo>
                  <a:pt x="0" y="0"/>
                </a:moveTo>
                <a:lnTo>
                  <a:pt x="4802104" y="0"/>
                </a:lnTo>
                <a:lnTo>
                  <a:pt x="4802104" y="4411933"/>
                </a:lnTo>
                <a:lnTo>
                  <a:pt x="0" y="441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939988" y="8961781"/>
            <a:ext cx="743680" cy="7436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075884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4418" y="129743"/>
            <a:ext cx="14631270" cy="103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PLANIRANJE INDIVIDUALNIH SEANSI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510" y="1583629"/>
            <a:ext cx="18673242" cy="802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“ Što pokušavam postići i kako ću to najefikasnije postići?”</a:t>
            </a:r>
          </a:p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PRIJE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 seanse pitati se: 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Što trebam učiniti za osnaživanje našeg terapijskog saveza?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Kako sam konceptualizirao/la klijentove teškoće, koji je poremećaj u pitanju?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Trebam li mijenjati tretman prema klijentovim ind.karakteristikama?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Što se dogodilo na proteklim seansama? Kakav je napredak? Što ga je ometalo?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Kako mogu ojačati klijenta i njegove resurse, postići da doživi pozitivan osjećaj u seansi?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U kojoj je fazi tretmana klijent? Koliko nam je seansi još ostalo (ako ima ograničenja)?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 kojoj smo kognitivnoj razini prvotno radili (AM, PV, BV), bihev.promjene; vještine?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Akcijski plan? Što sam ja dogovorio/la da ću učiniti?</a:t>
            </a:r>
          </a:p>
          <a:p>
            <a:pPr algn="just">
              <a:lnSpc>
                <a:spcPts val="4921"/>
              </a:lnSpc>
              <a:spcBef>
                <a:spcPct val="0"/>
              </a:spcBef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75885" y="1124021"/>
            <a:ext cx="4802104" cy="4411933"/>
          </a:xfrm>
          <a:custGeom>
            <a:avLst/>
            <a:gdLst/>
            <a:ahLst/>
            <a:cxnLst/>
            <a:rect l="l" t="t" r="r" b="b"/>
            <a:pathLst>
              <a:path w="4802104" h="4411933">
                <a:moveTo>
                  <a:pt x="0" y="0"/>
                </a:moveTo>
                <a:lnTo>
                  <a:pt x="4802104" y="0"/>
                </a:lnTo>
                <a:lnTo>
                  <a:pt x="4802104" y="4411933"/>
                </a:lnTo>
                <a:lnTo>
                  <a:pt x="0" y="441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939988" y="8961781"/>
            <a:ext cx="743680" cy="7436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075884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80041">
            <a:off x="16578503" y="551301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4" y="0"/>
                </a:lnTo>
                <a:lnTo>
                  <a:pt x="1361594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4418" y="129743"/>
            <a:ext cx="14631270" cy="103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PLANIRANJE INDIVIDUALNIH SEANSI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749" y="1337232"/>
            <a:ext cx="18673242" cy="926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 početku seanse, nakon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provjere raspoloženja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: 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usporedba s ranijom fazom tretmana; koji osjećaji dominiraju?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Odgovaraju li objektivni rezultati subjektivnoj procjeni klijenta?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Treba li nešto vezano uz raspoloženje na dnevni red i opsežniji pogled?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Nakon klijentovog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kratkog pregleda tjedna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: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usporedba s prethodnim tjednom, kad je klijent bio “najbolje”?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znakovi napretka? pozitivna iskustva? klijentovi zaključci?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događaji za staviti na dnevni red (pozitivni ili negativni)?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provjera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konzumacije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 alkohola ili droga: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Postoji li problem u ovom području? 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Staviti to na dnevni red?</a:t>
            </a:r>
          </a:p>
          <a:p>
            <a:pPr algn="just">
              <a:lnSpc>
                <a:spcPts val="4921"/>
              </a:lnSpc>
              <a:spcBef>
                <a:spcPct val="0"/>
              </a:spcBef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75885" y="1124021"/>
            <a:ext cx="4802104" cy="4411933"/>
          </a:xfrm>
          <a:custGeom>
            <a:avLst/>
            <a:gdLst/>
            <a:ahLst/>
            <a:cxnLst/>
            <a:rect l="l" t="t" r="r" b="b"/>
            <a:pathLst>
              <a:path w="4802104" h="4411933">
                <a:moveTo>
                  <a:pt x="0" y="0"/>
                </a:moveTo>
                <a:lnTo>
                  <a:pt x="4802104" y="0"/>
                </a:lnTo>
                <a:lnTo>
                  <a:pt x="4802104" y="4411933"/>
                </a:lnTo>
                <a:lnTo>
                  <a:pt x="0" y="441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939988" y="8961781"/>
            <a:ext cx="743680" cy="7436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075884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80041">
            <a:off x="16578503" y="551301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4" y="0"/>
                </a:lnTo>
                <a:lnTo>
                  <a:pt x="1361594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4418" y="129743"/>
            <a:ext cx="14631270" cy="103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PLANIRANJE INDIVIDUALNIH SEANSI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510" y="1583629"/>
            <a:ext cx="17399621" cy="1050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Dok zajedno  sastavljate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dnevni red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, pitati se: 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 kojem cilju/ciljevima klijent želi raditi ovaj tjedan?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Koji problem želi klijent uz moju pomoć riješiti?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Dok dajete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prioritet točkama dnevnog reda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, pitati se: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Za koju točku je najvažnije da je prvu raspravimo?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Koliko će vremena zauzeti svaka točka dnevnog reda? O koliko tema možemo razgovarati?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Samostalno rješavanje (ili  uz pomoć) ili odlaganje do druge seanse?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  <a:spcBef>
                <a:spcPct val="0"/>
              </a:spcBef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75885" y="1124021"/>
            <a:ext cx="4802104" cy="4411933"/>
          </a:xfrm>
          <a:custGeom>
            <a:avLst/>
            <a:gdLst/>
            <a:ahLst/>
            <a:cxnLst/>
            <a:rect l="l" t="t" r="r" b="b"/>
            <a:pathLst>
              <a:path w="4802104" h="4411933">
                <a:moveTo>
                  <a:pt x="0" y="0"/>
                </a:moveTo>
                <a:lnTo>
                  <a:pt x="4802104" y="0"/>
                </a:lnTo>
                <a:lnTo>
                  <a:pt x="4802104" y="4411933"/>
                </a:lnTo>
                <a:lnTo>
                  <a:pt x="0" y="441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939988" y="8961781"/>
            <a:ext cx="743680" cy="7436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075884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80041">
            <a:off x="16578503" y="551301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4" y="0"/>
                </a:lnTo>
                <a:lnTo>
                  <a:pt x="1361594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4418" y="129743"/>
            <a:ext cx="14631270" cy="103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PLANIRANJE INDIVIDUALNIH SEANSI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510" y="1583629"/>
            <a:ext cx="16863374" cy="11740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Dok pregledavate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Akcijski plan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, pitati se: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Kada je klijent bio najuspješniji u postizanju cilja ovaj tjedan?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Koliko je zadaće klijent napravio? Što ga je spriječilo?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Je li Akcijski plan bio koristan? Ako ne, zašto ne? Što je naučio?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Koje dijelove AP bi bilo dobro nastaviti raditi i idući tjedan?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 koji način ćemo ovotjednu zadaću modificirati kako bi bila efikasnija?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Dok razgovarate o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prvoj točki dnevnog reda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, pitati se pitanja iz 4 područja: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Definiranje problema 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Razvijanje strategije (već učinjeno; PS, prepreke)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Odabir tehnika ((ne)uspješne; kako ću znati da uspijevaju?)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Motrenje procesa (timski rad; (N)AM?; raspoloženje klijenta; vrijeme; AP)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  <a:spcBef>
                <a:spcPct val="0"/>
              </a:spcBef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92171" y="356310"/>
            <a:ext cx="4802104" cy="4411933"/>
          </a:xfrm>
          <a:custGeom>
            <a:avLst/>
            <a:gdLst/>
            <a:ahLst/>
            <a:cxnLst/>
            <a:rect l="l" t="t" r="r" b="b"/>
            <a:pathLst>
              <a:path w="4802104" h="4411933">
                <a:moveTo>
                  <a:pt x="0" y="0"/>
                </a:moveTo>
                <a:lnTo>
                  <a:pt x="4802104" y="0"/>
                </a:lnTo>
                <a:lnTo>
                  <a:pt x="4802104" y="4411933"/>
                </a:lnTo>
                <a:lnTo>
                  <a:pt x="0" y="441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939988" y="8961781"/>
            <a:ext cx="743680" cy="7436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075884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4418" y="129743"/>
            <a:ext cx="14631270" cy="103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PLANIRANJE INDIVIDUALNIH SEANSI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510" y="1583629"/>
            <a:ext cx="16863374" cy="1112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Slijedeći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diskusiju iz prve točke dnevnog reda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, pitati se: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Kako se klijent sada osjeća?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Trebam li nešto napraviti kako bih popravio/la odnos?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Koliko vremena je preostalo? Imamo li vremena za još jednu točku? Što dalje?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Prije </a:t>
            </a:r>
            <a:r>
              <a:rPr lang="en-US" sz="3515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zatvaranja seanse</a:t>
            </a: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, pitati se: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Jesmo li postigli napredak? Osjeća li se klijent bolje?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Je li klijent posvećen i motiviran za ispunjavanje Akcijskog plana?</a:t>
            </a:r>
          </a:p>
          <a:p>
            <a:pPr marL="759014" lvl="1" indent="-379507" algn="just">
              <a:lnSpc>
                <a:spcPts val="4921"/>
              </a:lnSpc>
              <a:buFont typeface="Arial"/>
              <a:buChar char="•"/>
            </a:pPr>
            <a:r>
              <a:rPr lang="en-US" sz="351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Uz traženje povratne informacije, trebam li tragati za negativnom reakcijom i kako se ponašati ako ju dobijem?</a:t>
            </a: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921"/>
              </a:lnSpc>
              <a:spcBef>
                <a:spcPct val="0"/>
              </a:spcBef>
            </a:pPr>
            <a:endParaRPr lang="en-US" sz="351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644" y="10751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975" y="526599"/>
            <a:ext cx="2970352" cy="297035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7677" y="4500495"/>
            <a:ext cx="2970352" cy="297035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34133" y="1523096"/>
            <a:ext cx="2970352" cy="297035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36930" y="4625115"/>
            <a:ext cx="2970352" cy="297035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41450" y="1523098"/>
            <a:ext cx="2970352" cy="29703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800023" y="5298909"/>
            <a:ext cx="1895438" cy="1326807"/>
          </a:xfrm>
          <a:custGeom>
            <a:avLst/>
            <a:gdLst/>
            <a:ahLst/>
            <a:cxnLst/>
            <a:rect l="l" t="t" r="r" b="b"/>
            <a:pathLst>
              <a:path w="1895438" h="1326807">
                <a:moveTo>
                  <a:pt x="0" y="0"/>
                </a:moveTo>
                <a:lnTo>
                  <a:pt x="1895438" y="0"/>
                </a:lnTo>
                <a:lnTo>
                  <a:pt x="1895438" y="1326807"/>
                </a:lnTo>
                <a:lnTo>
                  <a:pt x="0" y="13268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262412" y="2477126"/>
            <a:ext cx="1746624" cy="1198621"/>
          </a:xfrm>
          <a:custGeom>
            <a:avLst/>
            <a:gdLst/>
            <a:ahLst/>
            <a:cxnLst/>
            <a:rect l="l" t="t" r="r" b="b"/>
            <a:pathLst>
              <a:path w="1746624" h="1198621">
                <a:moveTo>
                  <a:pt x="0" y="0"/>
                </a:moveTo>
                <a:lnTo>
                  <a:pt x="1746624" y="0"/>
                </a:lnTo>
                <a:lnTo>
                  <a:pt x="1746624" y="1198621"/>
                </a:lnTo>
                <a:lnTo>
                  <a:pt x="0" y="1198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775765" y="2396164"/>
            <a:ext cx="1929427" cy="1131127"/>
          </a:xfrm>
          <a:custGeom>
            <a:avLst/>
            <a:gdLst/>
            <a:ahLst/>
            <a:cxnLst/>
            <a:rect l="l" t="t" r="r" b="b"/>
            <a:pathLst>
              <a:path w="1929427" h="1131127">
                <a:moveTo>
                  <a:pt x="0" y="0"/>
                </a:moveTo>
                <a:lnTo>
                  <a:pt x="1929427" y="0"/>
                </a:lnTo>
                <a:lnTo>
                  <a:pt x="1929427" y="1131127"/>
                </a:lnTo>
                <a:lnTo>
                  <a:pt x="0" y="1131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984222" y="5501140"/>
            <a:ext cx="1699032" cy="1191446"/>
          </a:xfrm>
          <a:custGeom>
            <a:avLst/>
            <a:gdLst/>
            <a:ahLst/>
            <a:cxnLst/>
            <a:rect l="l" t="t" r="r" b="b"/>
            <a:pathLst>
              <a:path w="1699032" h="1191446">
                <a:moveTo>
                  <a:pt x="0" y="0"/>
                </a:moveTo>
                <a:lnTo>
                  <a:pt x="1699031" y="0"/>
                </a:lnTo>
                <a:lnTo>
                  <a:pt x="1699031" y="1191446"/>
                </a:lnTo>
                <a:lnTo>
                  <a:pt x="0" y="11914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96235" y="1203834"/>
            <a:ext cx="2058536" cy="1729170"/>
          </a:xfrm>
          <a:custGeom>
            <a:avLst/>
            <a:gdLst/>
            <a:ahLst/>
            <a:cxnLst/>
            <a:rect l="l" t="t" r="r" b="b"/>
            <a:pathLst>
              <a:path w="2058536" h="1729170">
                <a:moveTo>
                  <a:pt x="0" y="0"/>
                </a:moveTo>
                <a:lnTo>
                  <a:pt x="2058536" y="0"/>
                </a:lnTo>
                <a:lnTo>
                  <a:pt x="2058536" y="1729170"/>
                </a:lnTo>
                <a:lnTo>
                  <a:pt x="0" y="17291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17017067" y="9543320"/>
            <a:ext cx="743680" cy="74368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156570" y="9669711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934348" y="229339"/>
            <a:ext cx="14457473" cy="127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2"/>
              </a:lnSpc>
              <a:spcBef>
                <a:spcPct val="0"/>
              </a:spcBef>
            </a:pPr>
            <a:r>
              <a:rPr lang="en-US" sz="7365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SADRŽAJ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78655" y="4504202"/>
            <a:ext cx="2423995" cy="149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3"/>
              </a:lnSpc>
              <a:spcBef>
                <a:spcPct val="0"/>
              </a:spcBef>
            </a:pP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5.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Planiranje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individualnih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seansi</a:t>
            </a:r>
            <a:endParaRPr lang="en-US" sz="288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51950" y="7483126"/>
            <a:ext cx="3498010" cy="147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4"/>
              </a:lnSpc>
              <a:spcBef>
                <a:spcPct val="0"/>
              </a:spcBef>
            </a:pPr>
            <a:r>
              <a:rPr lang="en-US" sz="282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2. </a:t>
            </a:r>
            <a:r>
              <a:rPr lang="en-US" sz="282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Planiranje</a:t>
            </a:r>
            <a:r>
              <a:rPr lang="en-US" sz="282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tretmana</a:t>
            </a:r>
            <a:r>
              <a:rPr lang="en-US" sz="282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kroz</a:t>
            </a:r>
            <a:r>
              <a:rPr lang="en-US" sz="2824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24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seanse</a:t>
            </a:r>
            <a:endParaRPr lang="en-US" sz="2824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673704" y="4495403"/>
            <a:ext cx="281027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3"/>
              </a:lnSpc>
              <a:spcBef>
                <a:spcPct val="0"/>
              </a:spcBef>
            </a:pP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3.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Osmišljavanje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plana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tretmana</a:t>
            </a:r>
            <a:endParaRPr lang="en-US" sz="288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817389" y="7483126"/>
            <a:ext cx="399362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3"/>
              </a:lnSpc>
              <a:spcBef>
                <a:spcPct val="0"/>
              </a:spcBef>
            </a:pP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4.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Planiranje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tretmana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za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postizanje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specifičnog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cilja</a:t>
            </a:r>
            <a:endParaRPr lang="en-US" sz="288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-331255" y="3436970"/>
            <a:ext cx="351351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  <a:spcBef>
                <a:spcPct val="0"/>
              </a:spcBef>
            </a:pPr>
            <a:r>
              <a:rPr lang="en-US" sz="287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</a:t>
            </a:r>
            <a:r>
              <a:rPr lang="en-US" sz="2879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 </a:t>
            </a:r>
            <a:r>
              <a:rPr lang="en-US" sz="2879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Postizanje</a:t>
            </a:r>
            <a:r>
              <a:rPr lang="en-US" sz="2879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79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terapijskih</a:t>
            </a:r>
            <a:r>
              <a:rPr lang="en-US" sz="287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79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ciljeva</a:t>
            </a:r>
            <a:endParaRPr lang="en-US" sz="2879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12926979" y="4642313"/>
            <a:ext cx="2970352" cy="297035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2211668" y="7677857"/>
            <a:ext cx="440097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3"/>
              </a:lnSpc>
              <a:spcBef>
                <a:spcPct val="0"/>
              </a:spcBef>
            </a:pP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6.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Donošenje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odluke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o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problemu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na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koji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se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treba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usredotočiti</a:t>
            </a:r>
            <a:endParaRPr lang="en-US" sz="288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5421644" y="3618787"/>
            <a:ext cx="290129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3"/>
              </a:lnSpc>
              <a:spcBef>
                <a:spcPct val="0"/>
              </a:spcBef>
            </a:pP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7.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Pomoć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klijentu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da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identificira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problemnu</a:t>
            </a:r>
            <a:r>
              <a:rPr lang="en-US" sz="288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88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situaciju</a:t>
            </a:r>
            <a:endParaRPr lang="en-US" sz="288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15344565" y="583243"/>
            <a:ext cx="2970352" cy="2970352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16021057" y="1538046"/>
            <a:ext cx="1746624" cy="1198621"/>
          </a:xfrm>
          <a:custGeom>
            <a:avLst/>
            <a:gdLst/>
            <a:ahLst/>
            <a:cxnLst/>
            <a:rect l="l" t="t" r="r" b="b"/>
            <a:pathLst>
              <a:path w="1746624" h="1198621">
                <a:moveTo>
                  <a:pt x="0" y="0"/>
                </a:moveTo>
                <a:lnTo>
                  <a:pt x="1746624" y="0"/>
                </a:lnTo>
                <a:lnTo>
                  <a:pt x="1746624" y="1198621"/>
                </a:lnTo>
                <a:lnTo>
                  <a:pt x="0" y="1198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3601066" y="5530979"/>
            <a:ext cx="1895438" cy="1326807"/>
          </a:xfrm>
          <a:custGeom>
            <a:avLst/>
            <a:gdLst/>
            <a:ahLst/>
            <a:cxnLst/>
            <a:rect l="l" t="t" r="r" b="b"/>
            <a:pathLst>
              <a:path w="1895438" h="1326807">
                <a:moveTo>
                  <a:pt x="0" y="0"/>
                </a:moveTo>
                <a:lnTo>
                  <a:pt x="1895438" y="0"/>
                </a:lnTo>
                <a:lnTo>
                  <a:pt x="1895438" y="1326806"/>
                </a:lnTo>
                <a:lnTo>
                  <a:pt x="0" y="1326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75885" y="1124021"/>
            <a:ext cx="4802104" cy="4411933"/>
          </a:xfrm>
          <a:custGeom>
            <a:avLst/>
            <a:gdLst/>
            <a:ahLst/>
            <a:cxnLst/>
            <a:rect l="l" t="t" r="r" b="b"/>
            <a:pathLst>
              <a:path w="4802104" h="4411933">
                <a:moveTo>
                  <a:pt x="0" y="0"/>
                </a:moveTo>
                <a:lnTo>
                  <a:pt x="4802104" y="0"/>
                </a:lnTo>
                <a:lnTo>
                  <a:pt x="4802104" y="4411933"/>
                </a:lnTo>
                <a:lnTo>
                  <a:pt x="0" y="441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939988" y="8961781"/>
            <a:ext cx="743680" cy="7436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2F6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075884" y="900425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80041">
            <a:off x="16578503" y="551301"/>
            <a:ext cx="1361595" cy="1145442"/>
          </a:xfrm>
          <a:custGeom>
            <a:avLst/>
            <a:gdLst/>
            <a:ahLst/>
            <a:cxnLst/>
            <a:rect l="l" t="t" r="r" b="b"/>
            <a:pathLst>
              <a:path w="1361595" h="1145442">
                <a:moveTo>
                  <a:pt x="0" y="0"/>
                </a:moveTo>
                <a:lnTo>
                  <a:pt x="1361594" y="0"/>
                </a:lnTo>
                <a:lnTo>
                  <a:pt x="1361594" y="1145441"/>
                </a:lnTo>
                <a:lnTo>
                  <a:pt x="0" y="11454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4418" y="129743"/>
            <a:ext cx="14631270" cy="103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PLANIRANJE INDIVIDUALNIH SEANSI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818" y="2754014"/>
            <a:ext cx="17220313" cy="954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5"/>
              </a:lnSpc>
            </a:pPr>
            <a:r>
              <a:rPr lang="en-US" sz="3589">
                <a:solidFill>
                  <a:srgbClr val="DE3893"/>
                </a:solidFill>
                <a:latin typeface="Sniglet"/>
                <a:ea typeface="Sniglet"/>
                <a:cs typeface="Sniglet"/>
                <a:sym typeface="Sniglet"/>
              </a:rPr>
              <a:t>Nakon</a:t>
            </a:r>
            <a:r>
              <a:rPr lang="en-US" sz="358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 seanse,  pitati se:</a:t>
            </a:r>
          </a:p>
          <a:p>
            <a:pPr algn="just">
              <a:lnSpc>
                <a:spcPts val="5025"/>
              </a:lnSpc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775080" lvl="1" indent="-387540" algn="just">
              <a:lnSpc>
                <a:spcPts val="5025"/>
              </a:lnSpc>
              <a:buFont typeface="Arial"/>
              <a:buChar char="•"/>
            </a:pPr>
            <a:r>
              <a:rPr lang="en-US" sz="358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Kako ću preraditi svoju konceptualizaciju?</a:t>
            </a:r>
          </a:p>
          <a:p>
            <a:pPr marL="775080" lvl="1" indent="-387540" algn="just">
              <a:lnSpc>
                <a:spcPts val="5025"/>
              </a:lnSpc>
              <a:buFont typeface="Arial"/>
              <a:buChar char="•"/>
            </a:pPr>
            <a:r>
              <a:rPr lang="en-US" sz="358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Trebam li poboljšati naš odnos?</a:t>
            </a:r>
          </a:p>
          <a:p>
            <a:pPr marL="775080" lvl="1" indent="-387540" algn="just">
              <a:lnSpc>
                <a:spcPts val="5025"/>
              </a:lnSpc>
              <a:buFont typeface="Arial"/>
              <a:buChar char="•"/>
            </a:pPr>
            <a:r>
              <a:rPr lang="en-US" sz="358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Kako bih sebe procijenio/la na skali CTRS (Cognitive Therapy Rating Scale)? Što bih drugačije kada bih ponovio/la seansu?</a:t>
            </a:r>
          </a:p>
          <a:p>
            <a:pPr marL="775080" lvl="1" indent="-387540" algn="just">
              <a:lnSpc>
                <a:spcPts val="5025"/>
              </a:lnSpc>
              <a:buFont typeface="Arial"/>
              <a:buChar char="•"/>
            </a:pPr>
            <a:r>
              <a:rPr lang="en-US" sz="3589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Što moram zapamtiti za sljedeću seansu? Buduće seanse?</a:t>
            </a:r>
          </a:p>
          <a:p>
            <a:pPr algn="just">
              <a:lnSpc>
                <a:spcPts val="5025"/>
              </a:lnSpc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025"/>
              </a:lnSpc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025"/>
              </a:lnSpc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025"/>
              </a:lnSpc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025"/>
              </a:lnSpc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025"/>
              </a:lnSpc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025"/>
              </a:lnSpc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025"/>
              </a:lnSpc>
              <a:spcBef>
                <a:spcPct val="0"/>
              </a:spcBef>
            </a:pPr>
            <a:endParaRPr lang="en-US" sz="3589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5493" y="633893"/>
            <a:ext cx="453041" cy="789613"/>
          </a:xfrm>
          <a:custGeom>
            <a:avLst/>
            <a:gdLst/>
            <a:ahLst/>
            <a:cxnLst/>
            <a:rect l="l" t="t" r="r" b="b"/>
            <a:pathLst>
              <a:path w="453041" h="789613">
                <a:moveTo>
                  <a:pt x="0" y="0"/>
                </a:moveTo>
                <a:lnTo>
                  <a:pt x="453041" y="0"/>
                </a:lnTo>
                <a:lnTo>
                  <a:pt x="453041" y="789614"/>
                </a:lnTo>
                <a:lnTo>
                  <a:pt x="0" y="789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86503" y="7076939"/>
            <a:ext cx="8509573" cy="6882117"/>
          </a:xfrm>
          <a:custGeom>
            <a:avLst/>
            <a:gdLst/>
            <a:ahLst/>
            <a:cxnLst/>
            <a:rect l="l" t="t" r="r" b="b"/>
            <a:pathLst>
              <a:path w="8509573" h="6882117">
                <a:moveTo>
                  <a:pt x="0" y="0"/>
                </a:moveTo>
                <a:lnTo>
                  <a:pt x="8509573" y="0"/>
                </a:lnTo>
                <a:lnTo>
                  <a:pt x="8509573" y="6882117"/>
                </a:lnTo>
                <a:lnTo>
                  <a:pt x="0" y="68821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94689" y="193197"/>
            <a:ext cx="13098621" cy="184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2"/>
              </a:lnSpc>
              <a:spcBef>
                <a:spcPct val="0"/>
              </a:spcBef>
            </a:pPr>
            <a:r>
              <a:rPr lang="en-US" sz="5294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DONOŠENJE ODLUKE O PROBLEMU NA KOJI SE TREBA USREDOTOČITI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613" y="2228999"/>
            <a:ext cx="17900016" cy="574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2399" lvl="1" indent="-321199" algn="l">
              <a:lnSpc>
                <a:spcPts val="4165"/>
              </a:lnSpc>
              <a:buFont typeface="Arial"/>
              <a:buChar char="•"/>
            </a:pPr>
            <a:r>
              <a:rPr lang="en-US" sz="297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pitati se “Na kojim problemima ili ciljevima možemo raditi kako bi klijent bio bolje do kraja seanse i imao bolji tjedan?”</a:t>
            </a:r>
          </a:p>
          <a:p>
            <a:pPr algn="l">
              <a:lnSpc>
                <a:spcPts val="4165"/>
              </a:lnSpc>
            </a:pPr>
            <a:endParaRPr lang="en-US" sz="297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4165"/>
              </a:lnSpc>
            </a:pPr>
            <a:endParaRPr lang="en-US" sz="297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l">
              <a:lnSpc>
                <a:spcPts val="4165"/>
              </a:lnSpc>
            </a:pPr>
            <a:r>
              <a:rPr lang="en-US" sz="297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Klijente odvraćamo od rasprave o problemima:</a:t>
            </a:r>
          </a:p>
          <a:p>
            <a:pPr marL="642399" lvl="1" indent="-321199" algn="l">
              <a:lnSpc>
                <a:spcPts val="4165"/>
              </a:lnSpc>
              <a:buFont typeface="Arial"/>
              <a:buChar char="•"/>
            </a:pPr>
            <a:r>
              <a:rPr lang="en-US" sz="297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koje mogu samostalno riješiti</a:t>
            </a:r>
          </a:p>
          <a:p>
            <a:pPr marL="642399" lvl="1" indent="-321199" algn="l">
              <a:lnSpc>
                <a:spcPts val="4165"/>
              </a:lnSpc>
              <a:buFont typeface="Arial"/>
              <a:buChar char="•"/>
            </a:pPr>
            <a:r>
              <a:rPr lang="en-US" sz="297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koji su izolirani događaji, za koje je malo vjerojatno da će se ponoviti</a:t>
            </a:r>
          </a:p>
          <a:p>
            <a:pPr marL="642399" lvl="1" indent="-321199" algn="l">
              <a:lnSpc>
                <a:spcPts val="4165"/>
              </a:lnSpc>
              <a:buFont typeface="Arial"/>
              <a:buChar char="•"/>
            </a:pPr>
            <a:r>
              <a:rPr lang="en-US" sz="297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nisu jako stresni ili povezani sa disfunkcionalnim ponašanjem</a:t>
            </a:r>
          </a:p>
          <a:p>
            <a:pPr marL="642399" lvl="1" indent="-321199" algn="l">
              <a:lnSpc>
                <a:spcPts val="4165"/>
              </a:lnSpc>
              <a:buFont typeface="Arial"/>
              <a:buChar char="•"/>
            </a:pPr>
            <a:r>
              <a:rPr lang="en-US" sz="297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za koje je mala vjerojatnost da će napredovati u odnosu na važnije probleme na koje se treba usmjeriti</a:t>
            </a:r>
          </a:p>
          <a:p>
            <a:pPr marL="642399" lvl="1" indent="-321199" algn="l">
              <a:lnSpc>
                <a:spcPts val="4165"/>
              </a:lnSpc>
              <a:buFont typeface="Arial"/>
              <a:buChar char="•"/>
            </a:pPr>
            <a:r>
              <a:rPr lang="en-US" sz="2975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 kojima klijenti ne žele raditi (promisliti o tome, provjeriti)</a:t>
            </a:r>
          </a:p>
          <a:p>
            <a:pPr algn="just">
              <a:lnSpc>
                <a:spcPts val="4165"/>
              </a:lnSpc>
            </a:pPr>
            <a:endParaRPr lang="en-US" sz="2975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5493" y="633893"/>
            <a:ext cx="453041" cy="789613"/>
          </a:xfrm>
          <a:custGeom>
            <a:avLst/>
            <a:gdLst/>
            <a:ahLst/>
            <a:cxnLst/>
            <a:rect l="l" t="t" r="r" b="b"/>
            <a:pathLst>
              <a:path w="453041" h="789613">
                <a:moveTo>
                  <a:pt x="0" y="0"/>
                </a:moveTo>
                <a:lnTo>
                  <a:pt x="453041" y="0"/>
                </a:lnTo>
                <a:lnTo>
                  <a:pt x="453041" y="789614"/>
                </a:lnTo>
                <a:lnTo>
                  <a:pt x="0" y="789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01903" y="6845942"/>
            <a:ext cx="8509573" cy="6882117"/>
          </a:xfrm>
          <a:custGeom>
            <a:avLst/>
            <a:gdLst/>
            <a:ahLst/>
            <a:cxnLst/>
            <a:rect l="l" t="t" r="r" b="b"/>
            <a:pathLst>
              <a:path w="8509573" h="6882117">
                <a:moveTo>
                  <a:pt x="0" y="0"/>
                </a:moveTo>
                <a:lnTo>
                  <a:pt x="8509572" y="0"/>
                </a:lnTo>
                <a:lnTo>
                  <a:pt x="8509572" y="6882116"/>
                </a:lnTo>
                <a:lnTo>
                  <a:pt x="0" y="68821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37930" y="200700"/>
            <a:ext cx="16866347" cy="185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9"/>
              </a:lnSpc>
              <a:spcBef>
                <a:spcPct val="0"/>
              </a:spcBef>
            </a:pPr>
            <a:r>
              <a:rPr lang="en-US" sz="5320" b="1">
                <a:solidFill>
                  <a:srgbClr val="2C2F6F"/>
                </a:solidFill>
                <a:latin typeface="Garet Bold"/>
                <a:ea typeface="Garet Bold"/>
                <a:cs typeface="Garet Bold"/>
                <a:sym typeface="Garet Bold"/>
              </a:rPr>
              <a:t>POMAGANJE KLIJENTU DA IDENTIFICIRA PROBLEMATIČNU SITUACIJU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1413" y="2599837"/>
            <a:ext cx="17402614" cy="452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4548" lvl="1" indent="-312274" algn="just">
              <a:lnSpc>
                <a:spcPts val="4049"/>
              </a:lnSpc>
              <a:buFont typeface="Arial"/>
              <a:buChar char="•"/>
            </a:pPr>
            <a:r>
              <a:rPr lang="en-US" sz="2892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pitati klijenta da nabroji što ga sve opterećuje (ako je samo 1 problem, pitati za dijelove problema)</a:t>
            </a:r>
          </a:p>
          <a:p>
            <a:pPr algn="just">
              <a:lnSpc>
                <a:spcPts val="4049"/>
              </a:lnSpc>
            </a:pPr>
            <a:endParaRPr lang="en-US" sz="2892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624548" lvl="1" indent="-312274" algn="just">
              <a:lnSpc>
                <a:spcPts val="4049"/>
              </a:lnSpc>
              <a:buFont typeface="Arial"/>
              <a:buChar char="•"/>
            </a:pPr>
            <a:r>
              <a:rPr lang="en-US" sz="2892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predložiti hipotetsko rješavanje svakog tog (dijela) problema pojedinačno</a:t>
            </a:r>
          </a:p>
          <a:p>
            <a:pPr algn="just">
              <a:lnSpc>
                <a:spcPts val="4049"/>
              </a:lnSpc>
            </a:pPr>
            <a:endParaRPr lang="en-US" sz="2892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624548" lvl="1" indent="-312274" algn="just">
              <a:lnSpc>
                <a:spcPts val="4049"/>
              </a:lnSpc>
              <a:buFont typeface="Arial"/>
              <a:buChar char="•"/>
            </a:pPr>
            <a:r>
              <a:rPr lang="en-US" sz="2892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pitati klijenta “Kako se osjećate? Kolika je razina olakšanja nakon rješavanja tog problema?”</a:t>
            </a:r>
          </a:p>
          <a:p>
            <a:pPr algn="just">
              <a:lnSpc>
                <a:spcPts val="4049"/>
              </a:lnSpc>
            </a:pPr>
            <a:endParaRPr lang="en-US" sz="2892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624548" lvl="1" indent="-312274" algn="just">
              <a:lnSpc>
                <a:spcPts val="4049"/>
              </a:lnSpc>
              <a:buFont typeface="Arial"/>
              <a:buChar char="•"/>
            </a:pPr>
            <a:r>
              <a:rPr lang="en-US" sz="2892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Najintenzivniji problem je onaj s čijim rješavanjem klijent osjeća najveće olakšanje</a:t>
            </a:r>
          </a:p>
          <a:p>
            <a:pPr algn="just">
              <a:lnSpc>
                <a:spcPts val="4049"/>
              </a:lnSpc>
            </a:pPr>
            <a:endParaRPr lang="en-US" sz="2892">
              <a:solidFill>
                <a:srgbClr val="2C2F6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049"/>
              </a:lnSpc>
            </a:pPr>
            <a:r>
              <a:rPr lang="en-US" sz="2892">
                <a:solidFill>
                  <a:srgbClr val="2C2F6F"/>
                </a:solidFill>
                <a:latin typeface="Sniglet"/>
                <a:ea typeface="Sniglet"/>
                <a:cs typeface="Sniglet"/>
                <a:sym typeface="Sniglet"/>
              </a:rPr>
              <a:t>! AM se lakše otkriju kada je identificiran specifični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01620" y="8860192"/>
            <a:ext cx="5312806" cy="1155454"/>
            <a:chOff x="0" y="0"/>
            <a:chExt cx="1868637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8637" cy="406400"/>
            </a:xfrm>
            <a:custGeom>
              <a:avLst/>
              <a:gdLst/>
              <a:ahLst/>
              <a:cxnLst/>
              <a:rect l="l" t="t" r="r" b="b"/>
              <a:pathLst>
                <a:path w="1868637" h="406400">
                  <a:moveTo>
                    <a:pt x="1665437" y="0"/>
                  </a:moveTo>
                  <a:cubicBezTo>
                    <a:pt x="1777661" y="0"/>
                    <a:pt x="1868637" y="90976"/>
                    <a:pt x="1868637" y="203200"/>
                  </a:cubicBezTo>
                  <a:cubicBezTo>
                    <a:pt x="1868637" y="315424"/>
                    <a:pt x="1777661" y="406400"/>
                    <a:pt x="166543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6863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59962" y="8977650"/>
            <a:ext cx="453041" cy="789613"/>
          </a:xfrm>
          <a:custGeom>
            <a:avLst/>
            <a:gdLst/>
            <a:ahLst/>
            <a:cxnLst/>
            <a:rect l="l" t="t" r="r" b="b"/>
            <a:pathLst>
              <a:path w="453041" h="789613">
                <a:moveTo>
                  <a:pt x="0" y="0"/>
                </a:moveTo>
                <a:lnTo>
                  <a:pt x="453041" y="0"/>
                </a:lnTo>
                <a:lnTo>
                  <a:pt x="453041" y="789614"/>
                </a:lnTo>
                <a:lnTo>
                  <a:pt x="0" y="789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379479" y="3514001"/>
            <a:ext cx="9400142" cy="4911574"/>
          </a:xfrm>
          <a:custGeom>
            <a:avLst/>
            <a:gdLst/>
            <a:ahLst/>
            <a:cxnLst/>
            <a:rect l="l" t="t" r="r" b="b"/>
            <a:pathLst>
              <a:path w="9400142" h="4911574">
                <a:moveTo>
                  <a:pt x="0" y="0"/>
                </a:moveTo>
                <a:lnTo>
                  <a:pt x="9400142" y="0"/>
                </a:lnTo>
                <a:lnTo>
                  <a:pt x="9400142" y="4911574"/>
                </a:lnTo>
                <a:lnTo>
                  <a:pt x="0" y="491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012350" y="8977650"/>
            <a:ext cx="743680" cy="7436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192697" y="909544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371231" y="582545"/>
            <a:ext cx="1396095" cy="139609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216425" y="737352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2"/>
                </a:lnTo>
                <a:lnTo>
                  <a:pt x="0" y="10864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32663" y="842717"/>
            <a:ext cx="5185660" cy="2104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FD95C2"/>
                </a:solidFill>
                <a:latin typeface="Garet Bold"/>
                <a:ea typeface="Garet Bold"/>
                <a:cs typeface="Garet Bold"/>
                <a:sym typeface="Garet Bold"/>
              </a:rPr>
              <a:t>Završne preporuke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90006" y="1604366"/>
            <a:ext cx="9621020" cy="54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4"/>
              </a:lnSpc>
            </a:pPr>
            <a:r>
              <a:rPr lang="en-US" sz="3502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Promatrati i primijetiti jesu li se aktivirala bolna bazična ili posredujuća vjerovanja</a:t>
            </a:r>
          </a:p>
          <a:p>
            <a:pPr algn="just">
              <a:lnSpc>
                <a:spcPts val="4904"/>
              </a:lnSpc>
            </a:pPr>
            <a:endParaRPr lang="en-US" sz="3502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756272" lvl="1" indent="-378136" algn="just">
              <a:lnSpc>
                <a:spcPts val="4904"/>
              </a:lnSpc>
              <a:buFont typeface="Arial"/>
              <a:buChar char="•"/>
            </a:pPr>
            <a:r>
              <a:rPr lang="en-US" sz="3502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tada zajedno s klijentom dogovoriti da se tom cilju vratimo neki drugi put</a:t>
            </a:r>
          </a:p>
          <a:p>
            <a:pPr algn="just">
              <a:lnSpc>
                <a:spcPts val="4904"/>
              </a:lnSpc>
            </a:pPr>
            <a:endParaRPr lang="en-US" sz="3502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756272" lvl="1" indent="-378136" algn="just">
              <a:lnSpc>
                <a:spcPts val="4904"/>
              </a:lnSpc>
              <a:buFont typeface="Arial"/>
              <a:buChar char="•"/>
            </a:pPr>
            <a:r>
              <a:rPr lang="en-US" sz="3502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nudimo klijentu na izbor, komuniciramo o tome</a:t>
            </a:r>
          </a:p>
          <a:p>
            <a:pPr algn="just">
              <a:lnSpc>
                <a:spcPts val="4904"/>
              </a:lnSpc>
              <a:spcBef>
                <a:spcPct val="0"/>
              </a:spcBef>
            </a:pPr>
            <a:endParaRPr lang="en-US" sz="3502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6710195" y="7029480"/>
            <a:ext cx="1396095" cy="13960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4437041">
            <a:off x="17201517" y="6924215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3"/>
                </a:lnTo>
                <a:lnTo>
                  <a:pt x="0" y="10864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6146862" y="-353735"/>
            <a:ext cx="1396095" cy="13960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4437041">
            <a:off x="16095529" y="-186796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2"/>
                </a:lnTo>
                <a:lnTo>
                  <a:pt x="0" y="10864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AutoShape 26"/>
          <p:cNvSpPr/>
          <p:nvPr/>
        </p:nvSpPr>
        <p:spPr>
          <a:xfrm>
            <a:off x="5121691" y="9437919"/>
            <a:ext cx="10346095" cy="0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27" name="Freeform 27"/>
          <p:cNvSpPr/>
          <p:nvPr/>
        </p:nvSpPr>
        <p:spPr>
          <a:xfrm rot="-1062948">
            <a:off x="8859959" y="1041643"/>
            <a:ext cx="568082" cy="477899"/>
          </a:xfrm>
          <a:custGeom>
            <a:avLst/>
            <a:gdLst/>
            <a:ahLst/>
            <a:cxnLst/>
            <a:rect l="l" t="t" r="r" b="b"/>
            <a:pathLst>
              <a:path w="568082" h="477899">
                <a:moveTo>
                  <a:pt x="0" y="0"/>
                </a:moveTo>
                <a:lnTo>
                  <a:pt x="568082" y="0"/>
                </a:lnTo>
                <a:lnTo>
                  <a:pt x="568082" y="477900"/>
                </a:lnTo>
                <a:lnTo>
                  <a:pt x="0" y="477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24517" y="3473255"/>
            <a:ext cx="5416660" cy="4346869"/>
          </a:xfrm>
          <a:custGeom>
            <a:avLst/>
            <a:gdLst/>
            <a:ahLst/>
            <a:cxnLst/>
            <a:rect l="l" t="t" r="r" b="b"/>
            <a:pathLst>
              <a:path w="5416660" h="4346869">
                <a:moveTo>
                  <a:pt x="0" y="0"/>
                </a:moveTo>
                <a:lnTo>
                  <a:pt x="5416660" y="0"/>
                </a:lnTo>
                <a:lnTo>
                  <a:pt x="5416660" y="4346870"/>
                </a:lnTo>
                <a:lnTo>
                  <a:pt x="0" y="4346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02334" y="2224650"/>
            <a:ext cx="7511625" cy="6751073"/>
          </a:xfrm>
          <a:custGeom>
            <a:avLst/>
            <a:gdLst/>
            <a:ahLst/>
            <a:cxnLst/>
            <a:rect l="l" t="t" r="r" b="b"/>
            <a:pathLst>
              <a:path w="7511625" h="6751073">
                <a:moveTo>
                  <a:pt x="0" y="0"/>
                </a:moveTo>
                <a:lnTo>
                  <a:pt x="7511625" y="0"/>
                </a:lnTo>
                <a:lnTo>
                  <a:pt x="7511625" y="6751073"/>
                </a:lnTo>
                <a:lnTo>
                  <a:pt x="0" y="6751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70489" y="-2892"/>
            <a:ext cx="6103714" cy="117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23"/>
              </a:lnSpc>
              <a:spcBef>
                <a:spcPct val="0"/>
              </a:spcBef>
            </a:pPr>
            <a:r>
              <a:rPr lang="en-US" sz="6873" b="1">
                <a:solidFill>
                  <a:srgbClr val="FD95C2"/>
                </a:solidFill>
                <a:latin typeface="Garet Bold"/>
                <a:ea typeface="Garet Bold"/>
                <a:cs typeface="Garet Bold"/>
                <a:sym typeface="Garet Bold"/>
              </a:rPr>
              <a:t>Sažetak</a:t>
            </a:r>
          </a:p>
        </p:txBody>
      </p:sp>
      <p:sp>
        <p:nvSpPr>
          <p:cNvPr id="5" name="Freeform 5"/>
          <p:cNvSpPr/>
          <p:nvPr/>
        </p:nvSpPr>
        <p:spPr>
          <a:xfrm>
            <a:off x="-1390261" y="6787735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67179" y="1117914"/>
            <a:ext cx="12343304" cy="901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Općeniti ciljevi tretmana: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remisija poremećaja klijenta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jačanje osjećaja svrhe, značenja, povezanosti i dobrobiti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stvaranje otpornosti klijenta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prevencija povrata simptoma</a:t>
            </a:r>
          </a:p>
          <a:p>
            <a:pPr algn="just">
              <a:lnSpc>
                <a:spcPts val="4479"/>
              </a:lnSpc>
            </a:pPr>
            <a:endParaRPr lang="en-US" sz="3199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Potrebno je dobro razumijevanje: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simptoma i funkcioniranja klijenta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klijentovih vrijednosti i ciljeva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problema, precipitirajućih događaja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povijesti i dijagnoze</a:t>
            </a:r>
          </a:p>
          <a:p>
            <a:pPr algn="just">
              <a:lnSpc>
                <a:spcPts val="4479"/>
              </a:lnSpc>
            </a:pPr>
            <a:endParaRPr lang="en-US" sz="3199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Plan tretmana :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utemeljen na kontinuiranoj konceptualizaciji</a:t>
            </a:r>
          </a:p>
          <a:p>
            <a:pPr marL="690788" lvl="1" indent="-345394" algn="just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dijeliti s klijentom i tražiti povratnu informaciju</a:t>
            </a:r>
          </a:p>
          <a:p>
            <a:pPr marL="690788" lvl="1" indent="-345394" algn="just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kreiran za individualne seanse i za cijeli tretman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3200" y="5219700"/>
            <a:ext cx="5139552" cy="4413591"/>
          </a:xfrm>
          <a:custGeom>
            <a:avLst/>
            <a:gdLst/>
            <a:ahLst/>
            <a:cxnLst/>
            <a:rect l="l" t="t" r="r" b="b"/>
            <a:pathLst>
              <a:path w="5139552" h="4413591">
                <a:moveTo>
                  <a:pt x="0" y="0"/>
                </a:moveTo>
                <a:lnTo>
                  <a:pt x="5139552" y="0"/>
                </a:lnTo>
                <a:lnTo>
                  <a:pt x="5139552" y="4413590"/>
                </a:lnTo>
                <a:lnTo>
                  <a:pt x="0" y="4413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752600" y="229677"/>
            <a:ext cx="11837911" cy="158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99"/>
              </a:lnSpc>
              <a:spcBef>
                <a:spcPct val="0"/>
              </a:spcBef>
            </a:pPr>
            <a:r>
              <a:rPr lang="en-US" sz="4800" dirty="0" err="1" smtClean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Popis</a:t>
            </a:r>
            <a:r>
              <a:rPr lang="en-US" sz="4800" dirty="0" smtClean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literature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9483" y="2745441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Beck, J. (2011). Cognitive Behavior Therapy: Basics and Beyond, 3rd Ed.</a:t>
            </a:r>
          </a:p>
          <a:p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New York: The Guilford Press</a:t>
            </a:r>
            <a:r>
              <a:rPr lang="en-US" sz="2400" dirty="0" smtClean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.</a:t>
            </a:r>
          </a:p>
          <a:p>
            <a:endParaRPr lang="en-US" sz="2400" dirty="0" smtClean="0">
              <a:solidFill>
                <a:srgbClr val="FFFFFF"/>
              </a:solidFill>
              <a:latin typeface="Canva Sans"/>
              <a:ea typeface="Canva Sans"/>
              <a:cs typeface="Canva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Beck, J. (2011).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Kognitivna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terapija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 -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osnove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educiranje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i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uvježbavanje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Jastrebarsko</a:t>
            </a: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Naklada</a:t>
            </a:r>
            <a:r>
              <a:rPr lang="en-US" sz="240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 </a:t>
            </a:r>
            <a:r>
              <a:rPr lang="en-US" sz="2400" smtClean="0">
                <a:solidFill>
                  <a:srgbClr val="FFFFFF"/>
                </a:solidFill>
                <a:latin typeface="Canva Sans"/>
                <a:ea typeface="Canva Sans"/>
                <a:cs typeface="Canva Sans"/>
              </a:rPr>
              <a:t>Slap.</a:t>
            </a:r>
            <a:endParaRPr lang="en-US" sz="2400" dirty="0">
              <a:solidFill>
                <a:srgbClr val="FFFFFF"/>
              </a:solidFill>
              <a:latin typeface="Canva Sans"/>
              <a:ea typeface="Canva Sans"/>
              <a:cs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3200" y="5219700"/>
            <a:ext cx="5139552" cy="4413591"/>
          </a:xfrm>
          <a:custGeom>
            <a:avLst/>
            <a:gdLst/>
            <a:ahLst/>
            <a:cxnLst/>
            <a:rect l="l" t="t" r="r" b="b"/>
            <a:pathLst>
              <a:path w="5139552" h="4413591">
                <a:moveTo>
                  <a:pt x="0" y="0"/>
                </a:moveTo>
                <a:lnTo>
                  <a:pt x="5139552" y="0"/>
                </a:lnTo>
                <a:lnTo>
                  <a:pt x="5139552" y="4413590"/>
                </a:lnTo>
                <a:lnTo>
                  <a:pt x="0" y="4413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24649" y="1432852"/>
            <a:ext cx="11837911" cy="173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99"/>
              </a:lnSpc>
              <a:spcBef>
                <a:spcPct val="0"/>
              </a:spcBef>
            </a:pPr>
            <a:r>
              <a:rPr lang="en-US" sz="1028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5573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01620" y="8860192"/>
            <a:ext cx="5312806" cy="1155454"/>
            <a:chOff x="0" y="0"/>
            <a:chExt cx="1868637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8637" cy="406400"/>
            </a:xfrm>
            <a:custGeom>
              <a:avLst/>
              <a:gdLst/>
              <a:ahLst/>
              <a:cxnLst/>
              <a:rect l="l" t="t" r="r" b="b"/>
              <a:pathLst>
                <a:path w="1868637" h="406400">
                  <a:moveTo>
                    <a:pt x="1665437" y="0"/>
                  </a:moveTo>
                  <a:cubicBezTo>
                    <a:pt x="1777661" y="0"/>
                    <a:pt x="1868637" y="90976"/>
                    <a:pt x="1868637" y="203200"/>
                  </a:cubicBezTo>
                  <a:cubicBezTo>
                    <a:pt x="1868637" y="315424"/>
                    <a:pt x="1777661" y="406400"/>
                    <a:pt x="166543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6863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59962" y="8977650"/>
            <a:ext cx="453041" cy="789613"/>
          </a:xfrm>
          <a:custGeom>
            <a:avLst/>
            <a:gdLst/>
            <a:ahLst/>
            <a:cxnLst/>
            <a:rect l="l" t="t" r="r" b="b"/>
            <a:pathLst>
              <a:path w="453041" h="789613">
                <a:moveTo>
                  <a:pt x="0" y="0"/>
                </a:moveTo>
                <a:lnTo>
                  <a:pt x="453041" y="0"/>
                </a:lnTo>
                <a:lnTo>
                  <a:pt x="453041" y="789614"/>
                </a:lnTo>
                <a:lnTo>
                  <a:pt x="0" y="789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379479" y="3514001"/>
            <a:ext cx="9400142" cy="4911574"/>
          </a:xfrm>
          <a:custGeom>
            <a:avLst/>
            <a:gdLst/>
            <a:ahLst/>
            <a:cxnLst/>
            <a:rect l="l" t="t" r="r" b="b"/>
            <a:pathLst>
              <a:path w="9400142" h="4911574">
                <a:moveTo>
                  <a:pt x="0" y="0"/>
                </a:moveTo>
                <a:lnTo>
                  <a:pt x="9400142" y="0"/>
                </a:lnTo>
                <a:lnTo>
                  <a:pt x="9400142" y="4911574"/>
                </a:lnTo>
                <a:lnTo>
                  <a:pt x="0" y="491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012350" y="8977650"/>
            <a:ext cx="743680" cy="7436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192697" y="9095443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371231" y="582545"/>
            <a:ext cx="1396095" cy="139609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216425" y="737352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2"/>
                </a:lnTo>
                <a:lnTo>
                  <a:pt x="0" y="10864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55516" y="176272"/>
            <a:ext cx="5185660" cy="103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FD95C2"/>
                </a:solidFill>
                <a:latin typeface="Garet Bold"/>
                <a:ea typeface="Garet Bold"/>
                <a:cs typeface="Garet Bold"/>
                <a:sym typeface="Garet Bold"/>
              </a:rPr>
              <a:t>UVOD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89316" y="2235325"/>
            <a:ext cx="10153642" cy="3290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8429" lvl="1" indent="-409215" algn="just">
              <a:lnSpc>
                <a:spcPts val="5307"/>
              </a:lnSpc>
              <a:buFont typeface="Arial"/>
              <a:buChar char="•"/>
            </a:pPr>
            <a:r>
              <a:rPr lang="en-US" sz="379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terapijski proces - putovanje</a:t>
            </a:r>
          </a:p>
          <a:p>
            <a:pPr marL="818429" lvl="1" indent="-409215" algn="just">
              <a:lnSpc>
                <a:spcPts val="5307"/>
              </a:lnSpc>
              <a:buFont typeface="Arial"/>
              <a:buChar char="•"/>
            </a:pPr>
            <a:r>
              <a:rPr lang="en-US" sz="379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kognitivna konceptualizacija - putokaz</a:t>
            </a:r>
          </a:p>
          <a:p>
            <a:pPr algn="just">
              <a:lnSpc>
                <a:spcPts val="5307"/>
              </a:lnSpc>
            </a:pPr>
            <a:endParaRPr lang="en-US" sz="379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18429" lvl="1" indent="-409215" algn="just">
              <a:lnSpc>
                <a:spcPts val="5307"/>
              </a:lnSpc>
              <a:buFont typeface="Arial"/>
              <a:buChar char="•"/>
            </a:pPr>
            <a:r>
              <a:rPr lang="en-US" sz="379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važnost dobre kognitivne konceptualizacije - autoput :)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710195" y="7029480"/>
            <a:ext cx="1396095" cy="13960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4437041">
            <a:off x="17201517" y="6924215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3"/>
                </a:lnTo>
                <a:lnTo>
                  <a:pt x="0" y="10864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6146862" y="-353735"/>
            <a:ext cx="1396095" cy="13960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4437041">
            <a:off x="16095529" y="-186796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2"/>
                </a:lnTo>
                <a:lnTo>
                  <a:pt x="0" y="10864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AutoShape 26"/>
          <p:cNvSpPr/>
          <p:nvPr/>
        </p:nvSpPr>
        <p:spPr>
          <a:xfrm>
            <a:off x="5121691" y="9437919"/>
            <a:ext cx="10346095" cy="0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27" name="Freeform 27"/>
          <p:cNvSpPr/>
          <p:nvPr/>
        </p:nvSpPr>
        <p:spPr>
          <a:xfrm rot="-1062948">
            <a:off x="8859959" y="1041643"/>
            <a:ext cx="568082" cy="477899"/>
          </a:xfrm>
          <a:custGeom>
            <a:avLst/>
            <a:gdLst/>
            <a:ahLst/>
            <a:cxnLst/>
            <a:rect l="l" t="t" r="r" b="b"/>
            <a:pathLst>
              <a:path w="568082" h="477899">
                <a:moveTo>
                  <a:pt x="0" y="0"/>
                </a:moveTo>
                <a:lnTo>
                  <a:pt x="568082" y="0"/>
                </a:lnTo>
                <a:lnTo>
                  <a:pt x="568082" y="477900"/>
                </a:lnTo>
                <a:lnTo>
                  <a:pt x="0" y="477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24517" y="3473255"/>
            <a:ext cx="5416660" cy="4346869"/>
          </a:xfrm>
          <a:custGeom>
            <a:avLst/>
            <a:gdLst/>
            <a:ahLst/>
            <a:cxnLst/>
            <a:rect l="l" t="t" r="r" b="b"/>
            <a:pathLst>
              <a:path w="5416660" h="4346869">
                <a:moveTo>
                  <a:pt x="0" y="0"/>
                </a:moveTo>
                <a:lnTo>
                  <a:pt x="5416660" y="0"/>
                </a:lnTo>
                <a:lnTo>
                  <a:pt x="5416660" y="4346870"/>
                </a:lnTo>
                <a:lnTo>
                  <a:pt x="0" y="4346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56281" y="3667999"/>
            <a:ext cx="8603693" cy="4495430"/>
          </a:xfrm>
          <a:custGeom>
            <a:avLst/>
            <a:gdLst/>
            <a:ahLst/>
            <a:cxnLst/>
            <a:rect l="l" t="t" r="r" b="b"/>
            <a:pathLst>
              <a:path w="8603693" h="4495430">
                <a:moveTo>
                  <a:pt x="0" y="0"/>
                </a:moveTo>
                <a:lnTo>
                  <a:pt x="8603693" y="0"/>
                </a:lnTo>
                <a:lnTo>
                  <a:pt x="8603693" y="4495429"/>
                </a:lnTo>
                <a:lnTo>
                  <a:pt x="0" y="4495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710195" y="9437919"/>
            <a:ext cx="743680" cy="789613"/>
            <a:chOff x="0" y="0"/>
            <a:chExt cx="812800" cy="8630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63003"/>
            </a:xfrm>
            <a:custGeom>
              <a:avLst/>
              <a:gdLst/>
              <a:ahLst/>
              <a:cxnLst/>
              <a:rect l="l" t="t" r="r" b="b"/>
              <a:pathLst>
                <a:path w="812800" h="863003">
                  <a:moveTo>
                    <a:pt x="406400" y="0"/>
                  </a:moveTo>
                  <a:cubicBezTo>
                    <a:pt x="181951" y="0"/>
                    <a:pt x="0" y="193190"/>
                    <a:pt x="0" y="431502"/>
                  </a:cubicBezTo>
                  <a:cubicBezTo>
                    <a:pt x="0" y="669813"/>
                    <a:pt x="181951" y="863003"/>
                    <a:pt x="406400" y="863003"/>
                  </a:cubicBezTo>
                  <a:cubicBezTo>
                    <a:pt x="630849" y="863003"/>
                    <a:pt x="812800" y="669813"/>
                    <a:pt x="812800" y="431502"/>
                  </a:cubicBezTo>
                  <a:cubicBezTo>
                    <a:pt x="812800" y="19319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42807"/>
              <a:ext cx="660400" cy="739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871996" y="9513217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4" y="0"/>
                </a:lnTo>
                <a:lnTo>
                  <a:pt x="1072494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71231" y="582545"/>
            <a:ext cx="1396095" cy="139609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16425" y="737352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2"/>
                </a:lnTo>
                <a:lnTo>
                  <a:pt x="0" y="108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11812" y="83873"/>
            <a:ext cx="6235600" cy="317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8"/>
              </a:lnSpc>
              <a:spcBef>
                <a:spcPct val="0"/>
              </a:spcBef>
            </a:pPr>
            <a:r>
              <a:rPr lang="en-US" sz="6020" b="1">
                <a:solidFill>
                  <a:srgbClr val="FD95C2"/>
                </a:solidFill>
                <a:latin typeface="Garet Bold"/>
                <a:ea typeface="Garet Bold"/>
                <a:cs typeface="Garet Bold"/>
                <a:sym typeface="Garet Bold"/>
              </a:rPr>
              <a:t>POSTIZANJE TERAPIJSKIH CILJEVA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44522" y="268113"/>
            <a:ext cx="10515174" cy="931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07"/>
              </a:lnSpc>
            </a:pP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POTREBNA NAM JE:</a:t>
            </a:r>
          </a:p>
          <a:p>
            <a:pPr marL="818429" lvl="1" indent="-409214" algn="l">
              <a:lnSpc>
                <a:spcPts val="5307"/>
              </a:lnSpc>
              <a:buFont typeface="Arial"/>
              <a:buChar char="•"/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pripadajuća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dijagnoza</a:t>
            </a:r>
            <a:endParaRPr lang="en-US" sz="379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18429" lvl="1" indent="-409214" algn="l">
              <a:lnSpc>
                <a:spcPts val="5307"/>
              </a:lnSpc>
              <a:buFont typeface="Arial"/>
              <a:buChar char="•"/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formulacija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slučaja</a:t>
            </a:r>
            <a:endParaRPr lang="en-US" sz="379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18429" lvl="1" indent="-409214" algn="l">
              <a:lnSpc>
                <a:spcPts val="5307"/>
              </a:lnSpc>
              <a:buFont typeface="Arial"/>
              <a:buChar char="•"/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klijentove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karakteristike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želje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,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vrijednosti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,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osjećaj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svrhe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ciljevi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-&gt;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inidividualni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tretman</a:t>
            </a:r>
            <a:endParaRPr lang="en-US" sz="379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307"/>
              </a:lnSpc>
            </a:pPr>
            <a:endParaRPr lang="en-US" sz="379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>
              <a:lnSpc>
                <a:spcPts val="5307"/>
              </a:lnSpc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Uzima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se u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obzir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i:</a:t>
            </a:r>
          </a:p>
          <a:p>
            <a:pPr marL="818429" lvl="1" indent="-409214" algn="just">
              <a:lnSpc>
                <a:spcPts val="5307"/>
              </a:lnSpc>
              <a:buFont typeface="Arial"/>
              <a:buChar char="•"/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konceptualizacija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klijenta</a:t>
            </a:r>
            <a:endParaRPr lang="en-US" sz="379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18429" lvl="1" indent="-409214" algn="just">
              <a:lnSpc>
                <a:spcPts val="5307"/>
              </a:lnSpc>
              <a:buFont typeface="Arial"/>
              <a:buChar char="•"/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faza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tretmana</a:t>
            </a:r>
            <a:endParaRPr lang="en-US" sz="379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18429" lvl="1" indent="-409214" algn="just">
              <a:lnSpc>
                <a:spcPts val="5307"/>
              </a:lnSpc>
              <a:buFont typeface="Arial"/>
              <a:buChar char="•"/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vrijednosti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klijenta</a:t>
            </a:r>
            <a:endParaRPr lang="en-US" sz="379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18429" lvl="1" indent="-409214" algn="just">
              <a:lnSpc>
                <a:spcPts val="5307"/>
              </a:lnSpc>
              <a:buFont typeface="Arial"/>
              <a:buChar char="•"/>
            </a:pP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mindset                      </a:t>
            </a:r>
          </a:p>
          <a:p>
            <a:pPr marL="818429" lvl="1" indent="-409214" algn="just">
              <a:lnSpc>
                <a:spcPts val="5307"/>
              </a:lnSpc>
              <a:buFont typeface="Arial"/>
              <a:buChar char="•"/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motivacija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, </a:t>
            </a:r>
          </a:p>
          <a:p>
            <a:pPr marL="818429" lvl="1" indent="-409214" algn="just">
              <a:lnSpc>
                <a:spcPts val="5307"/>
              </a:lnSpc>
              <a:buFont typeface="Arial"/>
              <a:buChar char="•"/>
            </a:pP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priroda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snaga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terapijskog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saveza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klijenta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</a:t>
            </a:r>
            <a:r>
              <a:rPr lang="en-US" sz="3790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790" dirty="0" err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terapeuta</a:t>
            </a:r>
            <a:endParaRPr lang="en-US" sz="379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259300" y="5646690"/>
            <a:ext cx="1396095" cy="13960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146862" y="-353735"/>
            <a:ext cx="1396095" cy="139609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08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585524" y="3976951"/>
            <a:ext cx="4448012" cy="3569530"/>
          </a:xfrm>
          <a:custGeom>
            <a:avLst/>
            <a:gdLst/>
            <a:ahLst/>
            <a:cxnLst/>
            <a:rect l="l" t="t" r="r" b="b"/>
            <a:pathLst>
              <a:path w="4448012" h="3569530">
                <a:moveTo>
                  <a:pt x="0" y="0"/>
                </a:moveTo>
                <a:lnTo>
                  <a:pt x="4448012" y="0"/>
                </a:lnTo>
                <a:lnTo>
                  <a:pt x="4448012" y="3569530"/>
                </a:lnTo>
                <a:lnTo>
                  <a:pt x="0" y="35695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25"/>
          <p:cNvSpPr/>
          <p:nvPr/>
        </p:nvSpPr>
        <p:spPr>
          <a:xfrm rot="-4437041">
            <a:off x="16218677" y="-159279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2"/>
                </a:lnTo>
                <a:lnTo>
                  <a:pt x="0" y="108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5"/>
          <p:cNvSpPr/>
          <p:nvPr/>
        </p:nvSpPr>
        <p:spPr>
          <a:xfrm rot="-4437041">
            <a:off x="17002503" y="5885322"/>
            <a:ext cx="1086483" cy="1086483"/>
          </a:xfrm>
          <a:custGeom>
            <a:avLst/>
            <a:gdLst/>
            <a:ahLst/>
            <a:cxnLst/>
            <a:rect l="l" t="t" r="r" b="b"/>
            <a:pathLst>
              <a:path w="1086483" h="1086483">
                <a:moveTo>
                  <a:pt x="0" y="0"/>
                </a:moveTo>
                <a:lnTo>
                  <a:pt x="1086483" y="0"/>
                </a:lnTo>
                <a:lnTo>
                  <a:pt x="1086483" y="1086482"/>
                </a:lnTo>
                <a:lnTo>
                  <a:pt x="0" y="108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84663" y="4707920"/>
            <a:ext cx="3407961" cy="5353166"/>
          </a:xfrm>
          <a:custGeom>
            <a:avLst/>
            <a:gdLst/>
            <a:ahLst/>
            <a:cxnLst/>
            <a:rect l="l" t="t" r="r" b="b"/>
            <a:pathLst>
              <a:path w="3407961" h="5353166">
                <a:moveTo>
                  <a:pt x="0" y="0"/>
                </a:moveTo>
                <a:lnTo>
                  <a:pt x="3407961" y="0"/>
                </a:lnTo>
                <a:lnTo>
                  <a:pt x="3407961" y="5353166"/>
                </a:lnTo>
                <a:lnTo>
                  <a:pt x="0" y="5353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286" r="-1310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9402" y="36987"/>
            <a:ext cx="15834714" cy="220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3"/>
              </a:lnSpc>
              <a:spcBef>
                <a:spcPct val="0"/>
              </a:spcBef>
            </a:pPr>
            <a:r>
              <a:rPr lang="en-US" sz="6373" b="1">
                <a:solidFill>
                  <a:srgbClr val="FD95C2"/>
                </a:solidFill>
                <a:latin typeface="Garet Bold"/>
                <a:ea typeface="Garet Bold"/>
                <a:cs typeface="Garet Bold"/>
                <a:sym typeface="Garet Bold"/>
              </a:rPr>
              <a:t>Kako bi postigao terapijske ciljeve terapeut: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99172" y="1883680"/>
            <a:ext cx="16088828" cy="751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1"/>
              </a:lnSpc>
            </a:pPr>
            <a:endParaRPr/>
          </a:p>
          <a:p>
            <a:pPr marL="839214" lvl="1" indent="-419607" algn="l">
              <a:lnSpc>
                <a:spcPts val="5441"/>
              </a:lnSpc>
              <a:buFont typeface="Arial"/>
              <a:buChar char="•"/>
            </a:pPr>
            <a:r>
              <a:rPr lang="en-US" sz="388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gradi čvrst terapijski savez s klijentom</a:t>
            </a:r>
          </a:p>
          <a:p>
            <a:pPr algn="l">
              <a:lnSpc>
                <a:spcPts val="5441"/>
              </a:lnSpc>
            </a:pPr>
            <a:endParaRPr lang="en-US" sz="3887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39214" lvl="1" indent="-419607" algn="l">
              <a:lnSpc>
                <a:spcPts val="5441"/>
              </a:lnSpc>
              <a:buFont typeface="Arial"/>
              <a:buChar char="•"/>
            </a:pPr>
            <a:r>
              <a:rPr lang="en-US" sz="388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jasno objašnjava pacijentu terapijsku strukturu i proces</a:t>
            </a:r>
          </a:p>
          <a:p>
            <a:pPr algn="l">
              <a:lnSpc>
                <a:spcPts val="5441"/>
              </a:lnSpc>
            </a:pPr>
            <a:endParaRPr lang="en-US" sz="3887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39214" lvl="1" indent="-419607" algn="l">
              <a:lnSpc>
                <a:spcPts val="5441"/>
              </a:lnSpc>
              <a:buFont typeface="Arial"/>
              <a:buChar char="•"/>
            </a:pPr>
            <a:r>
              <a:rPr lang="en-US" sz="388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prati tjedni napredak i prilagođava plan tretmana po potrebi</a:t>
            </a:r>
          </a:p>
          <a:p>
            <a:pPr algn="l">
              <a:lnSpc>
                <a:spcPts val="5441"/>
              </a:lnSpc>
            </a:pPr>
            <a:endParaRPr lang="en-US" sz="3887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39214" lvl="1" indent="-419607" algn="l">
              <a:lnSpc>
                <a:spcPts val="5441"/>
              </a:lnSpc>
              <a:buFont typeface="Arial"/>
              <a:buChar char="•"/>
            </a:pPr>
            <a:r>
              <a:rPr lang="en-US" sz="388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podučava klijenta kognitivnom modelu i dijeli s njim konceptualizaciju</a:t>
            </a:r>
          </a:p>
          <a:p>
            <a:pPr algn="l">
              <a:lnSpc>
                <a:spcPts val="5441"/>
              </a:lnSpc>
            </a:pPr>
            <a:endParaRPr lang="en-US" sz="3887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39214" lvl="1" indent="-419607" algn="l">
              <a:lnSpc>
                <a:spcPts val="5441"/>
              </a:lnSpc>
              <a:buFont typeface="Arial"/>
              <a:buChar char="•"/>
            </a:pPr>
            <a:r>
              <a:rPr lang="en-US" sz="388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smanjuje stres kroz različite intervencije (kognitivnu restrukturaciju, problem solving i trening vještina)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656683" y="9258300"/>
            <a:ext cx="743680" cy="7436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864115" y="9395424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5" y="0"/>
                </a:lnTo>
                <a:lnTo>
                  <a:pt x="1072495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85800" y="4312411"/>
            <a:ext cx="3114964" cy="5298586"/>
          </a:xfrm>
          <a:custGeom>
            <a:avLst/>
            <a:gdLst/>
            <a:ahLst/>
            <a:cxnLst/>
            <a:rect l="l" t="t" r="r" b="b"/>
            <a:pathLst>
              <a:path w="3407961" h="5353166">
                <a:moveTo>
                  <a:pt x="0" y="0"/>
                </a:moveTo>
                <a:lnTo>
                  <a:pt x="3407961" y="0"/>
                </a:lnTo>
                <a:lnTo>
                  <a:pt x="3407961" y="5353166"/>
                </a:lnTo>
                <a:lnTo>
                  <a:pt x="0" y="5353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286" r="-1310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30301" y="-6128"/>
            <a:ext cx="10839062" cy="194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27"/>
              </a:lnSpc>
              <a:spcBef>
                <a:spcPct val="0"/>
              </a:spcBef>
            </a:pPr>
            <a:r>
              <a:rPr lang="en-US" sz="5590" b="1">
                <a:solidFill>
                  <a:srgbClr val="FD95C2"/>
                </a:solidFill>
                <a:latin typeface="Garet Bold"/>
                <a:ea typeface="Garet Bold"/>
                <a:cs typeface="Garet Bold"/>
                <a:sym typeface="Garet Bold"/>
              </a:rPr>
              <a:t>Kako bi postigao terapijske ciljeve terapeut: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4749" y="2089456"/>
            <a:ext cx="14551934" cy="751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41"/>
              </a:lnSpc>
            </a:pPr>
            <a:endParaRPr/>
          </a:p>
          <a:p>
            <a:pPr marL="839214" lvl="1" indent="-419607" algn="just">
              <a:lnSpc>
                <a:spcPts val="5441"/>
              </a:lnSpc>
              <a:buFont typeface="Arial"/>
              <a:buChar char="•"/>
            </a:pPr>
            <a:r>
              <a:rPr lang="en-US" sz="388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povećava pozitivan osjećaj stvaranjem prilika za smislena, ugodna, socijalna iskustva koja pogoduju osjećaju klijenta da vlada situacijom</a:t>
            </a:r>
          </a:p>
          <a:p>
            <a:pPr algn="just">
              <a:lnSpc>
                <a:spcPts val="5441"/>
              </a:lnSpc>
            </a:pPr>
            <a:endParaRPr lang="en-US" sz="3887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39214" lvl="1" indent="-419607" algn="just">
              <a:lnSpc>
                <a:spcPts val="5441"/>
              </a:lnSpc>
              <a:buFont typeface="Arial"/>
              <a:buChar char="•"/>
            </a:pPr>
            <a:r>
              <a:rPr lang="en-US" sz="388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razvija i jača klijentova adaptivna (pozitivna) vjerovanja o sebi, drugima i svijetu, i svojoj budućnosti </a:t>
            </a:r>
          </a:p>
          <a:p>
            <a:pPr algn="just">
              <a:lnSpc>
                <a:spcPts val="5441"/>
              </a:lnSpc>
            </a:pPr>
            <a:endParaRPr lang="en-US" sz="3887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839214" lvl="1" indent="-419607" algn="just">
              <a:lnSpc>
                <a:spcPts val="5441"/>
              </a:lnSpc>
              <a:buFont typeface="Arial"/>
              <a:buChar char="•"/>
            </a:pPr>
            <a:r>
              <a:rPr lang="en-US" sz="388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podučava klijenta kako samostalno koristiti KBT tehnike, generalizirati upotrebljivost tih tehnika i motivira ga da ih koristi u budućnosti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656683" y="9258300"/>
            <a:ext cx="743680" cy="7436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864115" y="9395424"/>
            <a:ext cx="1072495" cy="508094"/>
          </a:xfrm>
          <a:custGeom>
            <a:avLst/>
            <a:gdLst/>
            <a:ahLst/>
            <a:cxnLst/>
            <a:rect l="l" t="t" r="r" b="b"/>
            <a:pathLst>
              <a:path w="1072495" h="508094">
                <a:moveTo>
                  <a:pt x="0" y="0"/>
                </a:moveTo>
                <a:lnTo>
                  <a:pt x="1072495" y="0"/>
                </a:lnTo>
                <a:lnTo>
                  <a:pt x="1072495" y="508094"/>
                </a:lnTo>
                <a:lnTo>
                  <a:pt x="0" y="5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372" b="-3940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84247" y="2984859"/>
            <a:ext cx="2319071" cy="23190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758529" y="2984859"/>
            <a:ext cx="2288272" cy="2319071"/>
            <a:chOff x="0" y="0"/>
            <a:chExt cx="802005" cy="812800"/>
          </a:xfrm>
        </p:grpSpPr>
        <p:sp>
          <p:nvSpPr>
            <p:cNvPr id="7" name="Freeform 7"/>
            <p:cNvSpPr/>
            <p:nvPr/>
          </p:nvSpPr>
          <p:spPr>
            <a:xfrm>
              <a:off x="34945" y="35647"/>
              <a:ext cx="732116" cy="741506"/>
            </a:xfrm>
            <a:custGeom>
              <a:avLst/>
              <a:gdLst/>
              <a:ahLst/>
              <a:cxnLst/>
              <a:rect l="l" t="t" r="r" b="b"/>
              <a:pathLst>
                <a:path w="732116" h="741506">
                  <a:moveTo>
                    <a:pt x="404978" y="20346"/>
                  </a:moveTo>
                  <a:lnTo>
                    <a:pt x="405234" y="20714"/>
                  </a:lnTo>
                  <a:cubicBezTo>
                    <a:pt x="427565" y="52841"/>
                    <a:pt x="469807" y="64186"/>
                    <a:pt x="505229" y="47570"/>
                  </a:cubicBezTo>
                  <a:lnTo>
                    <a:pt x="505229" y="47570"/>
                  </a:lnTo>
                  <a:cubicBezTo>
                    <a:pt x="519235" y="40999"/>
                    <a:pt x="535567" y="41678"/>
                    <a:pt x="548980" y="49387"/>
                  </a:cubicBezTo>
                  <a:cubicBezTo>
                    <a:pt x="562393" y="57096"/>
                    <a:pt x="571201" y="70866"/>
                    <a:pt x="572575" y="86275"/>
                  </a:cubicBezTo>
                  <a:lnTo>
                    <a:pt x="572720" y="87905"/>
                  </a:lnTo>
                  <a:cubicBezTo>
                    <a:pt x="576196" y="126893"/>
                    <a:pt x="607049" y="157820"/>
                    <a:pt x="646029" y="161390"/>
                  </a:cubicBezTo>
                  <a:lnTo>
                    <a:pt x="646029" y="161390"/>
                  </a:lnTo>
                  <a:cubicBezTo>
                    <a:pt x="661501" y="162806"/>
                    <a:pt x="675327" y="171635"/>
                    <a:pt x="683121" y="185075"/>
                  </a:cubicBezTo>
                  <a:cubicBezTo>
                    <a:pt x="690916" y="198516"/>
                    <a:pt x="691712" y="214900"/>
                    <a:pt x="685257" y="229033"/>
                  </a:cubicBezTo>
                  <a:lnTo>
                    <a:pt x="684763" y="230115"/>
                  </a:lnTo>
                  <a:cubicBezTo>
                    <a:pt x="668387" y="265971"/>
                    <a:pt x="679729" y="308404"/>
                    <a:pt x="711811" y="331309"/>
                  </a:cubicBezTo>
                  <a:lnTo>
                    <a:pt x="711811" y="331309"/>
                  </a:lnTo>
                  <a:cubicBezTo>
                    <a:pt x="724553" y="340406"/>
                    <a:pt x="732115" y="355097"/>
                    <a:pt x="732115" y="370753"/>
                  </a:cubicBezTo>
                  <a:cubicBezTo>
                    <a:pt x="732115" y="386409"/>
                    <a:pt x="724553" y="401100"/>
                    <a:pt x="711811" y="410197"/>
                  </a:cubicBezTo>
                  <a:lnTo>
                    <a:pt x="711811" y="410197"/>
                  </a:lnTo>
                  <a:cubicBezTo>
                    <a:pt x="679729" y="433102"/>
                    <a:pt x="668387" y="475535"/>
                    <a:pt x="684763" y="511391"/>
                  </a:cubicBezTo>
                  <a:lnTo>
                    <a:pt x="685257" y="512473"/>
                  </a:lnTo>
                  <a:cubicBezTo>
                    <a:pt x="691712" y="526606"/>
                    <a:pt x="690916" y="542990"/>
                    <a:pt x="683121" y="556431"/>
                  </a:cubicBezTo>
                  <a:cubicBezTo>
                    <a:pt x="675327" y="569871"/>
                    <a:pt x="661501" y="578700"/>
                    <a:pt x="646029" y="580116"/>
                  </a:cubicBezTo>
                  <a:lnTo>
                    <a:pt x="646029" y="580116"/>
                  </a:lnTo>
                  <a:cubicBezTo>
                    <a:pt x="607049" y="583686"/>
                    <a:pt x="576196" y="614613"/>
                    <a:pt x="572720" y="653601"/>
                  </a:cubicBezTo>
                  <a:lnTo>
                    <a:pt x="572575" y="655231"/>
                  </a:lnTo>
                  <a:cubicBezTo>
                    <a:pt x="571201" y="670640"/>
                    <a:pt x="562393" y="684410"/>
                    <a:pt x="548980" y="692119"/>
                  </a:cubicBezTo>
                  <a:cubicBezTo>
                    <a:pt x="535567" y="699828"/>
                    <a:pt x="519235" y="700507"/>
                    <a:pt x="505229" y="693936"/>
                  </a:cubicBezTo>
                  <a:lnTo>
                    <a:pt x="505229" y="693936"/>
                  </a:lnTo>
                  <a:cubicBezTo>
                    <a:pt x="469807" y="677320"/>
                    <a:pt x="427565" y="688665"/>
                    <a:pt x="405234" y="720792"/>
                  </a:cubicBezTo>
                  <a:lnTo>
                    <a:pt x="404978" y="721160"/>
                  </a:lnTo>
                  <a:cubicBezTo>
                    <a:pt x="396119" y="733906"/>
                    <a:pt x="381580" y="741506"/>
                    <a:pt x="366058" y="741506"/>
                  </a:cubicBezTo>
                  <a:cubicBezTo>
                    <a:pt x="350535" y="741506"/>
                    <a:pt x="335997" y="733906"/>
                    <a:pt x="327137" y="721160"/>
                  </a:cubicBezTo>
                  <a:lnTo>
                    <a:pt x="326881" y="720792"/>
                  </a:lnTo>
                  <a:cubicBezTo>
                    <a:pt x="304550" y="688665"/>
                    <a:pt x="262309" y="677320"/>
                    <a:pt x="226887" y="693936"/>
                  </a:cubicBezTo>
                  <a:lnTo>
                    <a:pt x="226887" y="693936"/>
                  </a:lnTo>
                  <a:cubicBezTo>
                    <a:pt x="212880" y="700507"/>
                    <a:pt x="196549" y="699828"/>
                    <a:pt x="183135" y="692119"/>
                  </a:cubicBezTo>
                  <a:cubicBezTo>
                    <a:pt x="169722" y="684410"/>
                    <a:pt x="160914" y="670640"/>
                    <a:pt x="159541" y="655231"/>
                  </a:cubicBezTo>
                  <a:lnTo>
                    <a:pt x="159395" y="653601"/>
                  </a:lnTo>
                  <a:cubicBezTo>
                    <a:pt x="155919" y="614613"/>
                    <a:pt x="125066" y="583686"/>
                    <a:pt x="86086" y="580116"/>
                  </a:cubicBezTo>
                  <a:lnTo>
                    <a:pt x="86086" y="580116"/>
                  </a:lnTo>
                  <a:cubicBezTo>
                    <a:pt x="70614" y="578700"/>
                    <a:pt x="56788" y="569871"/>
                    <a:pt x="48994" y="556431"/>
                  </a:cubicBezTo>
                  <a:cubicBezTo>
                    <a:pt x="41199" y="542990"/>
                    <a:pt x="40403" y="526606"/>
                    <a:pt x="46858" y="512473"/>
                  </a:cubicBezTo>
                  <a:lnTo>
                    <a:pt x="47352" y="511391"/>
                  </a:lnTo>
                  <a:cubicBezTo>
                    <a:pt x="63728" y="475535"/>
                    <a:pt x="52386" y="433102"/>
                    <a:pt x="20304" y="410197"/>
                  </a:cubicBezTo>
                  <a:lnTo>
                    <a:pt x="20304" y="410197"/>
                  </a:lnTo>
                  <a:cubicBezTo>
                    <a:pt x="7562" y="401100"/>
                    <a:pt x="0" y="386409"/>
                    <a:pt x="0" y="370753"/>
                  </a:cubicBezTo>
                  <a:cubicBezTo>
                    <a:pt x="0" y="355097"/>
                    <a:pt x="7562" y="340406"/>
                    <a:pt x="20304" y="331309"/>
                  </a:cubicBezTo>
                  <a:lnTo>
                    <a:pt x="20304" y="331309"/>
                  </a:lnTo>
                  <a:cubicBezTo>
                    <a:pt x="52386" y="308404"/>
                    <a:pt x="63728" y="265971"/>
                    <a:pt x="47352" y="230115"/>
                  </a:cubicBezTo>
                  <a:lnTo>
                    <a:pt x="46858" y="229033"/>
                  </a:lnTo>
                  <a:cubicBezTo>
                    <a:pt x="40403" y="214900"/>
                    <a:pt x="41199" y="198516"/>
                    <a:pt x="48994" y="185075"/>
                  </a:cubicBezTo>
                  <a:cubicBezTo>
                    <a:pt x="56788" y="171635"/>
                    <a:pt x="70614" y="162806"/>
                    <a:pt x="86086" y="161390"/>
                  </a:cubicBezTo>
                  <a:lnTo>
                    <a:pt x="86086" y="161390"/>
                  </a:lnTo>
                  <a:cubicBezTo>
                    <a:pt x="125066" y="157820"/>
                    <a:pt x="155919" y="126893"/>
                    <a:pt x="159395" y="87905"/>
                  </a:cubicBezTo>
                  <a:lnTo>
                    <a:pt x="159541" y="86275"/>
                  </a:lnTo>
                  <a:cubicBezTo>
                    <a:pt x="160914" y="70866"/>
                    <a:pt x="169722" y="57096"/>
                    <a:pt x="183135" y="49387"/>
                  </a:cubicBezTo>
                  <a:cubicBezTo>
                    <a:pt x="196549" y="41678"/>
                    <a:pt x="212880" y="40999"/>
                    <a:pt x="226887" y="47570"/>
                  </a:cubicBezTo>
                  <a:lnTo>
                    <a:pt x="226887" y="47570"/>
                  </a:lnTo>
                  <a:cubicBezTo>
                    <a:pt x="262309" y="64186"/>
                    <a:pt x="304550" y="52841"/>
                    <a:pt x="326881" y="20714"/>
                  </a:cubicBezTo>
                  <a:lnTo>
                    <a:pt x="327137" y="20346"/>
                  </a:lnTo>
                  <a:cubicBezTo>
                    <a:pt x="335997" y="7600"/>
                    <a:pt x="350535" y="0"/>
                    <a:pt x="366058" y="0"/>
                  </a:cubicBezTo>
                  <a:cubicBezTo>
                    <a:pt x="381580" y="0"/>
                    <a:pt x="396119" y="7600"/>
                    <a:pt x="404978" y="20346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25313" y="88900"/>
              <a:ext cx="551379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347475" y="2984859"/>
            <a:ext cx="2319071" cy="231907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35531" y="35531"/>
              <a:ext cx="741739" cy="741739"/>
            </a:xfrm>
            <a:custGeom>
              <a:avLst/>
              <a:gdLst/>
              <a:ahLst/>
              <a:cxnLst/>
              <a:rect l="l" t="t" r="r" b="b"/>
              <a:pathLst>
                <a:path w="741739" h="741739">
                  <a:moveTo>
                    <a:pt x="410313" y="20462"/>
                  </a:moveTo>
                  <a:lnTo>
                    <a:pt x="410314" y="20462"/>
                  </a:lnTo>
                  <a:cubicBezTo>
                    <a:pt x="433157" y="52889"/>
                    <a:pt x="475917" y="64347"/>
                    <a:pt x="511913" y="47686"/>
                  </a:cubicBezTo>
                  <a:lnTo>
                    <a:pt x="511913" y="47686"/>
                  </a:lnTo>
                  <a:cubicBezTo>
                    <a:pt x="526155" y="41094"/>
                    <a:pt x="542713" y="41840"/>
                    <a:pt x="556304" y="49687"/>
                  </a:cubicBezTo>
                  <a:cubicBezTo>
                    <a:pt x="569895" y="57533"/>
                    <a:pt x="578820" y="71500"/>
                    <a:pt x="580232" y="87129"/>
                  </a:cubicBezTo>
                  <a:lnTo>
                    <a:pt x="580232" y="87129"/>
                  </a:lnTo>
                  <a:cubicBezTo>
                    <a:pt x="583802" y="126634"/>
                    <a:pt x="615104" y="157936"/>
                    <a:pt x="654609" y="161506"/>
                  </a:cubicBezTo>
                  <a:lnTo>
                    <a:pt x="654609" y="161506"/>
                  </a:lnTo>
                  <a:cubicBezTo>
                    <a:pt x="670238" y="162918"/>
                    <a:pt x="684205" y="171843"/>
                    <a:pt x="692051" y="185434"/>
                  </a:cubicBezTo>
                  <a:cubicBezTo>
                    <a:pt x="699898" y="199025"/>
                    <a:pt x="700644" y="215583"/>
                    <a:pt x="694052" y="229825"/>
                  </a:cubicBezTo>
                  <a:lnTo>
                    <a:pt x="694052" y="229825"/>
                  </a:lnTo>
                  <a:cubicBezTo>
                    <a:pt x="677391" y="265821"/>
                    <a:pt x="688849" y="308581"/>
                    <a:pt x="721276" y="331424"/>
                  </a:cubicBezTo>
                  <a:lnTo>
                    <a:pt x="721276" y="331425"/>
                  </a:lnTo>
                  <a:cubicBezTo>
                    <a:pt x="734106" y="340463"/>
                    <a:pt x="741738" y="355176"/>
                    <a:pt x="741738" y="370869"/>
                  </a:cubicBezTo>
                  <a:cubicBezTo>
                    <a:pt x="741738" y="386562"/>
                    <a:pt x="734106" y="401275"/>
                    <a:pt x="721276" y="410313"/>
                  </a:cubicBezTo>
                  <a:lnTo>
                    <a:pt x="721276" y="410314"/>
                  </a:lnTo>
                  <a:cubicBezTo>
                    <a:pt x="688849" y="433157"/>
                    <a:pt x="677391" y="475917"/>
                    <a:pt x="694052" y="511913"/>
                  </a:cubicBezTo>
                  <a:lnTo>
                    <a:pt x="694052" y="511913"/>
                  </a:lnTo>
                  <a:cubicBezTo>
                    <a:pt x="700644" y="526155"/>
                    <a:pt x="699898" y="542713"/>
                    <a:pt x="692051" y="556304"/>
                  </a:cubicBezTo>
                  <a:cubicBezTo>
                    <a:pt x="684205" y="569895"/>
                    <a:pt x="670238" y="578820"/>
                    <a:pt x="654609" y="580232"/>
                  </a:cubicBezTo>
                  <a:lnTo>
                    <a:pt x="654609" y="580232"/>
                  </a:lnTo>
                  <a:cubicBezTo>
                    <a:pt x="615104" y="583802"/>
                    <a:pt x="583802" y="615104"/>
                    <a:pt x="580232" y="654609"/>
                  </a:cubicBezTo>
                  <a:lnTo>
                    <a:pt x="580232" y="654609"/>
                  </a:lnTo>
                  <a:cubicBezTo>
                    <a:pt x="578820" y="670238"/>
                    <a:pt x="569895" y="684205"/>
                    <a:pt x="556304" y="692051"/>
                  </a:cubicBezTo>
                  <a:cubicBezTo>
                    <a:pt x="542713" y="699898"/>
                    <a:pt x="526155" y="700644"/>
                    <a:pt x="511913" y="694052"/>
                  </a:cubicBezTo>
                  <a:lnTo>
                    <a:pt x="511913" y="694052"/>
                  </a:lnTo>
                  <a:cubicBezTo>
                    <a:pt x="475917" y="677391"/>
                    <a:pt x="433157" y="688849"/>
                    <a:pt x="410314" y="721276"/>
                  </a:cubicBezTo>
                  <a:lnTo>
                    <a:pt x="410313" y="721276"/>
                  </a:lnTo>
                  <a:cubicBezTo>
                    <a:pt x="401275" y="734106"/>
                    <a:pt x="386562" y="741738"/>
                    <a:pt x="370869" y="741738"/>
                  </a:cubicBezTo>
                  <a:cubicBezTo>
                    <a:pt x="355176" y="741738"/>
                    <a:pt x="340463" y="734106"/>
                    <a:pt x="331425" y="721276"/>
                  </a:cubicBezTo>
                  <a:lnTo>
                    <a:pt x="331424" y="721276"/>
                  </a:lnTo>
                  <a:cubicBezTo>
                    <a:pt x="308581" y="688849"/>
                    <a:pt x="265821" y="677391"/>
                    <a:pt x="229825" y="694052"/>
                  </a:cubicBezTo>
                  <a:lnTo>
                    <a:pt x="229825" y="694052"/>
                  </a:lnTo>
                  <a:cubicBezTo>
                    <a:pt x="215583" y="700644"/>
                    <a:pt x="199025" y="699898"/>
                    <a:pt x="185434" y="692051"/>
                  </a:cubicBezTo>
                  <a:cubicBezTo>
                    <a:pt x="171843" y="684205"/>
                    <a:pt x="162918" y="670238"/>
                    <a:pt x="161506" y="654609"/>
                  </a:cubicBezTo>
                  <a:lnTo>
                    <a:pt x="161506" y="654609"/>
                  </a:lnTo>
                  <a:cubicBezTo>
                    <a:pt x="157936" y="615104"/>
                    <a:pt x="126634" y="583802"/>
                    <a:pt x="87129" y="580232"/>
                  </a:cubicBezTo>
                  <a:lnTo>
                    <a:pt x="87129" y="580232"/>
                  </a:lnTo>
                  <a:cubicBezTo>
                    <a:pt x="71500" y="578820"/>
                    <a:pt x="57533" y="569895"/>
                    <a:pt x="49687" y="556304"/>
                  </a:cubicBezTo>
                  <a:cubicBezTo>
                    <a:pt x="41840" y="542713"/>
                    <a:pt x="41094" y="526155"/>
                    <a:pt x="47686" y="511913"/>
                  </a:cubicBezTo>
                  <a:lnTo>
                    <a:pt x="47686" y="511913"/>
                  </a:lnTo>
                  <a:cubicBezTo>
                    <a:pt x="64347" y="475917"/>
                    <a:pt x="52889" y="433157"/>
                    <a:pt x="20462" y="410314"/>
                  </a:cubicBezTo>
                  <a:lnTo>
                    <a:pt x="20462" y="410313"/>
                  </a:lnTo>
                  <a:cubicBezTo>
                    <a:pt x="7632" y="401275"/>
                    <a:pt x="0" y="386562"/>
                    <a:pt x="0" y="370869"/>
                  </a:cubicBezTo>
                  <a:cubicBezTo>
                    <a:pt x="0" y="355176"/>
                    <a:pt x="7632" y="340463"/>
                    <a:pt x="20462" y="331425"/>
                  </a:cubicBezTo>
                  <a:lnTo>
                    <a:pt x="20462" y="331424"/>
                  </a:lnTo>
                  <a:cubicBezTo>
                    <a:pt x="52889" y="308581"/>
                    <a:pt x="64347" y="265821"/>
                    <a:pt x="47686" y="229825"/>
                  </a:cubicBezTo>
                  <a:lnTo>
                    <a:pt x="47686" y="229825"/>
                  </a:lnTo>
                  <a:cubicBezTo>
                    <a:pt x="41094" y="215583"/>
                    <a:pt x="41840" y="199025"/>
                    <a:pt x="49687" y="185434"/>
                  </a:cubicBezTo>
                  <a:cubicBezTo>
                    <a:pt x="57533" y="171843"/>
                    <a:pt x="71500" y="162918"/>
                    <a:pt x="87129" y="161506"/>
                  </a:cubicBezTo>
                  <a:lnTo>
                    <a:pt x="87129" y="161506"/>
                  </a:lnTo>
                  <a:cubicBezTo>
                    <a:pt x="126634" y="157936"/>
                    <a:pt x="157936" y="126634"/>
                    <a:pt x="161506" y="87129"/>
                  </a:cubicBezTo>
                  <a:lnTo>
                    <a:pt x="161506" y="87129"/>
                  </a:lnTo>
                  <a:cubicBezTo>
                    <a:pt x="162918" y="71500"/>
                    <a:pt x="171843" y="57533"/>
                    <a:pt x="185434" y="49687"/>
                  </a:cubicBezTo>
                  <a:cubicBezTo>
                    <a:pt x="199025" y="41840"/>
                    <a:pt x="215583" y="41094"/>
                    <a:pt x="229825" y="47686"/>
                  </a:cubicBezTo>
                  <a:lnTo>
                    <a:pt x="229825" y="47686"/>
                  </a:lnTo>
                  <a:cubicBezTo>
                    <a:pt x="265821" y="64347"/>
                    <a:pt x="308581" y="52889"/>
                    <a:pt x="331424" y="20462"/>
                  </a:cubicBezTo>
                  <a:lnTo>
                    <a:pt x="331425" y="20462"/>
                  </a:lnTo>
                  <a:cubicBezTo>
                    <a:pt x="340463" y="7632"/>
                    <a:pt x="355176" y="0"/>
                    <a:pt x="370869" y="0"/>
                  </a:cubicBezTo>
                  <a:cubicBezTo>
                    <a:pt x="386562" y="0"/>
                    <a:pt x="401275" y="7632"/>
                    <a:pt x="410313" y="20462"/>
                  </a:cubicBezTo>
                  <a:close/>
                </a:path>
              </a:pathLst>
            </a:custGeom>
            <a:solidFill>
              <a:srgbClr val="F2F2F2"/>
            </a:solidFill>
            <a:ln w="28575" cap="rnd">
              <a:solidFill>
                <a:srgbClr val="2C2F6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069386" y="3452648"/>
            <a:ext cx="1348792" cy="1383495"/>
          </a:xfrm>
          <a:custGeom>
            <a:avLst/>
            <a:gdLst/>
            <a:ahLst/>
            <a:cxnLst/>
            <a:rect l="l" t="t" r="r" b="b"/>
            <a:pathLst>
              <a:path w="1348792" h="1383495">
                <a:moveTo>
                  <a:pt x="0" y="0"/>
                </a:moveTo>
                <a:lnTo>
                  <a:pt x="1348792" y="0"/>
                </a:lnTo>
                <a:lnTo>
                  <a:pt x="1348792" y="1383494"/>
                </a:lnTo>
                <a:lnTo>
                  <a:pt x="0" y="13834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00027" y="3634012"/>
            <a:ext cx="1405275" cy="1124220"/>
          </a:xfrm>
          <a:custGeom>
            <a:avLst/>
            <a:gdLst/>
            <a:ahLst/>
            <a:cxnLst/>
            <a:rect l="l" t="t" r="r" b="b"/>
            <a:pathLst>
              <a:path w="1405275" h="1124220">
                <a:moveTo>
                  <a:pt x="0" y="0"/>
                </a:moveTo>
                <a:lnTo>
                  <a:pt x="1405276" y="0"/>
                </a:lnTo>
                <a:lnTo>
                  <a:pt x="1405276" y="1124220"/>
                </a:lnTo>
                <a:lnTo>
                  <a:pt x="0" y="1124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732532" y="3640166"/>
            <a:ext cx="1548957" cy="1118065"/>
          </a:xfrm>
          <a:custGeom>
            <a:avLst/>
            <a:gdLst/>
            <a:ahLst/>
            <a:cxnLst/>
            <a:rect l="l" t="t" r="r" b="b"/>
            <a:pathLst>
              <a:path w="1548957" h="1118065">
                <a:moveTo>
                  <a:pt x="0" y="0"/>
                </a:moveTo>
                <a:lnTo>
                  <a:pt x="1548957" y="0"/>
                </a:lnTo>
                <a:lnTo>
                  <a:pt x="1548957" y="1118066"/>
                </a:lnTo>
                <a:lnTo>
                  <a:pt x="0" y="11180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489267" y="717033"/>
            <a:ext cx="1400399" cy="1400399"/>
          </a:xfrm>
          <a:custGeom>
            <a:avLst/>
            <a:gdLst/>
            <a:ahLst/>
            <a:cxnLst/>
            <a:rect l="l" t="t" r="r" b="b"/>
            <a:pathLst>
              <a:path w="1400399" h="1400399">
                <a:moveTo>
                  <a:pt x="0" y="0"/>
                </a:moveTo>
                <a:lnTo>
                  <a:pt x="1400399" y="0"/>
                </a:lnTo>
                <a:lnTo>
                  <a:pt x="1400399" y="1400399"/>
                </a:lnTo>
                <a:lnTo>
                  <a:pt x="0" y="14003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6078" y="89962"/>
            <a:ext cx="2628811" cy="2027471"/>
          </a:xfrm>
          <a:custGeom>
            <a:avLst/>
            <a:gdLst/>
            <a:ahLst/>
            <a:cxnLst/>
            <a:rect l="l" t="t" r="r" b="b"/>
            <a:pathLst>
              <a:path w="2628811" h="2027471">
                <a:moveTo>
                  <a:pt x="0" y="0"/>
                </a:moveTo>
                <a:lnTo>
                  <a:pt x="2628811" y="0"/>
                </a:lnTo>
                <a:lnTo>
                  <a:pt x="2628811" y="2027470"/>
                </a:lnTo>
                <a:lnTo>
                  <a:pt x="0" y="20274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74889" y="702056"/>
            <a:ext cx="13119097" cy="141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4905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PLANIRANJE TRETMANA KROZ SEANSE</a:t>
            </a:r>
          </a:p>
          <a:p>
            <a:pPr algn="ctr">
              <a:lnSpc>
                <a:spcPts val="5543"/>
              </a:lnSpc>
            </a:pPr>
            <a:endParaRPr lang="en-US" sz="4905" b="1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7079729" y="8886601"/>
            <a:ext cx="1400399" cy="1400399"/>
          </a:xfrm>
          <a:custGeom>
            <a:avLst/>
            <a:gdLst/>
            <a:ahLst/>
            <a:cxnLst/>
            <a:rect l="l" t="t" r="r" b="b"/>
            <a:pathLst>
              <a:path w="1400399" h="1400399">
                <a:moveTo>
                  <a:pt x="0" y="0"/>
                </a:moveTo>
                <a:lnTo>
                  <a:pt x="1400399" y="0"/>
                </a:lnTo>
                <a:lnTo>
                  <a:pt x="1400399" y="1400399"/>
                </a:lnTo>
                <a:lnTo>
                  <a:pt x="0" y="14003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456848" y="1997029"/>
            <a:ext cx="987831" cy="987831"/>
          </a:xfrm>
          <a:custGeom>
            <a:avLst/>
            <a:gdLst/>
            <a:ahLst/>
            <a:cxnLst/>
            <a:rect l="l" t="t" r="r" b="b"/>
            <a:pathLst>
              <a:path w="987831" h="987831">
                <a:moveTo>
                  <a:pt x="0" y="0"/>
                </a:moveTo>
                <a:lnTo>
                  <a:pt x="987830" y="0"/>
                </a:lnTo>
                <a:lnTo>
                  <a:pt x="987830" y="987830"/>
                </a:lnTo>
                <a:lnTo>
                  <a:pt x="0" y="9878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374908" y="5870796"/>
            <a:ext cx="4264205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POČETNA FAZA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22182" y="5589809"/>
            <a:ext cx="4264205" cy="109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ZAVRŠNA FAZA TRETMANA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11680" y="5870796"/>
            <a:ext cx="4264205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SREDNJA FAZA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0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59555"/>
            <a:ext cx="16069886" cy="899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0"/>
              </a:lnSpc>
            </a:pPr>
            <a:r>
              <a:rPr lang="en-US" sz="4764" b="1">
                <a:solidFill>
                  <a:srgbClr val="F2F2F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Ciljevi terapeuta </a:t>
            </a:r>
            <a:r>
              <a:rPr lang="en-US" sz="4764" b="1" u="sng">
                <a:solidFill>
                  <a:srgbClr val="F2F2F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 početnoj fazi</a:t>
            </a:r>
            <a:r>
              <a:rPr lang="en-US" sz="4764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ctr">
              <a:lnSpc>
                <a:spcPts val="6670"/>
              </a:lnSpc>
            </a:pPr>
            <a:endParaRPr lang="en-US" sz="4764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1513" lvl="1" indent="-320757" algn="l">
              <a:lnSpc>
                <a:spcPts val="4159"/>
              </a:lnSpc>
              <a:buFont typeface="Arial"/>
              <a:buChar char="•"/>
            </a:pPr>
            <a:r>
              <a:rPr lang="en-US" sz="2971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izgraditi čvrst terapijski savez</a:t>
            </a:r>
          </a:p>
          <a:p>
            <a:pPr algn="l">
              <a:lnSpc>
                <a:spcPts val="4159"/>
              </a:lnSpc>
            </a:pPr>
            <a:endParaRPr lang="en-US" sz="2971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1513" lvl="1" indent="-320757" algn="l">
              <a:lnSpc>
                <a:spcPts val="4159"/>
              </a:lnSpc>
              <a:buFont typeface="Arial"/>
              <a:buChar char="•"/>
            </a:pPr>
            <a:r>
              <a:rPr lang="en-US" sz="2971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identificirati pacijentove ciljeve u terapiji (vrijednosti i želje)</a:t>
            </a:r>
          </a:p>
          <a:p>
            <a:pPr algn="l">
              <a:lnSpc>
                <a:spcPts val="4159"/>
              </a:lnSpc>
            </a:pPr>
            <a:endParaRPr lang="en-US" sz="2971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1513" lvl="1" indent="-320757" algn="l">
              <a:lnSpc>
                <a:spcPts val="4159"/>
              </a:lnSpc>
              <a:buFont typeface="Arial"/>
              <a:buChar char="•"/>
            </a:pPr>
            <a:r>
              <a:rPr lang="en-US" sz="2971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identificirati korake u rješavanju problema</a:t>
            </a:r>
          </a:p>
          <a:p>
            <a:pPr algn="l">
              <a:lnSpc>
                <a:spcPts val="4159"/>
              </a:lnSpc>
            </a:pPr>
            <a:endParaRPr lang="en-US" sz="2971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1513" lvl="1" indent="-320757" algn="l">
              <a:lnSpc>
                <a:spcPts val="4159"/>
              </a:lnSpc>
              <a:buFont typeface="Arial"/>
              <a:buChar char="•"/>
            </a:pPr>
            <a:r>
              <a:rPr lang="en-US" sz="2971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razrješiti prepreke koji spriječavaju da se cilj ostvari</a:t>
            </a:r>
          </a:p>
          <a:p>
            <a:pPr algn="l">
              <a:lnSpc>
                <a:spcPts val="4159"/>
              </a:lnSpc>
            </a:pPr>
            <a:endParaRPr lang="en-US" sz="2971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1513" lvl="1" indent="-320757" algn="l">
              <a:lnSpc>
                <a:spcPts val="4159"/>
              </a:lnSpc>
              <a:buFont typeface="Arial"/>
              <a:buChar char="•"/>
            </a:pPr>
            <a:r>
              <a:rPr lang="en-US" sz="2971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socijalizirati klijenta na terapijski proces</a:t>
            </a:r>
          </a:p>
          <a:p>
            <a:pPr algn="l">
              <a:lnSpc>
                <a:spcPts val="4159"/>
              </a:lnSpc>
            </a:pPr>
            <a:endParaRPr lang="en-US" sz="2971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1513" lvl="1" indent="-320757" algn="l">
              <a:lnSpc>
                <a:spcPts val="4159"/>
              </a:lnSpc>
              <a:buFont typeface="Arial"/>
              <a:buChar char="•"/>
            </a:pPr>
            <a:r>
              <a:rPr lang="en-US" sz="2971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podučavati klijenta kognitivnom modelu, poremećajima i strategijama suočavanja</a:t>
            </a:r>
          </a:p>
          <a:p>
            <a:pPr algn="l">
              <a:lnSpc>
                <a:spcPts val="4159"/>
              </a:lnSpc>
            </a:pPr>
            <a:endParaRPr lang="en-US" sz="2971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1513" lvl="1" indent="-320757" algn="l">
              <a:lnSpc>
                <a:spcPts val="4159"/>
              </a:lnSpc>
              <a:buFont typeface="Arial"/>
              <a:buChar char="•"/>
            </a:pPr>
            <a:r>
              <a:rPr lang="en-US" sz="2971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naglašavati klijentove snage, resurse i pozitivna vjerovanja</a:t>
            </a:r>
          </a:p>
          <a:p>
            <a:pPr algn="l">
              <a:lnSpc>
                <a:spcPts val="4159"/>
              </a:lnSpc>
            </a:pPr>
            <a:endParaRPr lang="en-US" sz="2971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768146" y="354805"/>
            <a:ext cx="5519854" cy="4114800"/>
          </a:xfrm>
          <a:custGeom>
            <a:avLst/>
            <a:gdLst/>
            <a:ahLst/>
            <a:cxnLst/>
            <a:rect l="l" t="t" r="r" b="b"/>
            <a:pathLst>
              <a:path w="5519854" h="4114800">
                <a:moveTo>
                  <a:pt x="0" y="0"/>
                </a:moveTo>
                <a:lnTo>
                  <a:pt x="5519854" y="0"/>
                </a:lnTo>
                <a:lnTo>
                  <a:pt x="55198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0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4730" y="211519"/>
            <a:ext cx="18038540" cy="907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6"/>
              </a:lnSpc>
            </a:pPr>
            <a:endParaRPr/>
          </a:p>
          <a:p>
            <a:pPr marL="622496" lvl="1" indent="-311248" algn="l">
              <a:lnSpc>
                <a:spcPts val="4036"/>
              </a:lnSpc>
              <a:spcBef>
                <a:spcPct val="0"/>
              </a:spcBef>
              <a:buFont typeface="Arial"/>
              <a:buChar char="•"/>
            </a:pPr>
            <a:r>
              <a:rPr lang="en-US" sz="2883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podučavati klijenta identifikaciji, evaluaciji i odgovaranju na automatske misli</a:t>
            </a: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22496" lvl="1" indent="-311248" algn="l">
              <a:lnSpc>
                <a:spcPts val="4036"/>
              </a:lnSpc>
              <a:spcBef>
                <a:spcPct val="0"/>
              </a:spcBef>
              <a:buFont typeface="Arial"/>
              <a:buChar char="•"/>
            </a:pPr>
            <a:r>
              <a:rPr lang="en-US" sz="2883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pomoći klijentima da stvaraju pozitivne zaključke o iskustvima i tome što oni znače za njih</a:t>
            </a: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22496" lvl="1" indent="-311248" algn="l">
              <a:lnSpc>
                <a:spcPts val="4036"/>
              </a:lnSpc>
              <a:spcBef>
                <a:spcPct val="0"/>
              </a:spcBef>
              <a:buFont typeface="Arial"/>
              <a:buChar char="•"/>
            </a:pPr>
            <a:r>
              <a:rPr lang="en-US" sz="2883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podučavati klijente potrebnim vještinama</a:t>
            </a: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22496" lvl="1" indent="-311248" algn="l">
              <a:lnSpc>
                <a:spcPts val="4036"/>
              </a:lnSpc>
              <a:spcBef>
                <a:spcPct val="0"/>
              </a:spcBef>
              <a:buFont typeface="Arial"/>
              <a:buChar char="•"/>
            </a:pPr>
            <a:r>
              <a:rPr lang="en-US" sz="2883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pomoći klijentima u kreiranju rasporeda aktivnosti i ponašajno aktivirati klijente (npr. kod depresije)</a:t>
            </a: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36"/>
              </a:lnSpc>
              <a:spcBef>
                <a:spcPct val="0"/>
              </a:spcBef>
            </a:pPr>
            <a:r>
              <a:rPr lang="en-US" sz="2883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! raditi na redukciji simptoma i napretku u funkcioniranju </a:t>
            </a:r>
            <a:r>
              <a:rPr lang="en-US" sz="2883" b="1">
                <a:solidFill>
                  <a:srgbClr val="F2F2F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rano u tretmanu</a:t>
            </a:r>
            <a:r>
              <a:rPr lang="en-US" sz="2883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 - manja vjerojatnost odustajanja od tretmana i bolji ishodi na kraju</a:t>
            </a: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36"/>
              </a:lnSpc>
              <a:spcBef>
                <a:spcPct val="0"/>
              </a:spcBef>
            </a:pPr>
            <a:r>
              <a:rPr lang="en-US" sz="2883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! povećati ugodne emocije kroz tretman</a:t>
            </a: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36"/>
              </a:lnSpc>
              <a:spcBef>
                <a:spcPct val="0"/>
              </a:spcBef>
            </a:pPr>
            <a:r>
              <a:rPr lang="en-US" sz="2883">
                <a:solidFill>
                  <a:srgbClr val="F2F2F2"/>
                </a:solidFill>
                <a:latin typeface="Canva Sans"/>
                <a:ea typeface="Canva Sans"/>
                <a:cs typeface="Canva Sans"/>
                <a:sym typeface="Canva Sans"/>
              </a:rPr>
              <a:t>! terapeut preuzima vodstvo</a:t>
            </a: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036"/>
              </a:lnSpc>
              <a:spcBef>
                <a:spcPct val="0"/>
              </a:spcBef>
            </a:pPr>
            <a:endParaRPr lang="en-US" sz="2883">
              <a:solidFill>
                <a:srgbClr val="F2F2F2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859550" y="6985792"/>
            <a:ext cx="4428450" cy="3301208"/>
          </a:xfrm>
          <a:custGeom>
            <a:avLst/>
            <a:gdLst/>
            <a:ahLst/>
            <a:cxnLst/>
            <a:rect l="l" t="t" r="r" b="b"/>
            <a:pathLst>
              <a:path w="4428450" h="3301208">
                <a:moveTo>
                  <a:pt x="0" y="0"/>
                </a:moveTo>
                <a:lnTo>
                  <a:pt x="4428450" y="0"/>
                </a:lnTo>
                <a:lnTo>
                  <a:pt x="4428450" y="3301208"/>
                </a:lnTo>
                <a:lnTo>
                  <a:pt x="0" y="3301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1459</Words>
  <Application>Microsoft Office PowerPoint</Application>
  <PresentationFormat>Custom</PresentationFormat>
  <Paragraphs>250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Canva Sans</vt:lpstr>
      <vt:lpstr>Sniglet</vt:lpstr>
      <vt:lpstr>Canva Sans Bold</vt:lpstr>
      <vt:lpstr>Arial</vt:lpstr>
      <vt:lpstr>Garet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TRETMANA</dc:title>
  <dc:creator>hubik</dc:creator>
  <cp:lastModifiedBy>hubikotvr@outlook.com</cp:lastModifiedBy>
  <cp:revision>6</cp:revision>
  <dcterms:created xsi:type="dcterms:W3CDTF">2006-08-16T00:00:00Z</dcterms:created>
  <dcterms:modified xsi:type="dcterms:W3CDTF">2024-12-11T15:06:58Z</dcterms:modified>
  <dc:identifier>DAGXnSfHAqw</dc:identifier>
</cp:coreProperties>
</file>