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317" r:id="rId5"/>
    <p:sldId id="310" r:id="rId6"/>
    <p:sldId id="311" r:id="rId7"/>
    <p:sldId id="312" r:id="rId8"/>
    <p:sldId id="318" r:id="rId9"/>
    <p:sldId id="319" r:id="rId10"/>
    <p:sldId id="320" r:id="rId11"/>
    <p:sldId id="323" r:id="rId12"/>
    <p:sldId id="322" r:id="rId13"/>
    <p:sldId id="321" r:id="rId14"/>
    <p:sldId id="324" r:id="rId15"/>
    <p:sldId id="30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AAB56-C6AC-5D2C-1535-419E80C02857}" v="3421" dt="2024-11-21T22:33:39.773"/>
  </p1510:revLst>
</p1510:revInfo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94" autoAdjust="0"/>
    <p:restoredTop sz="95405" autoAdjust="0"/>
  </p:normalViewPr>
  <p:slideViewPr>
    <p:cSldViewPr snapToGrid="0">
      <p:cViewPr varScale="1">
        <p:scale>
          <a:sx n="105" d="100"/>
          <a:sy n="105" d="100"/>
        </p:scale>
        <p:origin x="516" y="78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11/27/2024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69168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26281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0893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2499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24833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20992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22385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992543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33679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/>
          <a:p>
            <a:r>
              <a:rPr lang="en-US" dirty="0"/>
              <a:t>STRUKTURA PRVE TERAPIJSKE SEANSE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F1990AE9-3B4F-36CF-E272-AD855157C618}"/>
              </a:ext>
            </a:extLst>
          </p:cNvPr>
          <p:cNvSpPr txBox="1">
            <a:spLocks/>
          </p:cNvSpPr>
          <p:nvPr/>
        </p:nvSpPr>
        <p:spPr>
          <a:xfrm>
            <a:off x="9296400" y="5600820"/>
            <a:ext cx="2270384" cy="111338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Ivana </a:t>
            </a:r>
            <a:r>
              <a:rPr lang="en-US" sz="1800" b="1" err="1"/>
              <a:t>Štahan</a:t>
            </a: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7.12.2024.</a:t>
            </a:r>
          </a:p>
        </p:txBody>
      </p:sp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85" y="389935"/>
            <a:ext cx="10462790" cy="914400"/>
          </a:xfrm>
        </p:spPr>
        <p:txBody>
          <a:bodyPr/>
          <a:lstStyle/>
          <a:p>
            <a:r>
              <a:rPr lang="en-US"/>
              <a:t>10. Povratna informacija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8761" y="1298736"/>
            <a:ext cx="10682913" cy="510544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Pomaže u jačanju terapijskog saveza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Razrješavanje nesporazuma ili krivih interpretacija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Razvoj odnosa klijent - terapeut</a:t>
            </a:r>
            <a:endParaRPr lang="en-US" sz="2200" dirty="0"/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hr-HR" sz="2200" dirty="0"/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b="1" dirty="0"/>
              <a:t>Primjeri pitanja koja se mogu postaviti: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i="1" dirty="0"/>
              <a:t>Kako se klijent osjećao tijekom seanse</a:t>
            </a:r>
            <a:endParaRPr lang="en-US" sz="2200" i="1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i="1" dirty="0"/>
              <a:t>Ima li kakvih pitanja</a:t>
            </a:r>
            <a:endParaRPr lang="en-US" sz="2200" i="1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i="1" dirty="0"/>
              <a:t>Je li mu nešto zasmetalo...</a:t>
            </a:r>
            <a:endParaRPr lang="en-US" sz="2200" i="1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endParaRPr lang="hr-HR" sz="2200" dirty="0"/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dirty="0"/>
              <a:t>U slučaju negativne povratne informacije: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Odrediti problem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Odrediti značenje tog problema za klijenta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Intervencija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Označavanje problema za rad na sljedećoj seansi</a:t>
            </a:r>
          </a:p>
        </p:txBody>
      </p:sp>
    </p:spTree>
    <p:extLst>
      <p:ext uri="{BB962C8B-B14F-4D97-AF65-F5344CB8AC3E}">
        <p14:creationId xmlns:p14="http://schemas.microsoft.com/office/powerpoint/2010/main" val="2213008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39755E-EF3B-DC52-9797-9F8A19BC8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37D996B-6339-1444-B1A4-0EC9A9BBE5B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8" y="2039111"/>
            <a:ext cx="8727261" cy="3904488"/>
          </a:xfrm>
        </p:spPr>
        <p:txBody>
          <a:bodyPr>
            <a:normAutofit/>
          </a:bodyPr>
          <a:lstStyle/>
          <a:p>
            <a:r>
              <a:rPr lang="hr-HR" sz="3200" dirty="0"/>
              <a:t>Ciljevi 1. terapijske seanse su: uspostavljanje suradnje, dorađivanje konceptualizacije, edukacija klijenta o KBT modelu, poremećaju/poteškoći i ulijevanje nade</a:t>
            </a:r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439F2E46-94AE-4A0B-EA41-56DC5AB87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4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BAC3D-60A1-816B-5C79-2E8B6D980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/>
        </p:nvSpPr>
        <p:spPr>
          <a:xfrm>
            <a:off x="453161" y="346687"/>
            <a:ext cx="7534656" cy="51199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/>
              <a:t>Ciljevi 1. terapijske seanse</a:t>
            </a:r>
            <a:endParaRPr lang="en-US"/>
          </a:p>
        </p:txBody>
      </p:sp>
      <p:sp>
        <p:nvSpPr>
          <p:cNvPr id="10" name="Content Placeholder 24">
            <a:extLst>
              <a:ext uri="{FF2B5EF4-FFF2-40B4-BE49-F238E27FC236}">
                <a16:creationId xmlns:a16="http://schemas.microsoft.com/office/drawing/2014/main" id="{461229B2-4756-5D7A-8F45-9BE2052AFB1E}"/>
              </a:ext>
            </a:extLst>
          </p:cNvPr>
          <p:cNvSpPr txBox="1">
            <a:spLocks/>
          </p:cNvSpPr>
          <p:nvPr/>
        </p:nvSpPr>
        <p:spPr>
          <a:xfrm>
            <a:off x="601297" y="231804"/>
            <a:ext cx="11422575" cy="39044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hr-HR" dirty="0"/>
          </a:p>
          <a:p>
            <a:pPr lvl="1">
              <a:lnSpc>
                <a:spcPct val="150000"/>
              </a:lnSpc>
            </a:pPr>
            <a:r>
              <a:rPr lang="hr-HR" dirty="0"/>
              <a:t>Upoznavanje klijenta s kognitivnom terapijom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Uspostavljanje povjerenja i suradnje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Educiranje klijenta o poremećaju, terapijskom postupku te kognitivnom modelu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Normaliziranje </a:t>
            </a:r>
            <a:r>
              <a:rPr lang="hr-HR" dirty="0" err="1"/>
              <a:t>klijentovih</a:t>
            </a:r>
            <a:r>
              <a:rPr lang="hr-HR" dirty="0"/>
              <a:t> poteškoća te ulijevanje nade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Otkrivanje </a:t>
            </a:r>
            <a:r>
              <a:rPr lang="hr-HR" dirty="0" err="1"/>
              <a:t>klijentovih</a:t>
            </a:r>
            <a:r>
              <a:rPr lang="hr-HR" dirty="0"/>
              <a:t> očekivanja od terapije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Prikupljanje dodatnih informacija o </a:t>
            </a:r>
            <a:r>
              <a:rPr lang="hr-HR" dirty="0" err="1"/>
              <a:t>klijentovim</a:t>
            </a:r>
            <a:r>
              <a:rPr lang="hr-HR" dirty="0"/>
              <a:t> poteškoćama</a:t>
            </a:r>
          </a:p>
          <a:p>
            <a:pPr lvl="1">
              <a:lnSpc>
                <a:spcPct val="150000"/>
              </a:lnSpc>
            </a:pPr>
            <a:r>
              <a:rPr lang="hr-HR" dirty="0"/>
              <a:t>Definiranje ciljeva i akcijskog plana zajedno s klijentom</a:t>
            </a:r>
          </a:p>
          <a:p>
            <a:pPr lvl="1">
              <a:lnSpc>
                <a:spcPct val="150000"/>
              </a:lnSpc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30106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A49C0DA-C8AE-5ECC-149A-D60ECFF8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681" y="-113016"/>
            <a:ext cx="10360152" cy="914400"/>
          </a:xfrm>
        </p:spPr>
        <p:txBody>
          <a:bodyPr/>
          <a:lstStyle/>
          <a:p>
            <a:r>
              <a:rPr lang="en-US" sz="3600"/>
              <a:t>Struktura 1. terapijske seanse - Preporuka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6F2BA06-39BD-0413-D150-70F75EA6CC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421" y="1354168"/>
            <a:ext cx="5967779" cy="47349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hr-HR"/>
              <a:t>Provjera raspoloženja</a:t>
            </a:r>
            <a:endParaRPr lang="hr-HR" dirty="0"/>
          </a:p>
          <a:p>
            <a:pPr lvl="1">
              <a:buFont typeface="Courier New"/>
              <a:buChar char="o"/>
            </a:pPr>
            <a:r>
              <a:rPr lang="hr-HR" i="1"/>
              <a:t>Ako primjenjivo, dodatno provjeriti i uzimanje farmakoterapije </a:t>
            </a:r>
          </a:p>
          <a:p>
            <a:r>
              <a:rPr lang="hr-HR"/>
              <a:t>Sastavljanje dnevnog reda</a:t>
            </a:r>
            <a:endParaRPr lang="hr-HR" dirty="0"/>
          </a:p>
          <a:p>
            <a:r>
              <a:rPr lang="hr-HR"/>
              <a:t>Provjera jesu li se dogodile značajnije situacije od inicijalnog razgovora</a:t>
            </a:r>
            <a:endParaRPr lang="hr-HR" dirty="0"/>
          </a:p>
          <a:p>
            <a:r>
              <a:rPr lang="hr-HR"/>
              <a:t>Razgovor s klijentom o dijagnozi te psihoedukacija 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/>
              <a:t>5. Identifikacija vrijednosti, ciljeva i nadanja</a:t>
            </a:r>
          </a:p>
          <a:p>
            <a:pPr marL="0" indent="0">
              <a:buNone/>
            </a:pPr>
            <a:r>
              <a:rPr lang="hr-HR"/>
              <a:t>6. Zadavanje domaće zadaće ili rad na poteškoćama</a:t>
            </a:r>
            <a:endParaRPr lang="hr-HR" dirty="0"/>
          </a:p>
          <a:p>
            <a:pPr marL="0" indent="0">
              <a:buNone/>
            </a:pPr>
            <a:r>
              <a:rPr lang="hr-HR"/>
              <a:t>7. Zajedničko definiranje akcijskog plana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12FDC-7484-2B3B-E496-144348256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 Placeholder 14">
            <a:extLst>
              <a:ext uri="{FF2B5EF4-FFF2-40B4-BE49-F238E27FC236}">
                <a16:creationId xmlns:a16="http://schemas.microsoft.com/office/drawing/2014/main" id="{2707F754-9965-C5BA-C44F-76C0FB2A334C}"/>
              </a:ext>
            </a:extLst>
          </p:cNvPr>
          <p:cNvSpPr txBox="1">
            <a:spLocks/>
          </p:cNvSpPr>
          <p:nvPr/>
        </p:nvSpPr>
        <p:spPr>
          <a:xfrm>
            <a:off x="636979" y="940549"/>
            <a:ext cx="2073705" cy="4101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 DIO SEANSE</a:t>
            </a:r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13F0A78E-7A66-B6A7-7AB8-A11BD30E70CD}"/>
              </a:ext>
            </a:extLst>
          </p:cNvPr>
          <p:cNvSpPr txBox="1">
            <a:spLocks/>
          </p:cNvSpPr>
          <p:nvPr/>
        </p:nvSpPr>
        <p:spPr>
          <a:xfrm>
            <a:off x="636978" y="4279650"/>
            <a:ext cx="2673030" cy="41014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SREDNJI DIO SEANSE</a:t>
            </a:r>
            <a:endParaRPr lang="en-US" b="1" dirty="0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3813D95A-517D-D3C1-0FB2-31952159BBD7}"/>
              </a:ext>
            </a:extLst>
          </p:cNvPr>
          <p:cNvSpPr txBox="1">
            <a:spLocks/>
          </p:cNvSpPr>
          <p:nvPr/>
        </p:nvSpPr>
        <p:spPr>
          <a:xfrm>
            <a:off x="6604552" y="940549"/>
            <a:ext cx="2073705" cy="4101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KRAJ SESIJE</a:t>
            </a:r>
            <a:endParaRPr lang="en-US" b="1" dirty="0"/>
          </a:p>
        </p:txBody>
      </p:sp>
      <p:sp>
        <p:nvSpPr>
          <p:cNvPr id="10" name="Content Placeholder 11">
            <a:extLst>
              <a:ext uri="{FF2B5EF4-FFF2-40B4-BE49-F238E27FC236}">
                <a16:creationId xmlns:a16="http://schemas.microsoft.com/office/drawing/2014/main" id="{64335D08-1FEC-C48A-8351-1959963AF5D9}"/>
              </a:ext>
            </a:extLst>
          </p:cNvPr>
          <p:cNvSpPr txBox="1">
            <a:spLocks/>
          </p:cNvSpPr>
          <p:nvPr/>
        </p:nvSpPr>
        <p:spPr>
          <a:xfrm>
            <a:off x="6606282" y="1352456"/>
            <a:ext cx="4794813" cy="39044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/>
              <a:t>8. Osiguravanje sažetka</a:t>
            </a:r>
          </a:p>
          <a:p>
            <a:pPr marL="0" indent="0">
              <a:buNone/>
            </a:pPr>
            <a:r>
              <a:rPr lang="hr-HR"/>
              <a:t>9. Provjera vjerojatnosti provedbe akcijskog plana</a:t>
            </a:r>
            <a:endParaRPr lang="hr-HR" dirty="0"/>
          </a:p>
          <a:p>
            <a:pPr marL="0" indent="0">
              <a:buNone/>
            </a:pPr>
            <a:r>
              <a:rPr lang="hr-HR"/>
              <a:t>10. Povratna informacija na sesiju</a:t>
            </a:r>
            <a:endParaRPr lang="hr-HR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8224353-88D3-3F33-D9D9-2E2D786ED03E}"/>
              </a:ext>
            </a:extLst>
          </p:cNvPr>
          <p:cNvSpPr txBox="1">
            <a:spLocks/>
          </p:cNvSpPr>
          <p:nvPr/>
        </p:nvSpPr>
        <p:spPr>
          <a:xfrm>
            <a:off x="6690169" y="3226549"/>
            <a:ext cx="3477839" cy="4101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/>
              <a:t>Kada se ne držimo preporučene strukture?</a:t>
            </a:r>
            <a:endParaRPr lang="en-US" sz="240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D43772D-606D-4761-E8CE-54B9AD184CBA}"/>
              </a:ext>
            </a:extLst>
          </p:cNvPr>
          <p:cNvSpPr/>
          <p:nvPr/>
        </p:nvSpPr>
        <p:spPr>
          <a:xfrm>
            <a:off x="7281416" y="4005911"/>
            <a:ext cx="3840163" cy="22441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0E673E-5682-9C43-A51D-61AFB9B95A6D}"/>
              </a:ext>
            </a:extLst>
          </p:cNvPr>
          <p:cNvSpPr txBox="1"/>
          <p:nvPr/>
        </p:nvSpPr>
        <p:spPr>
          <a:xfrm>
            <a:off x="7550901" y="4223198"/>
            <a:ext cx="3294537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SUICIDALNOST</a:t>
            </a:r>
            <a:r>
              <a:rPr lang="en-US" dirty="0"/>
              <a:t> - važno procijeniti stupanj suicidalnosti I </a:t>
            </a:r>
            <a:r>
              <a:rPr lang="en-US"/>
              <a:t>usmjeriti se na beznađe</a:t>
            </a:r>
          </a:p>
          <a:p>
            <a:r>
              <a:rPr lang="en-US" b="1" dirty="0"/>
              <a:t>KRIZNE INTERVENCIJE – </a:t>
            </a:r>
            <a:r>
              <a:rPr lang="en-US" dirty="0"/>
              <a:t>kada je </a:t>
            </a:r>
            <a:r>
              <a:rPr lang="en-US"/>
              <a:t>klijent opasan za druge ili je u opasnosti od drugih</a:t>
            </a:r>
          </a:p>
        </p:txBody>
      </p:sp>
    </p:spTree>
    <p:extLst>
      <p:ext uri="{BB962C8B-B14F-4D97-AF65-F5344CB8AC3E}">
        <p14:creationId xmlns:p14="http://schemas.microsoft.com/office/powerpoint/2010/main" val="3748348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85" y="-3908"/>
            <a:ext cx="7534656" cy="9144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/>
              <a:t>Provjera raspoloženja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784" y="1521342"/>
            <a:ext cx="5631454" cy="17064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AutoNum type="arabicPeriod"/>
            </a:pPr>
            <a:r>
              <a:rPr lang="en-US"/>
              <a:t>Korištenjem dostupnih upitnika - pismeno</a:t>
            </a:r>
            <a:endParaRPr lang="en-US" dirty="0"/>
          </a:p>
          <a:p>
            <a:pPr marL="685800" lvl="1">
              <a:buFont typeface="Courier New"/>
              <a:buChar char="o"/>
            </a:pPr>
            <a:r>
              <a:rPr lang="en-US"/>
              <a:t>Beckova skala depresije, Skala anksioznosti, Skala beznađa...</a:t>
            </a:r>
            <a:endParaRPr lang="en-US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/>
              <a:t>Usmena procjena na skalama 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6C4E3D38-7989-F81A-AA7C-5565EB180394}"/>
              </a:ext>
            </a:extLst>
          </p:cNvPr>
          <p:cNvSpPr txBox="1">
            <a:spLocks/>
          </p:cNvSpPr>
          <p:nvPr/>
        </p:nvSpPr>
        <p:spPr>
          <a:xfrm>
            <a:off x="470902" y="1106626"/>
            <a:ext cx="2444935" cy="4101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KVANTITATIVNO</a:t>
            </a:r>
            <a:endParaRPr lang="en-US"/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3B6FCA40-6BE3-B99C-C064-A015C938F0FE}"/>
              </a:ext>
            </a:extLst>
          </p:cNvPr>
          <p:cNvSpPr txBox="1">
            <a:spLocks/>
          </p:cNvSpPr>
          <p:nvPr/>
        </p:nvSpPr>
        <p:spPr>
          <a:xfrm>
            <a:off x="470902" y="3216779"/>
            <a:ext cx="2444935" cy="4101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4572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lphaLcParenR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/>
              <a:t>KVALITATIVNO</a:t>
            </a:r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30D096-5585-DEAC-1C1C-C900FAF385D6}"/>
              </a:ext>
            </a:extLst>
          </p:cNvPr>
          <p:cNvSpPr txBox="1">
            <a:spLocks/>
          </p:cNvSpPr>
          <p:nvPr/>
        </p:nvSpPr>
        <p:spPr>
          <a:xfrm>
            <a:off x="549030" y="3832742"/>
            <a:ext cx="6119915" cy="17064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en-US"/>
              <a:t>Deskriptivna pitanja</a:t>
            </a:r>
          </a:p>
          <a:p>
            <a:pPr marL="685800" lvl="1">
              <a:buFont typeface="Courier New"/>
              <a:buChar char="o"/>
            </a:pPr>
            <a:r>
              <a:rPr lang="en-US" i="1"/>
              <a:t>Kako se danas osjećaš?</a:t>
            </a:r>
          </a:p>
          <a:p>
            <a:pPr marL="685800" lvl="1">
              <a:buFont typeface="Courier New"/>
              <a:buChar char="o"/>
            </a:pPr>
            <a:r>
              <a:rPr lang="en-US" i="1"/>
              <a:t>U 1-2 rečenice opiši kako si se osjećao/la ovaj tjedan?</a:t>
            </a:r>
            <a:endParaRPr lang="en-US" i="1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2BBB516-F74B-043A-9C2A-5497A41A4495}"/>
              </a:ext>
            </a:extLst>
          </p:cNvPr>
          <p:cNvSpPr/>
          <p:nvPr/>
        </p:nvSpPr>
        <p:spPr>
          <a:xfrm>
            <a:off x="7134877" y="1309604"/>
            <a:ext cx="4563086" cy="30061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A19D26-D5E1-9786-C13E-00174108735A}"/>
              </a:ext>
            </a:extLst>
          </p:cNvPr>
          <p:cNvSpPr txBox="1"/>
          <p:nvPr/>
        </p:nvSpPr>
        <p:spPr>
          <a:xfrm>
            <a:off x="7560670" y="1536660"/>
            <a:ext cx="3919767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r-HR" b="1" dirty="0"/>
              <a:t>Dobivene rezultate, kvalitativne </a:t>
            </a:r>
            <a:r>
              <a:rPr lang="hr-HR" b="1"/>
              <a:t>i kvantitativne, analizirati!</a:t>
            </a:r>
            <a:endParaRPr lang="hr-HR" b="1" dirty="0"/>
          </a:p>
          <a:p>
            <a:endParaRPr lang="hr-HR" b="1" dirty="0"/>
          </a:p>
          <a:p>
            <a:r>
              <a:rPr lang="hr-HR" b="1"/>
              <a:t>Jesu li usklađene usmene/pismene procjene?</a:t>
            </a:r>
            <a:endParaRPr lang="hr-HR" b="1" dirty="0"/>
          </a:p>
          <a:p>
            <a:endParaRPr lang="hr-HR" b="1" dirty="0"/>
          </a:p>
          <a:p>
            <a:r>
              <a:rPr lang="hr-HR" b="1"/>
              <a:t>Ima li nečega vezano za klijentovo raspoloženje što bismo trebali staviti na dnevni red?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85990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85" y="389935"/>
            <a:ext cx="7534656" cy="914400"/>
          </a:xfrm>
        </p:spPr>
        <p:txBody>
          <a:bodyPr/>
          <a:lstStyle/>
          <a:p>
            <a:r>
              <a:rPr lang="en-US"/>
              <a:t>2. Sastavljanje dnevnog reda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79930" y="1375792"/>
            <a:ext cx="5631454" cy="17064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Cilj je objasniti svrhu sastavljanja dnevnog reda: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/>
              <a:t>Efikasnije trošenje vremena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/>
              <a:t>Osigurava usmjerenost na važne teme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en-US"/>
              <a:t>Klijentu se daje osjećaj kontrole</a:t>
            </a:r>
            <a:endParaRPr lang="en-US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EDA474B6-3B81-AEE0-807F-281F3B0404FD}"/>
              </a:ext>
            </a:extLst>
          </p:cNvPr>
          <p:cNvSpPr txBox="1">
            <a:spLocks/>
          </p:cNvSpPr>
          <p:nvPr/>
        </p:nvSpPr>
        <p:spPr>
          <a:xfrm>
            <a:off x="3563881" y="3367727"/>
            <a:ext cx="8288094" cy="9144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3. </a:t>
            </a:r>
            <a:r>
              <a:rPr lang="hr-HR"/>
              <a:t>Provjera značajnijih događaja od inicijalnog </a:t>
            </a:r>
            <a:r>
              <a:rPr lang="hr-HR" dirty="0"/>
              <a:t>razgovora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1FFA60D-A1BA-CFF8-AE5E-C0EFA15FC94E}"/>
              </a:ext>
            </a:extLst>
          </p:cNvPr>
          <p:cNvSpPr txBox="1">
            <a:spLocks/>
          </p:cNvSpPr>
          <p:nvPr/>
        </p:nvSpPr>
        <p:spPr>
          <a:xfrm>
            <a:off x="4240263" y="4387832"/>
            <a:ext cx="5631454" cy="17064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lvl="1">
              <a:buFont typeface="Courier New" panose="020B0604020202020204" pitchFamily="34" charset="0"/>
              <a:buChar char="o"/>
            </a:pPr>
            <a:r>
              <a:rPr lang="en-US" dirty="0" err="1"/>
              <a:t>Postavljanje</a:t>
            </a:r>
            <a:r>
              <a:rPr lang="en-US" dirty="0"/>
              <a:t> </a:t>
            </a:r>
            <a:r>
              <a:rPr lang="en-US" dirty="0" err="1"/>
              <a:t>temelja</a:t>
            </a:r>
            <a:r>
              <a:rPr lang="en-US" dirty="0"/>
              <a:t> za </a:t>
            </a:r>
            <a:r>
              <a:rPr lang="en-US" dirty="0" err="1"/>
              <a:t>kognitivnu</a:t>
            </a:r>
            <a:r>
              <a:rPr lang="en-US" dirty="0"/>
              <a:t> </a:t>
            </a:r>
            <a:r>
              <a:rPr lang="en-US" dirty="0" err="1"/>
              <a:t>restrukturaciju</a:t>
            </a:r>
            <a:r>
              <a:rPr lang="hr-HR" dirty="0"/>
              <a:t> –  fokus na pozitivno („</a:t>
            </a:r>
            <a:r>
              <a:rPr lang="hr-HR" i="1" dirty="0"/>
              <a:t>Navedi jednu pozitivnu stvar koja se dogodila od kada se nismo vidjeli.”)</a:t>
            </a:r>
            <a:endParaRPr lang="en-US" dirty="0"/>
          </a:p>
          <a:p>
            <a:pPr marL="571500" lvl="1">
              <a:buFont typeface="Courier New" panose="020B0604020202020204" pitchFamily="34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65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85" y="389935"/>
            <a:ext cx="10462790" cy="914400"/>
          </a:xfrm>
        </p:spPr>
        <p:txBody>
          <a:bodyPr/>
          <a:lstStyle/>
          <a:p>
            <a:r>
              <a:rPr lang="en-US" dirty="0"/>
              <a:t>4. </a:t>
            </a:r>
            <a:r>
              <a:rPr lang="en-US" dirty="0">
                <a:latin typeface="Sagona Book"/>
              </a:rPr>
              <a:t>R</a:t>
            </a:r>
            <a:r>
              <a:rPr lang="hr-HR" dirty="0" err="1">
                <a:latin typeface="Sagona Book"/>
              </a:rPr>
              <a:t>azgovor</a:t>
            </a:r>
            <a:r>
              <a:rPr lang="hr-HR" dirty="0"/>
              <a:t> s klijentom o dijagnozi te psihoedukacija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8761" y="1298736"/>
            <a:ext cx="10682913" cy="51054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z="2200" dirty="0"/>
              <a:t>Klijenti žele potvrdu da nisu „ludi” i terapeuta koji ima iskustva u radu sa sličnim problemima</a:t>
            </a:r>
            <a:endParaRPr lang="en-US" dirty="0"/>
          </a:p>
          <a:p>
            <a:r>
              <a:rPr lang="hr-HR" sz="2200" b="1" dirty="0"/>
              <a:t>Educiranje klijenta o poremećaju</a:t>
            </a:r>
            <a:endParaRPr lang="en-US" sz="2200" b="1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Poremećaj ličnosti: izbjegavati davanje dijagnoze; bolje općenito opisati, npr. “izgleda kako ste bili prilično depresivni u proteklih godinu dana i imate neke trajnije probleme u komunikaciji s drugima”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Dodatna literatura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Poticati klijenta da radi bilješke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endParaRPr lang="hr-HR" sz="2200" dirty="0"/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b="1" dirty="0"/>
              <a:t>Educiranje klijenta o kognitivnom modelu: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,monospace"/>
              <a:buChar char="o"/>
            </a:pPr>
            <a:r>
              <a:rPr lang="hr-HR" sz="2200" dirty="0"/>
              <a:t>Provjera klijentovog prethodnog znanja o KBT terapiji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,monospace"/>
              <a:buChar char="o"/>
            </a:pPr>
            <a:r>
              <a:rPr lang="hr-HR" sz="2200" dirty="0"/>
              <a:t>Korištenje </a:t>
            </a:r>
            <a:r>
              <a:rPr lang="hr-HR" sz="2200" dirty="0" err="1"/>
              <a:t>klijentovih</a:t>
            </a:r>
            <a:r>
              <a:rPr lang="hr-HR" sz="2200" dirty="0"/>
              <a:t> primjera za objašnjenje KBT modela </a:t>
            </a:r>
            <a:endParaRPr lang="en-US" sz="2200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,monospace"/>
              <a:buChar char="o"/>
            </a:pPr>
            <a:r>
              <a:rPr lang="hr-HR" sz="2200" dirty="0"/>
              <a:t>Provjera klijentovog razumijevanja KBT modela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,monospace"/>
              <a:buChar char="o"/>
            </a:pPr>
            <a:endParaRPr lang="hr-HR" sz="2200" dirty="0"/>
          </a:p>
          <a:p>
            <a:pPr marL="285750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hr-HR" sz="2200" dirty="0"/>
          </a:p>
          <a:p>
            <a:pPr marL="285750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1659069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85" y="389935"/>
            <a:ext cx="10462790" cy="914400"/>
          </a:xfrm>
        </p:spPr>
        <p:txBody>
          <a:bodyPr/>
          <a:lstStyle/>
          <a:p>
            <a:r>
              <a:rPr lang="en-US"/>
              <a:t>5. </a:t>
            </a:r>
            <a:r>
              <a:rPr lang="hr-HR">
                <a:latin typeface="Sagona Book"/>
              </a:rPr>
              <a:t>Identifikacija vrijednosti, ciljeva i nadanja</a:t>
            </a:r>
            <a:r>
              <a:rPr lang="hr-HR" dirty="0">
                <a:latin typeface="Sagona Book"/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8761" y="1298736"/>
            <a:ext cx="10682913" cy="51054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z="2200" b="1" dirty="0"/>
              <a:t>IDENTIFIKACIJA KLIJENTOVIH VRIJEDNOSTI</a:t>
            </a:r>
            <a:endParaRPr lang="en-US" sz="2200" b="1" dirty="0"/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 </a:t>
            </a:r>
            <a:r>
              <a:rPr lang="hr-HR" sz="2200" i="1" dirty="0"/>
              <a:t>„Što ti je važno u životu” </a:t>
            </a:r>
            <a:r>
              <a:rPr lang="hr-HR" sz="2200" dirty="0"/>
              <a:t>ili </a:t>
            </a:r>
            <a:r>
              <a:rPr lang="hr-HR" sz="2200" i="1" dirty="0"/>
              <a:t>„Što ti je bilo važno u životu?”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Ako klijent ima teškoće u formuliranju odgovora, možete davati sugestije (npr. </a:t>
            </a:r>
            <a:r>
              <a:rPr lang="hr-HR" sz="2200" i="1" dirty="0"/>
              <a:t>„Koliko ti je važno___________?”)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Važan korak za postavljanje ciljeva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,monospace"/>
              <a:buChar char="o"/>
            </a:pPr>
            <a:endParaRPr lang="hr-HR" sz="2200" dirty="0"/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hr-HR" sz="2200" dirty="0"/>
              <a:t>POTICANJE NADE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i="1" dirty="0"/>
              <a:t>„Kako želiš da izgleda tvoja budućnost?”, „Tijekom odrastanja, kako si zamišljao/la svoju budućnost?”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endParaRPr lang="hr-HR" sz="2200" i="1" dirty="0"/>
          </a:p>
          <a:p>
            <a:pPr>
              <a:lnSpc>
                <a:spcPct val="100000"/>
              </a:lnSpc>
              <a:spcBef>
                <a:spcPct val="20000"/>
              </a:spcBef>
            </a:pPr>
            <a:endParaRPr lang="hr-HR" sz="2200" dirty="0"/>
          </a:p>
          <a:p>
            <a:pPr marL="285750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3958570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85" y="389935"/>
            <a:ext cx="10462790" cy="914400"/>
          </a:xfrm>
        </p:spPr>
        <p:txBody>
          <a:bodyPr/>
          <a:lstStyle/>
          <a:p>
            <a:r>
              <a:rPr lang="hr-HR" dirty="0"/>
              <a:t>Definiranje ciljeva </a:t>
            </a:r>
            <a:endParaRPr lang="hr-HR" dirty="0">
              <a:latin typeface="Sagona Book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8761" y="1298736"/>
            <a:ext cx="10682913" cy="510544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endParaRPr lang="hr-HR" sz="2200" dirty="0"/>
          </a:p>
          <a:p>
            <a:pPr marL="285750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hr-HR" sz="22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1658710-0AA4-BF21-1F1A-D0D7EAAD46D4}"/>
              </a:ext>
            </a:extLst>
          </p:cNvPr>
          <p:cNvSpPr txBox="1">
            <a:spLocks/>
          </p:cNvSpPr>
          <p:nvPr/>
        </p:nvSpPr>
        <p:spPr>
          <a:xfrm>
            <a:off x="901161" y="1451136"/>
            <a:ext cx="10682913" cy="510544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Nakon što smo definirali </a:t>
            </a:r>
            <a:r>
              <a:rPr lang="hr-HR" sz="2200" dirty="0" err="1"/>
              <a:t>klijentove</a:t>
            </a:r>
            <a:r>
              <a:rPr lang="hr-HR" sz="2200" dirty="0"/>
              <a:t> vrijednosti i nadanja, krećemo u definiranje ciljeva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Zajedno s klijentom definiramo ciljeve – pomažemo klijentu u definiranju konkretnih ciljeva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r>
              <a:rPr lang="hr-HR" sz="2200" dirty="0"/>
              <a:t>Ujedno poučavamo klijenta kako bi sam mogao postaviti ciljeve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endParaRPr lang="hr-HR" sz="2200" dirty="0"/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b="1" dirty="0"/>
              <a:t>POTEŠKOĆE PRILIKOM POSTAVLJANJA CILJEVA</a:t>
            </a:r>
          </a:p>
          <a:p>
            <a:pPr marL="457200" lvl="1" indent="-457200">
              <a:lnSpc>
                <a:spcPct val="100000"/>
              </a:lnSpc>
              <a:spcBef>
                <a:spcPct val="20000"/>
              </a:spcBef>
              <a:buAutoNum type="arabicParenR"/>
            </a:pPr>
            <a:r>
              <a:rPr lang="hr-HR" sz="2200" dirty="0"/>
              <a:t>Klijenti imaju poteškoće u osmišljavanju ciljeva</a:t>
            </a:r>
          </a:p>
          <a:p>
            <a:pPr marL="457200" lvl="1" indent="-457200">
              <a:lnSpc>
                <a:spcPct val="100000"/>
              </a:lnSpc>
              <a:spcBef>
                <a:spcPct val="20000"/>
              </a:spcBef>
              <a:buAutoNum type="arabicParenR"/>
            </a:pPr>
            <a:r>
              <a:rPr lang="hr-HR" sz="2200" dirty="0"/>
              <a:t>Definirani ciljevi su preopširni (nisu SMART)</a:t>
            </a:r>
          </a:p>
          <a:p>
            <a:pPr marL="457200" lvl="1" indent="-457200">
              <a:lnSpc>
                <a:spcPct val="100000"/>
              </a:lnSpc>
              <a:spcBef>
                <a:spcPct val="20000"/>
              </a:spcBef>
              <a:buAutoNum type="arabicParenR"/>
            </a:pPr>
            <a:r>
              <a:rPr lang="hr-HR" sz="2200" dirty="0"/>
              <a:t>Klijenti definiraju ciljeve koji se odnose na druge </a:t>
            </a:r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hr-HR" sz="2200" dirty="0"/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dirty="0">
                <a:sym typeface="Wingdings" panose="05000000000000000000" pitchFamily="2" charset="2"/>
              </a:rPr>
              <a:t> Dodavanje novih ciljeva list kako se javljaju kasnije u sesijama. Ako se pojavi novi problem koji do tada nismo adresirali, možemo upitati klijenta želi li ga ubaciti na popis ciljeva.</a:t>
            </a: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1532884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91" y="2521823"/>
            <a:ext cx="10462790" cy="914400"/>
          </a:xfrm>
        </p:spPr>
        <p:txBody>
          <a:bodyPr/>
          <a:lstStyle/>
          <a:p>
            <a:r>
              <a:rPr lang="en-US"/>
              <a:t>8. Sažetak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80267" y="3430624"/>
            <a:ext cx="10682913" cy="51054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dirty="0">
                <a:solidFill>
                  <a:srgbClr val="543E34"/>
                </a:solidFill>
                <a:latin typeface="Gill Sans Nova Light"/>
              </a:rPr>
              <a:t>Rezimirati i naglasiti sve važne točke na seansi</a:t>
            </a:r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dirty="0"/>
              <a:t>Pregled domaćih zadaća za sljedeću seansu</a:t>
            </a:r>
          </a:p>
          <a:p>
            <a:pPr marL="0" lvl="1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hr-HR" sz="2200" dirty="0"/>
              <a:t>Provjera </a:t>
            </a:r>
            <a:r>
              <a:rPr lang="hr-HR" sz="2200" dirty="0" err="1"/>
              <a:t>klijentove</a:t>
            </a:r>
            <a:r>
              <a:rPr lang="hr-HR" sz="2200" dirty="0"/>
              <a:t> motiviranosti za </a:t>
            </a:r>
            <a:r>
              <a:rPr lang="hr-HR" sz="2200" dirty="0" err="1"/>
              <a:t>odradom</a:t>
            </a:r>
            <a:r>
              <a:rPr lang="hr-HR" sz="2200" dirty="0"/>
              <a:t> domaće zadaće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buFont typeface="Courier New" panose="020B0604020202020204" pitchFamily="34" charset="0"/>
              <a:buChar char="o"/>
            </a:pPr>
            <a:endParaRPr lang="hr-HR" sz="2200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06EBEDA2-C2DB-8EA0-71B6-C919EFD29245}"/>
              </a:ext>
            </a:extLst>
          </p:cNvPr>
          <p:cNvSpPr txBox="1">
            <a:spLocks/>
          </p:cNvSpPr>
          <p:nvPr/>
        </p:nvSpPr>
        <p:spPr>
          <a:xfrm>
            <a:off x="404579" y="4540695"/>
            <a:ext cx="10462790" cy="9144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9. </a:t>
            </a:r>
            <a:r>
              <a:rPr lang="hr-HR"/>
              <a:t>Provjera vjerojatnosti provedbe akcijskog plana</a:t>
            </a:r>
            <a:endParaRPr lang="en-US"/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/>
        </p:nvSpPr>
        <p:spPr>
          <a:xfrm>
            <a:off x="406290" y="1502968"/>
            <a:ext cx="10462790" cy="9144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/>
              <a:t>6. Zadavanje domaće zadaće </a:t>
            </a:r>
            <a:endParaRPr lang="en-US"/>
          </a:p>
          <a:p>
            <a:endParaRPr lang="hr-HR" dirty="0"/>
          </a:p>
          <a:p>
            <a:endParaRPr lang="hr-HR"/>
          </a:p>
          <a:p>
            <a:r>
              <a:rPr lang="hr-HR"/>
              <a:t>7. Definiranje </a:t>
            </a:r>
            <a:r>
              <a:rPr lang="hr-HR" dirty="0"/>
              <a:t>akcijskog plana</a:t>
            </a:r>
          </a:p>
        </p:txBody>
      </p:sp>
    </p:spTree>
    <p:extLst>
      <p:ext uri="{BB962C8B-B14F-4D97-AF65-F5344CB8AC3E}">
        <p14:creationId xmlns:p14="http://schemas.microsoft.com/office/powerpoint/2010/main" val="254976311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purl.org/dc/terms/"/>
    <ds:schemaRef ds:uri="http://www.w3.org/XML/1998/namespace"/>
    <ds:schemaRef ds:uri="71af3243-3dd4-4a8d-8c0d-dd76da1f02a5"/>
    <ds:schemaRef ds:uri="230e9df3-be65-4c73-a93b-d1236ebd677e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16c05727-aa75-4e4a-9b5f-8a80a1165891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597</Words>
  <Application>Microsoft Office PowerPoint</Application>
  <PresentationFormat>Widescreen</PresentationFormat>
  <Paragraphs>126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Courier New</vt:lpstr>
      <vt:lpstr>Courier New,monospace</vt:lpstr>
      <vt:lpstr>Gill Sans Nova Light</vt:lpstr>
      <vt:lpstr>Sagona Book</vt:lpstr>
      <vt:lpstr>Wingdings</vt:lpstr>
      <vt:lpstr>Custom</vt:lpstr>
      <vt:lpstr>STRUKTURA PRVE TERAPIJSKE SEANSE</vt:lpstr>
      <vt:lpstr>PowerPoint Presentation</vt:lpstr>
      <vt:lpstr>Struktura 1. terapijske seanse - Preporuka</vt:lpstr>
      <vt:lpstr>Provjera raspoloženja</vt:lpstr>
      <vt:lpstr>2. Sastavljanje dnevnog reda</vt:lpstr>
      <vt:lpstr>4. Razgovor s klijentom o dijagnozi te psihoedukacija </vt:lpstr>
      <vt:lpstr>5. Identifikacija vrijednosti, ciljeva i nadanja </vt:lpstr>
      <vt:lpstr>Definiranje ciljeva </vt:lpstr>
      <vt:lpstr>8. Sažetak </vt:lpstr>
      <vt:lpstr>10. Povratna informacija</vt:lpstr>
      <vt:lpstr>Zaključak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hubik</dc:creator>
  <cp:lastModifiedBy>hubikotvr@outlook.com</cp:lastModifiedBy>
  <cp:revision>548</cp:revision>
  <dcterms:created xsi:type="dcterms:W3CDTF">2024-11-21T20:08:34Z</dcterms:created>
  <dcterms:modified xsi:type="dcterms:W3CDTF">2024-11-27T16:04:48Z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