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4" r:id="rId2"/>
    <p:sldId id="273" r:id="rId3"/>
    <p:sldId id="274" r:id="rId4"/>
    <p:sldId id="269" r:id="rId5"/>
    <p:sldId id="275" r:id="rId6"/>
    <p:sldId id="277" r:id="rId7"/>
    <p:sldId id="276" r:id="rId8"/>
    <p:sldId id="278" r:id="rId9"/>
    <p:sldId id="279" r:id="rId10"/>
    <p:sldId id="285" r:id="rId11"/>
    <p:sldId id="286" r:id="rId12"/>
    <p:sldId id="280" r:id="rId13"/>
    <p:sldId id="281" r:id="rId14"/>
    <p:sldId id="282" r:id="rId15"/>
    <p:sldId id="283" r:id="rId16"/>
    <p:sldId id="284" r:id="rId17"/>
    <p:sldId id="257" r:id="rId18"/>
  </p:sldIdLst>
  <p:sldSz cx="12188825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1" d="100"/>
          <a:sy n="111" d="100"/>
        </p:scale>
        <p:origin x="456" y="9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68F6596-C7DA-4796-804C-C49F1A59A3FC}" type="datetime1">
              <a:rPr lang="hr-HR" smtClean="0"/>
              <a:t>27.11.2024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1181F7-B33E-4262-8513-A6FBEED409E0}" type="datetime1">
              <a:rPr lang="hr-HR" smtClean="0"/>
              <a:t>27.11.2024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hr-HR" smtClean="0"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0406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hr-HR" smtClean="0"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7763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hr-HR" smtClean="0"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5151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hr-HR" smtClean="0"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10163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hr-HR" smtClean="0"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402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hr-HR" smtClean="0"/>
              <a:t>17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3951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2372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1661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6080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hr-HR" smtClean="0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1640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hr-HR" smtClean="0"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1228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hr-HR" smtClean="0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3164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/>
              <a:t>Uredite stil podnaslova matrice</a:t>
            </a:r>
            <a:endParaRPr lang="hr-HR" dirty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FEB41E-59FE-4C4E-911A-4F35153518C8}" type="datetime1">
              <a:rPr lang="hr-HR" smtClean="0"/>
              <a:t>27.11.2024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E0390F-C656-4DB8-BB8D-12ABDC11ED15}" type="datetime1">
              <a:rPr lang="hr-HR" smtClean="0"/>
              <a:t>27.11.2024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D4EFDB-A701-4B83-81FC-9CE383D865F3}" type="datetime1">
              <a:rPr lang="hr-HR" smtClean="0"/>
              <a:t>27.11.2024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840336-DD1B-4B35-A57C-D7DB939AE0A3}" type="datetime1">
              <a:rPr lang="hr-HR" smtClean="0"/>
              <a:t>27.11.2024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D473A5-0AA0-49BC-86D0-CC9BB22F0888}" type="datetime1">
              <a:rPr lang="hr-HR" smtClean="0"/>
              <a:t>27.11.2024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6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E9E105-772F-4896-A32D-6E8A6EC5AD4E}" type="datetime1">
              <a:rPr lang="hr-HR" smtClean="0"/>
              <a:t>27.11.2024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8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2DA0B7-56B2-4D52-AF91-45C5FAD9AF1A}" type="datetime1">
              <a:rPr lang="hr-HR" smtClean="0"/>
              <a:t>27.11.2024</a:t>
            </a:fld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4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41871D-78A4-4962-A14C-0FF774B550A2}" type="datetime1">
              <a:rPr lang="hr-HR" smtClean="0"/>
              <a:t>27.11.2024</a:t>
            </a:fld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132480-1B8C-4494-9359-F02091B5589F}" type="datetime1">
              <a:rPr lang="hr-HR" smtClean="0"/>
              <a:t>27.11.2024</a:t>
            </a:fld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4" name="Rezervirano mjesto za tekst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3" name="Rezervirano mjesto za sadržaj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9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8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FC5D9A-26BF-45A1-9523-69F79DCDC75B}" type="datetime1">
              <a:rPr lang="hr-HR" smtClean="0"/>
              <a:t>27.11.2024</a:t>
            </a:fld>
            <a:endParaRPr lang="hr-HR" dirty="0"/>
          </a:p>
        </p:txBody>
      </p:sp>
      <p:sp>
        <p:nvSpPr>
          <p:cNvPr id="10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4" name="Rezervirano mjesto za tekst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3" name="Rezervirano mjesto za sliku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pic>
        <p:nvPicPr>
          <p:cNvPr id="9" name="Slika 4" descr="Prazno rezervirano mjesto za dodavanje slike. Kliknite rezervirano mjesto i odaberite sliku koju želite doda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  <a:p>
            <a:pPr lvl="5" rtl="0"/>
            <a:r>
              <a:rPr lang="hr-HR" dirty="0"/>
              <a:t>Šesta razina</a:t>
            </a:r>
          </a:p>
          <a:p>
            <a:pPr lvl="6" rtl="0"/>
            <a:r>
              <a:rPr lang="hr-HR" dirty="0"/>
              <a:t>Sedma razina</a:t>
            </a:r>
          </a:p>
          <a:p>
            <a:pPr lvl="7" rtl="0"/>
            <a:r>
              <a:rPr lang="hr-HR" dirty="0"/>
              <a:t>Osma razina</a:t>
            </a:r>
          </a:p>
          <a:p>
            <a:pPr lvl="8" rtl="0"/>
            <a:r>
              <a:rPr lang="hr-HR" dirty="0"/>
              <a:t>Deveta razina</a:t>
            </a:r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C911F9B-102E-4085-B914-D6DE47F06E3E}" type="datetime1">
              <a:rPr lang="hr-HR" smtClean="0"/>
              <a:t>27.11.2024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vectors/cognitive-behavioral-therap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4137" y="548680"/>
            <a:ext cx="3639616" cy="1924050"/>
          </a:xfrm>
        </p:spPr>
        <p:txBody>
          <a:bodyPr rtlCol="0">
            <a:normAutofit/>
          </a:bodyPr>
          <a:lstStyle/>
          <a:p>
            <a:r>
              <a:rPr lang="hr-HR" sz="6600" dirty="0"/>
              <a:t>Procjena</a:t>
            </a:r>
            <a:endParaRPr lang="hr-HR" sz="400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405780" y="6019800"/>
            <a:ext cx="3352799" cy="292968"/>
          </a:xfrm>
        </p:spPr>
        <p:txBody>
          <a:bodyPr rtlCol="0">
            <a:normAutofit lnSpcReduction="10000"/>
          </a:bodyPr>
          <a:lstStyle/>
          <a:p>
            <a:r>
              <a:rPr lang="hr-HR" dirty="0"/>
              <a:t>Ivana </a:t>
            </a:r>
            <a:r>
              <a:rPr lang="hr-HR" dirty="0" err="1"/>
              <a:t>Kolčić</a:t>
            </a:r>
            <a:endParaRPr lang="hr-HR" dirty="0"/>
          </a:p>
        </p:txBody>
      </p:sp>
      <p:pic>
        <p:nvPicPr>
          <p:cNvPr id="1026" name="Picture 2" descr="A visual guide to the CBT process including assessment intervention and  evaluation phases | Premium AI-generated image">
            <a:extLst>
              <a:ext uri="{FF2B5EF4-FFF2-40B4-BE49-F238E27FC236}">
                <a16:creationId xmlns:a16="http://schemas.microsoft.com/office/drawing/2014/main" id="{3084BB03-07F3-4B12-AB10-C9EC42C3C22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" b="583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521D4-2773-44A7-B841-D4ADDC417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476672"/>
            <a:ext cx="6192688" cy="1143000"/>
          </a:xfrm>
        </p:spPr>
        <p:txBody>
          <a:bodyPr/>
          <a:lstStyle/>
          <a:p>
            <a:r>
              <a:rPr lang="en-US" dirty="0" err="1"/>
              <a:t>Intervju</a:t>
            </a:r>
            <a:r>
              <a:rPr lang="hr-HR" dirty="0"/>
              <a:t> i ostali načini prikupljanja podataka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599B4-B951-49E3-B4ED-848DFC269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21" y="2060848"/>
            <a:ext cx="5282350" cy="3922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4F6BCC-B1B6-40B8-B92B-CFF0B1CD0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950" y="229033"/>
            <a:ext cx="4163006" cy="57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3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521D4-2773-44A7-B841-D4ADDC417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Upitnici i skale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2C3E-77D9-4416-90DB-C21495ECE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588" y="692696"/>
            <a:ext cx="3851918" cy="5575247"/>
          </a:xfrm>
        </p:spPr>
        <p:txBody>
          <a:bodyPr>
            <a:normAutofit/>
          </a:bodyPr>
          <a:lstStyle/>
          <a:p>
            <a:r>
              <a:rPr lang="hr-HR" sz="1800" dirty="0"/>
              <a:t>CORE-OM (engl. </a:t>
            </a:r>
            <a:r>
              <a:rPr lang="hr-HR" sz="1800" i="1" dirty="0" err="1"/>
              <a:t>Clinical</a:t>
            </a:r>
            <a:r>
              <a:rPr lang="hr-HR" sz="1800" i="1" dirty="0"/>
              <a:t> </a:t>
            </a:r>
            <a:r>
              <a:rPr lang="hr-HR" sz="1800" i="1" dirty="0" err="1"/>
              <a:t>Outcomes</a:t>
            </a:r>
            <a:r>
              <a:rPr lang="hr-HR" sz="1800" i="1" dirty="0"/>
              <a:t> </a:t>
            </a:r>
            <a:r>
              <a:rPr lang="hr-HR" sz="1800" i="1" dirty="0" err="1"/>
              <a:t>in</a:t>
            </a:r>
            <a:r>
              <a:rPr lang="hr-HR" sz="1800" i="1" dirty="0"/>
              <a:t> </a:t>
            </a:r>
            <a:r>
              <a:rPr lang="hr-HR" sz="1800" i="1" dirty="0" err="1"/>
              <a:t>Routine</a:t>
            </a:r>
            <a:r>
              <a:rPr lang="hr-HR" sz="1800" i="1" dirty="0"/>
              <a:t> </a:t>
            </a:r>
            <a:r>
              <a:rPr lang="hr-HR" sz="1800" i="1" dirty="0" err="1"/>
              <a:t>Evaluation</a:t>
            </a:r>
            <a:r>
              <a:rPr lang="hr-HR" sz="1800" i="1" dirty="0"/>
              <a:t> – </a:t>
            </a:r>
            <a:r>
              <a:rPr lang="hr-HR" sz="1800" i="1" dirty="0" err="1"/>
              <a:t>Outcome</a:t>
            </a:r>
            <a:r>
              <a:rPr lang="hr-HR" sz="1800" i="1" dirty="0"/>
              <a:t> </a:t>
            </a:r>
            <a:r>
              <a:rPr lang="hr-HR" sz="1800" i="1" dirty="0" err="1"/>
              <a:t>Measure</a:t>
            </a:r>
            <a:r>
              <a:rPr lang="hr-HR" sz="1800" dirty="0"/>
              <a:t>) ljestvica </a:t>
            </a:r>
            <a:r>
              <a:rPr lang="en-US" sz="1800" dirty="0"/>
              <a:t>- </a:t>
            </a:r>
            <a:r>
              <a:rPr lang="hr-HR" sz="1800" dirty="0" err="1"/>
              <a:t>panteorijska</a:t>
            </a:r>
            <a:r>
              <a:rPr lang="hr-HR" sz="1800" dirty="0"/>
              <a:t> i </a:t>
            </a:r>
            <a:r>
              <a:rPr lang="hr-HR" sz="1800" dirty="0" err="1"/>
              <a:t>pandijagnostička</a:t>
            </a:r>
            <a:r>
              <a:rPr lang="hr-HR" sz="1800" dirty="0"/>
              <a:t> mjera opće psihičke uznemirenosti koja se upotrebljava na svim razinama psihološke skrbi, od trijaže do praćenja psihoterapijskih učinaka</a:t>
            </a:r>
            <a:endParaRPr lang="en-US" sz="1800" dirty="0"/>
          </a:p>
          <a:p>
            <a:r>
              <a:rPr lang="en-US" sz="1800" dirty="0"/>
              <a:t>PHQ-9</a:t>
            </a:r>
            <a:r>
              <a:rPr lang="hr-HR" sz="1800" dirty="0"/>
              <a:t> </a:t>
            </a:r>
            <a:r>
              <a:rPr lang="hr-HR" sz="1200" dirty="0"/>
              <a:t>(</a:t>
            </a:r>
            <a:r>
              <a:rPr lang="hr-HR" sz="1200" dirty="0" err="1"/>
              <a:t>Patient</a:t>
            </a:r>
            <a:r>
              <a:rPr lang="hr-HR" sz="1200" dirty="0"/>
              <a:t> Health </a:t>
            </a:r>
            <a:r>
              <a:rPr lang="hr-HR" sz="1200" dirty="0" err="1"/>
              <a:t>Questionnaire</a:t>
            </a:r>
            <a:r>
              <a:rPr lang="hr-HR" sz="1200" dirty="0"/>
              <a:t>) - depresija</a:t>
            </a:r>
            <a:endParaRPr lang="en-US" sz="1800" dirty="0"/>
          </a:p>
          <a:p>
            <a:r>
              <a:rPr lang="en-US" sz="1800" dirty="0"/>
              <a:t>GAD</a:t>
            </a:r>
            <a:r>
              <a:rPr lang="hr-HR" sz="1800" dirty="0"/>
              <a:t>-7 </a:t>
            </a:r>
            <a:r>
              <a:rPr lang="hr-HR" sz="1200" dirty="0"/>
              <a:t>(</a:t>
            </a:r>
            <a:r>
              <a:rPr lang="hr-HR" sz="1200" dirty="0" err="1"/>
              <a:t>Generalised</a:t>
            </a:r>
            <a:r>
              <a:rPr lang="hr-HR" sz="1200" dirty="0"/>
              <a:t> </a:t>
            </a:r>
            <a:r>
              <a:rPr lang="hr-HR" sz="1200" dirty="0" err="1"/>
              <a:t>Anxiety</a:t>
            </a:r>
            <a:r>
              <a:rPr lang="hr-HR" sz="1200" dirty="0"/>
              <a:t> </a:t>
            </a:r>
            <a:r>
              <a:rPr lang="hr-HR" sz="1200" dirty="0" err="1"/>
              <a:t>Disorder</a:t>
            </a:r>
            <a:r>
              <a:rPr lang="hr-HR" sz="1200" dirty="0"/>
              <a:t> </a:t>
            </a:r>
            <a:r>
              <a:rPr lang="hr-HR" sz="1200" dirty="0" err="1"/>
              <a:t>Questionnaire</a:t>
            </a:r>
            <a:r>
              <a:rPr lang="hr-HR" sz="1200" dirty="0"/>
              <a:t>)</a:t>
            </a:r>
            <a:endParaRPr lang="en-US" sz="1800" dirty="0"/>
          </a:p>
          <a:p>
            <a:r>
              <a:rPr lang="en-US" sz="1800" dirty="0"/>
              <a:t>DASS</a:t>
            </a:r>
            <a:r>
              <a:rPr lang="hr-HR" sz="1800" dirty="0"/>
              <a:t> </a:t>
            </a:r>
            <a:r>
              <a:rPr lang="hr-HR" sz="1200" dirty="0"/>
              <a:t>(</a:t>
            </a:r>
            <a:r>
              <a:rPr lang="hr-HR" sz="1200" dirty="0" err="1"/>
              <a:t>Depression</a:t>
            </a:r>
            <a:r>
              <a:rPr lang="hr-HR" sz="1200" dirty="0"/>
              <a:t> </a:t>
            </a:r>
            <a:r>
              <a:rPr lang="hr-HR" sz="1200" dirty="0" err="1"/>
              <a:t>Anxiety</a:t>
            </a:r>
            <a:r>
              <a:rPr lang="hr-HR" sz="1200" dirty="0"/>
              <a:t> </a:t>
            </a:r>
            <a:r>
              <a:rPr lang="hr-HR" sz="1200" dirty="0" err="1"/>
              <a:t>Stress</a:t>
            </a:r>
            <a:r>
              <a:rPr lang="hr-HR" sz="1200" dirty="0"/>
              <a:t> </a:t>
            </a:r>
            <a:r>
              <a:rPr lang="hr-HR" sz="1200" dirty="0" err="1"/>
              <a:t>Scales</a:t>
            </a:r>
            <a:r>
              <a:rPr lang="hr-HR" sz="1200" dirty="0"/>
              <a:t>)</a:t>
            </a:r>
            <a:endParaRPr lang="en-US" sz="1200" dirty="0"/>
          </a:p>
          <a:p>
            <a:r>
              <a:rPr lang="en-US" sz="1800" dirty="0"/>
              <a:t>GHQ</a:t>
            </a:r>
            <a:r>
              <a:rPr lang="hr-HR" sz="1800" dirty="0"/>
              <a:t> </a:t>
            </a:r>
            <a:r>
              <a:rPr lang="hr-HR" sz="1200" dirty="0"/>
              <a:t>(General Health </a:t>
            </a:r>
            <a:r>
              <a:rPr lang="hr-HR" sz="1200" dirty="0" err="1"/>
              <a:t>Questionnaire</a:t>
            </a:r>
            <a:r>
              <a:rPr lang="hr-HR" sz="1200" dirty="0"/>
              <a:t>)</a:t>
            </a:r>
            <a:endParaRPr lang="en-US" sz="1200" dirty="0"/>
          </a:p>
          <a:p>
            <a:r>
              <a:rPr lang="en-US" sz="1800" dirty="0"/>
              <a:t>…</a:t>
            </a:r>
          </a:p>
          <a:p>
            <a:endParaRPr lang="hr-HR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FE705-1E29-447B-8FFB-9D1F8B13B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36" y="1988840"/>
            <a:ext cx="6442343" cy="401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gnitive Behavioral Therapy Vectors &amp; Illustrations for Free Download |  Freepik">
            <a:extLst>
              <a:ext uri="{FF2B5EF4-FFF2-40B4-BE49-F238E27FC236}">
                <a16:creationId xmlns:a16="http://schemas.microsoft.com/office/drawing/2014/main" id="{DD247C31-CB0E-4692-AC66-14A897A4C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143" y="3205606"/>
            <a:ext cx="5184577" cy="365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Naslov 1"/>
          <p:cNvSpPr>
            <a:spLocks noGrp="1"/>
          </p:cNvSpPr>
          <p:nvPr>
            <p:ph type="title"/>
          </p:nvPr>
        </p:nvSpPr>
        <p:spPr>
          <a:xfrm>
            <a:off x="693812" y="533400"/>
            <a:ext cx="10945216" cy="951384"/>
          </a:xfrm>
        </p:spPr>
        <p:txBody>
          <a:bodyPr rtlCol="0">
            <a:normAutofit fontScale="90000"/>
          </a:bodyPr>
          <a:lstStyle/>
          <a:p>
            <a:r>
              <a:rPr lang="hr-HR" dirty="0"/>
              <a:t>Dio 3: Povezivanje dijagnostičkih dojmova, postavljanje širokih ciljeva i povezivanje općeg plana liječenja</a:t>
            </a:r>
          </a:p>
        </p:txBody>
      </p:sp>
      <p:sp>
        <p:nvSpPr>
          <p:cNvPr id="14" name="Rezervirano mjesto za sadržaj 2"/>
          <p:cNvSpPr>
            <a:spLocks noGrp="1"/>
          </p:cNvSpPr>
          <p:nvPr>
            <p:ph idx="1"/>
          </p:nvPr>
        </p:nvSpPr>
        <p:spPr>
          <a:xfrm>
            <a:off x="981844" y="1916832"/>
            <a:ext cx="7776864" cy="3598912"/>
          </a:xfrm>
        </p:spPr>
        <p:txBody>
          <a:bodyPr rtlCol="0"/>
          <a:lstStyle/>
          <a:p>
            <a:pPr fontAlgn="base"/>
            <a:r>
              <a:rPr lang="hr-HR" sz="2400" dirty="0"/>
              <a:t>Dijagnostički utisci – podijeliti info s klijentom (i ako niste odmah sigurni u dg - informirati klijenta o hipotezi) i pružiti nadu da možete pomoći</a:t>
            </a:r>
          </a:p>
          <a:p>
            <a:pPr fontAlgn="base"/>
            <a:r>
              <a:rPr lang="hr-HR" sz="2400" dirty="0"/>
              <a:t>Postavljanje ciljeva i povezivanje općeg plana liječenja – potiče nadu kod klijenata, jednako kao i okvirno saznanje o planu tretmana – pitati za povratnu informaciju</a:t>
            </a:r>
          </a:p>
          <a:p>
            <a:endParaRPr lang="hr-H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3E2F28-009D-405B-91C4-D6006F9FCBF8}"/>
              </a:ext>
            </a:extLst>
          </p:cNvPr>
          <p:cNvSpPr/>
          <p:nvPr/>
        </p:nvSpPr>
        <p:spPr>
          <a:xfrm>
            <a:off x="6814493" y="6550223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>
                <a:hlinkClick r:id="rId4"/>
              </a:rPr>
              <a:t>https://www.freepik.com/vectors/cognitive-behavioral-therapy</a:t>
            </a:r>
            <a:r>
              <a:rPr lang="hr-H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283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35360"/>
          </a:xfrm>
        </p:spPr>
        <p:txBody>
          <a:bodyPr rtlCol="0"/>
          <a:lstStyle/>
          <a:p>
            <a:r>
              <a:rPr lang="hr-HR" dirty="0"/>
              <a:t>Dio 4: Postavljanje akcijskog plana – domaća zadaća</a:t>
            </a:r>
          </a:p>
        </p:txBody>
      </p:sp>
      <p:sp>
        <p:nvSpPr>
          <p:cNvPr id="14" name="Rezervirano mjesto za sadržaj 2"/>
          <p:cNvSpPr>
            <a:spLocks noGrp="1"/>
          </p:cNvSpPr>
          <p:nvPr>
            <p:ph idx="1"/>
          </p:nvPr>
        </p:nvSpPr>
        <p:spPr>
          <a:xfrm>
            <a:off x="1522414" y="2420888"/>
            <a:ext cx="9601200" cy="3598912"/>
          </a:xfrm>
        </p:spPr>
        <p:txBody>
          <a:bodyPr rtlCol="0"/>
          <a:lstStyle/>
          <a:p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004" y="1772816"/>
            <a:ext cx="7207414" cy="399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4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/>
          <p:cNvSpPr>
            <a:spLocks noGrp="1"/>
          </p:cNvSpPr>
          <p:nvPr>
            <p:ph type="title"/>
          </p:nvPr>
        </p:nvSpPr>
        <p:spPr>
          <a:xfrm>
            <a:off x="1522414" y="819649"/>
            <a:ext cx="9601200" cy="807368"/>
          </a:xfrm>
        </p:spPr>
        <p:txBody>
          <a:bodyPr rtlCol="0"/>
          <a:lstStyle/>
          <a:p>
            <a:r>
              <a:rPr lang="hr-HR" dirty="0"/>
              <a:t>Dio 5: Očekivanja od tretmana</a:t>
            </a:r>
          </a:p>
        </p:txBody>
      </p:sp>
      <p:sp>
        <p:nvSpPr>
          <p:cNvPr id="14" name="Rezervirano mjesto za sadržaj 2"/>
          <p:cNvSpPr>
            <a:spLocks noGrp="1"/>
          </p:cNvSpPr>
          <p:nvPr>
            <p:ph idx="1"/>
          </p:nvPr>
        </p:nvSpPr>
        <p:spPr>
          <a:xfrm>
            <a:off x="1522414" y="2420888"/>
            <a:ext cx="9601200" cy="3598912"/>
          </a:xfrm>
        </p:spPr>
        <p:txBody>
          <a:bodyPr rtlCol="0"/>
          <a:lstStyle/>
          <a:p>
            <a:r>
              <a:rPr lang="hr-HR" u="sng" dirty="0"/>
              <a:t>Realna</a:t>
            </a:r>
            <a:r>
              <a:rPr lang="hr-HR" dirty="0"/>
              <a:t> očekivanja – smanjuju vjerojatnost odustajanja od tretmana i povećavaju vjerojatnost za bolji ishod</a:t>
            </a:r>
          </a:p>
          <a:p>
            <a:r>
              <a:rPr lang="hr-HR" dirty="0"/>
              <a:t>(Okvirno) očekivanje vremena ukupnog trajanja tretmana (najčešće 2-4 mjeseca)</a:t>
            </a:r>
          </a:p>
          <a:p>
            <a:r>
              <a:rPr lang="hr-HR" dirty="0"/>
              <a:t>Susreti 1x tjedno na početku (najčešće), kasnije svaki drugi tjedan, pa jednom u 3 ili četiri tjedna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2" descr="Cognitive Behavioral Therapy (CBT) for Anxiety">
            <a:extLst>
              <a:ext uri="{FF2B5EF4-FFF2-40B4-BE49-F238E27FC236}">
                <a16:creationId xmlns:a16="http://schemas.microsoft.com/office/drawing/2014/main" id="{CA5D1D37-3560-4B94-9C59-FAEA841B6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20" y="4220344"/>
            <a:ext cx="3000401" cy="214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27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/>
          <p:cNvSpPr>
            <a:spLocks noGrp="1"/>
          </p:cNvSpPr>
          <p:nvPr>
            <p:ph type="title"/>
          </p:nvPr>
        </p:nvSpPr>
        <p:spPr>
          <a:xfrm>
            <a:off x="909836" y="819470"/>
            <a:ext cx="9601200" cy="735360"/>
          </a:xfrm>
        </p:spPr>
        <p:txBody>
          <a:bodyPr rtlCol="0"/>
          <a:lstStyle/>
          <a:p>
            <a:r>
              <a:rPr lang="hr-HR" dirty="0"/>
              <a:t>Dio 6: Sažimanje i dobivanje povratnih informacija</a:t>
            </a:r>
          </a:p>
        </p:txBody>
      </p:sp>
      <p:sp>
        <p:nvSpPr>
          <p:cNvPr id="14" name="Rezervirano mjesto za sadržaj 2"/>
          <p:cNvSpPr>
            <a:spLocks noGrp="1"/>
          </p:cNvSpPr>
          <p:nvPr>
            <p:ph idx="1"/>
          </p:nvPr>
        </p:nvSpPr>
        <p:spPr>
          <a:xfrm>
            <a:off x="1282454" y="2276872"/>
            <a:ext cx="4427982" cy="3382888"/>
          </a:xfrm>
        </p:spPr>
        <p:txBody>
          <a:bodyPr rtlCol="0">
            <a:normAutofit/>
          </a:bodyPr>
          <a:lstStyle/>
          <a:p>
            <a:r>
              <a:rPr lang="hr-HR" sz="2400" dirty="0"/>
              <a:t>Ponavljanje najvažnijih informacija, kako bi se ocrtala jasna slika o tome što se sve događalo za vrijeme seanse procjene i što je postignuto </a:t>
            </a:r>
          </a:p>
          <a:p>
            <a:r>
              <a:rPr lang="hr-HR" sz="2400" dirty="0"/>
              <a:t>Pitanje klijentu je li suglasan s našim viđenjem i interpretacijom</a:t>
            </a:r>
          </a:p>
        </p:txBody>
      </p:sp>
      <p:pic>
        <p:nvPicPr>
          <p:cNvPr id="4" name="Picture 2" descr="561 Cognitive Behaviour Therapy Royalty-Free Photos and Stock ...">
            <a:extLst>
              <a:ext uri="{FF2B5EF4-FFF2-40B4-BE49-F238E27FC236}">
                <a16:creationId xmlns:a16="http://schemas.microsoft.com/office/drawing/2014/main" id="{75FEE462-DBA4-4FE6-95FC-D63EE3077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1879707"/>
            <a:ext cx="5504976" cy="41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48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gnitive Behavioral Therapy Images - Free Download on Freepik">
            <a:extLst>
              <a:ext uri="{FF2B5EF4-FFF2-40B4-BE49-F238E27FC236}">
                <a16:creationId xmlns:a16="http://schemas.microsoft.com/office/drawing/2014/main" id="{D9DC07E0-DF18-411B-9542-063F816A5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755" y="3988320"/>
            <a:ext cx="2998069" cy="299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Naslov 1"/>
          <p:cNvSpPr>
            <a:spLocks noGrp="1"/>
          </p:cNvSpPr>
          <p:nvPr>
            <p:ph type="title"/>
          </p:nvPr>
        </p:nvSpPr>
        <p:spPr>
          <a:xfrm>
            <a:off x="1197868" y="548680"/>
            <a:ext cx="9601200" cy="879376"/>
          </a:xfrm>
        </p:spPr>
        <p:txBody>
          <a:bodyPr rtlCol="0">
            <a:normAutofit/>
          </a:bodyPr>
          <a:lstStyle/>
          <a:p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hr-HR" dirty="0"/>
              <a:t>procjene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1. </a:t>
            </a:r>
            <a:r>
              <a:rPr lang="en-US" dirty="0" err="1"/>
              <a:t>tretmana</a:t>
            </a:r>
            <a:endParaRPr lang="hr-HR" dirty="0"/>
          </a:p>
        </p:txBody>
      </p:sp>
      <p:sp>
        <p:nvSpPr>
          <p:cNvPr id="14" name="Rezervirano mjesto za sadržaj 2"/>
          <p:cNvSpPr>
            <a:spLocks noGrp="1"/>
          </p:cNvSpPr>
          <p:nvPr>
            <p:ph idx="1"/>
          </p:nvPr>
        </p:nvSpPr>
        <p:spPr>
          <a:xfrm>
            <a:off x="1125860" y="1844824"/>
            <a:ext cx="10513168" cy="3598912"/>
          </a:xfrm>
        </p:spPr>
        <p:txBody>
          <a:bodyPr rtlCol="0">
            <a:normAutofit/>
          </a:bodyPr>
          <a:lstStyle/>
          <a:p>
            <a:pPr fontAlgn="base"/>
            <a:r>
              <a:rPr lang="hr-HR" dirty="0"/>
              <a:t>Prije prve terapijske seanse napišite izvješće o procjeni i početni plan liječenja</a:t>
            </a:r>
          </a:p>
          <a:p>
            <a:pPr fontAlgn="base"/>
            <a:r>
              <a:rPr lang="hr-HR" dirty="0"/>
              <a:t>Ako to već niste učinili, zatražite pristanak klijenta i kontaktirajte </a:t>
            </a:r>
            <a:r>
              <a:rPr lang="hr-HR" dirty="0" err="1"/>
              <a:t>klijentove</a:t>
            </a:r>
            <a:r>
              <a:rPr lang="hr-HR" dirty="0"/>
              <a:t> prethodne terapeute/liječnike, kako biste zatražili podatke, postavili pitanja i dobili dodatne informacije</a:t>
            </a:r>
          </a:p>
          <a:p>
            <a:pPr fontAlgn="base"/>
            <a:r>
              <a:rPr lang="hr-HR" dirty="0"/>
              <a:t>Kontaktirajte kolege kako biste eventualno razgovarali o svojim nalazima/pretpostavkama i koordinirali planiranu skrb; razgovor s njima često otkriva važne informacije koje nisu drugačije dokumentirane (npr. u pisanom obliku) </a:t>
            </a:r>
          </a:p>
          <a:p>
            <a:pPr fontAlgn="base"/>
            <a:r>
              <a:rPr lang="hr-HR" u="sng" dirty="0"/>
              <a:t>Započnite kognitivnu konceptualizaciju i početni plan liječenja</a:t>
            </a:r>
          </a:p>
        </p:txBody>
      </p:sp>
    </p:spTree>
    <p:extLst>
      <p:ext uri="{BB962C8B-B14F-4D97-AF65-F5344CB8AC3E}">
        <p14:creationId xmlns:p14="http://schemas.microsoft.com/office/powerpoint/2010/main" val="85965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2057400"/>
          </a:xfrm>
        </p:spPr>
        <p:txBody>
          <a:bodyPr rtlCol="0"/>
          <a:lstStyle/>
          <a:p>
            <a:pPr algn="ctr"/>
            <a:r>
              <a:rPr lang="hr-HR" dirty="0"/>
              <a:t>Procjena u KBT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45940" y="6095987"/>
            <a:ext cx="9756575" cy="430560"/>
          </a:xfrm>
        </p:spPr>
        <p:txBody>
          <a:bodyPr rtlCol="0"/>
          <a:lstStyle/>
          <a:p>
            <a:pPr algn="r"/>
            <a:r>
              <a:rPr lang="en-US" dirty="0" err="1"/>
              <a:t>Pripremila</a:t>
            </a:r>
            <a:r>
              <a:rPr lang="en-US"/>
              <a:t>: </a:t>
            </a:r>
            <a:r>
              <a:rPr lang="hr-HR"/>
              <a:t>Ivana </a:t>
            </a:r>
            <a:r>
              <a:rPr lang="hr-HR" dirty="0"/>
              <a:t>Kolčić</a:t>
            </a:r>
          </a:p>
          <a:p>
            <a:pPr rtl="0"/>
            <a:endParaRPr lang="hr-H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41A1B-DC23-4F21-BE69-C4BE45897ED0}"/>
              </a:ext>
            </a:extLst>
          </p:cNvPr>
          <p:cNvSpPr txBox="1"/>
          <p:nvPr/>
        </p:nvSpPr>
        <p:spPr>
          <a:xfrm>
            <a:off x="1701924" y="4149080"/>
            <a:ext cx="78381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Literatura</a:t>
            </a:r>
            <a:r>
              <a:rPr lang="en-US" dirty="0"/>
              <a:t>: Beck, J.S. (2021). </a:t>
            </a:r>
            <a:r>
              <a:rPr lang="en-US" i="1" dirty="0"/>
              <a:t>Cognitive Behavior Therapy: Basics and Beyond.</a:t>
            </a:r>
          </a:p>
          <a:p>
            <a:r>
              <a:rPr lang="en-US" dirty="0"/>
              <a:t>The Guilford Press. (</a:t>
            </a:r>
            <a:r>
              <a:rPr lang="en-US" dirty="0" err="1"/>
              <a:t>Poglavlje</a:t>
            </a:r>
            <a:r>
              <a:rPr lang="en-US" dirty="0"/>
              <a:t> 5)</a:t>
            </a:r>
          </a:p>
          <a:p>
            <a:endParaRPr lang="en-US" dirty="0"/>
          </a:p>
          <a:p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slika</a:t>
            </a:r>
            <a:r>
              <a:rPr lang="en-US" dirty="0"/>
              <a:t>: https://www.freepik.com/vectors/cognitive-behavioral-therapy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7828" y="476672"/>
            <a:ext cx="9601200" cy="767680"/>
          </a:xfrm>
        </p:spPr>
        <p:txBody>
          <a:bodyPr rtlCol="0"/>
          <a:lstStyle/>
          <a:p>
            <a:r>
              <a:rPr lang="hr-HR" dirty="0"/>
              <a:t>U ovoj prezentaciji: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53852" y="1601738"/>
            <a:ext cx="9601200" cy="4608512"/>
          </a:xfrm>
        </p:spPr>
        <p:txBody>
          <a:bodyPr rtlCol="0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hr-HR" dirty="0"/>
              <a:t>1. Ciljevi evaluacijske seanse (procjene)</a:t>
            </a:r>
          </a:p>
          <a:p>
            <a:pPr>
              <a:lnSpc>
                <a:spcPct val="110000"/>
              </a:lnSpc>
            </a:pPr>
            <a:r>
              <a:rPr lang="hr-HR" dirty="0"/>
              <a:t>2. Kako provesti procjenu?</a:t>
            </a:r>
          </a:p>
          <a:p>
            <a:pPr>
              <a:lnSpc>
                <a:spcPct val="110000"/>
              </a:lnSpc>
            </a:pPr>
            <a:r>
              <a:rPr lang="hr-HR" dirty="0"/>
              <a:t>3. Dijelovi evaluacijske seanse: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hr-HR" dirty="0"/>
              <a:t>1. Kako započeti susret?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hr-HR" dirty="0"/>
              <a:t>2. Provođenje procjene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hr-HR" dirty="0"/>
              <a:t>3. Kako povezati svoje dijagnostičke dojmove, postavljene široke/opće ciljeve i svoj opći plan tretmana?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hr-HR" dirty="0"/>
              <a:t>4. Postavljanje akcijskog plana (DZ)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hr-HR" dirty="0"/>
              <a:t>5. Kako postaviti očekivanja od tretmana?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hr-HR" dirty="0"/>
              <a:t>6. Sažimanje seanse i dobivanje povratne informacije od klijenta</a:t>
            </a:r>
          </a:p>
          <a:p>
            <a:pPr>
              <a:lnSpc>
                <a:spcPct val="110000"/>
              </a:lnSpc>
            </a:pPr>
            <a:r>
              <a:rPr lang="hr-HR" dirty="0"/>
              <a:t>4. Što raditi između procjene i prvog susreta samog tretmana?</a:t>
            </a:r>
          </a:p>
        </p:txBody>
      </p:sp>
      <p:pic>
        <p:nvPicPr>
          <p:cNvPr id="2050" name="Picture 2" descr="Cognitive Behavioral Therapy (CBT) for Anxiety">
            <a:extLst>
              <a:ext uri="{FF2B5EF4-FFF2-40B4-BE49-F238E27FC236}">
                <a16:creationId xmlns:a16="http://schemas.microsoft.com/office/drawing/2014/main" id="{CA5D1D37-3560-4B94-9C59-FAEA841B6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604" y="118120"/>
            <a:ext cx="4296545" cy="306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7828" y="3356992"/>
            <a:ext cx="3352799" cy="1924050"/>
          </a:xfrm>
        </p:spPr>
        <p:txBody>
          <a:bodyPr rtlCol="0">
            <a:normAutofit/>
          </a:bodyPr>
          <a:lstStyle/>
          <a:p>
            <a:r>
              <a:rPr lang="hr-HR" sz="4000" dirty="0"/>
              <a:t>Ciljevi Procjene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5180012" y="2348880"/>
            <a:ext cx="6172201" cy="4104456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hr-HR" dirty="0"/>
              <a:t>Prikupiti informacije (i pozitivne i negativne) potrebne za točnu dijagnozu i početnu kognitivnu konceptualizaciju i plan liječenja</a:t>
            </a:r>
          </a:p>
          <a:p>
            <a:pPr>
              <a:lnSpc>
                <a:spcPct val="100000"/>
              </a:lnSpc>
            </a:pPr>
            <a:r>
              <a:rPr lang="hr-HR" dirty="0"/>
              <a:t>Utvrditi jeste li odgovarajući terapeut za klijenta</a:t>
            </a:r>
          </a:p>
          <a:p>
            <a:pPr>
              <a:lnSpc>
                <a:spcPct val="100000"/>
              </a:lnSpc>
            </a:pPr>
            <a:r>
              <a:rPr lang="hr-HR" dirty="0"/>
              <a:t>Započeti terapijski savez s klijentom</a:t>
            </a:r>
          </a:p>
          <a:p>
            <a:pPr>
              <a:lnSpc>
                <a:spcPct val="100000"/>
              </a:lnSpc>
            </a:pPr>
            <a:r>
              <a:rPr lang="hr-HR" dirty="0"/>
              <a:t>Procijeniti potrebu za korištenjem/indikaciju za lijekove</a:t>
            </a:r>
          </a:p>
          <a:p>
            <a:pPr>
              <a:lnSpc>
                <a:spcPct val="100000"/>
              </a:lnSpc>
            </a:pPr>
            <a:r>
              <a:rPr lang="hr-HR" dirty="0"/>
              <a:t>Educirati klijenta o KBT-u</a:t>
            </a:r>
          </a:p>
          <a:p>
            <a:pPr>
              <a:lnSpc>
                <a:spcPct val="100000"/>
              </a:lnSpc>
            </a:pPr>
            <a:r>
              <a:rPr lang="hr-HR" dirty="0"/>
              <a:t>Postaviti jednostavan akcijski plan (DZ)</a:t>
            </a:r>
          </a:p>
        </p:txBody>
      </p:sp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Kada?</a:t>
            </a:r>
          </a:p>
        </p:txBody>
      </p:sp>
      <p:sp>
        <p:nvSpPr>
          <p:cNvPr id="14" name="Rezervirano mjesto za sadržaj 2"/>
          <p:cNvSpPr>
            <a:spLocks noGrp="1"/>
          </p:cNvSpPr>
          <p:nvPr>
            <p:ph idx="1"/>
          </p:nvPr>
        </p:nvSpPr>
        <p:spPr>
          <a:xfrm>
            <a:off x="1522414" y="2852936"/>
            <a:ext cx="9601200" cy="3094856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hr-HR" dirty="0"/>
              <a:t>Seansa procjene događa se obavezno prije prvog tretmana</a:t>
            </a:r>
          </a:p>
          <a:p>
            <a:pPr>
              <a:lnSpc>
                <a:spcPct val="150000"/>
              </a:lnSpc>
            </a:pPr>
            <a:r>
              <a:rPr lang="hr-HR" dirty="0"/>
              <a:t>Međutim, procjena nije ograničena samo na početnu seansu </a:t>
            </a:r>
            <a:r>
              <a:rPr lang="en-US" dirty="0" err="1"/>
              <a:t>procjene</a:t>
            </a:r>
            <a:r>
              <a:rPr lang="hr-HR" dirty="0"/>
              <a:t>, već bi se </a:t>
            </a:r>
            <a:r>
              <a:rPr lang="hr-HR" u="sng" dirty="0"/>
              <a:t>trebala nastaviti na svakoj seansi </a:t>
            </a:r>
            <a:r>
              <a:rPr lang="hr-HR" dirty="0"/>
              <a:t>– redovito prikupljamo podatke kako bismo potvrdili, promijenili ili dodali nove informacije našoj dijagnozi i konceptualizaciji, ali i kako bismo bili sigurni da klijenti </a:t>
            </a:r>
            <a:r>
              <a:rPr lang="hr-HR" u="sng" dirty="0"/>
              <a:t>napreduju </a:t>
            </a:r>
            <a:r>
              <a:rPr lang="hr-HR" dirty="0"/>
              <a:t>u tretmanu</a:t>
            </a:r>
          </a:p>
        </p:txBody>
      </p:sp>
      <p:pic>
        <p:nvPicPr>
          <p:cNvPr id="3074" name="Picture 2" descr="The evolution of CBT | APS">
            <a:extLst>
              <a:ext uri="{FF2B5EF4-FFF2-40B4-BE49-F238E27FC236}">
                <a16:creationId xmlns:a16="http://schemas.microsoft.com/office/drawing/2014/main" id="{CEFC8EE0-B067-4663-8407-2A4A5A0E0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70" y="193519"/>
            <a:ext cx="5266555" cy="263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61 Cognitive Behaviour Therapy Royalty-Free Photos and Stock ...">
            <a:extLst>
              <a:ext uri="{FF2B5EF4-FFF2-40B4-BE49-F238E27FC236}">
                <a16:creationId xmlns:a16="http://schemas.microsoft.com/office/drawing/2014/main" id="{75FEE462-DBA4-4FE6-95FC-D63EE3077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604" y="4077072"/>
            <a:ext cx="4366221" cy="331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Naslov 1"/>
          <p:cNvSpPr>
            <a:spLocks noGrp="1"/>
          </p:cNvSpPr>
          <p:nvPr>
            <p:ph type="title"/>
          </p:nvPr>
        </p:nvSpPr>
        <p:spPr>
          <a:xfrm>
            <a:off x="9140797" y="44624"/>
            <a:ext cx="2232248" cy="879376"/>
          </a:xfrm>
        </p:spPr>
        <p:txBody>
          <a:bodyPr rtlCol="0"/>
          <a:lstStyle/>
          <a:p>
            <a:pPr rtl="0"/>
            <a:r>
              <a:rPr lang="hr-HR" dirty="0"/>
              <a:t>Općenito</a:t>
            </a:r>
          </a:p>
        </p:txBody>
      </p:sp>
      <p:sp>
        <p:nvSpPr>
          <p:cNvPr id="14" name="Rezervirano mjesto za sadržaj 2"/>
          <p:cNvSpPr>
            <a:spLocks noGrp="1"/>
          </p:cNvSpPr>
          <p:nvPr>
            <p:ph idx="1"/>
          </p:nvPr>
        </p:nvSpPr>
        <p:spPr>
          <a:xfrm>
            <a:off x="765820" y="1052736"/>
            <a:ext cx="10585176" cy="3676419"/>
          </a:xfrm>
        </p:spPr>
        <p:txBody>
          <a:bodyPr rtlCol="0"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hr-HR" dirty="0"/>
              <a:t>Preporuka za trajanje seanse procjene: </a:t>
            </a:r>
            <a:r>
              <a:rPr lang="hr-HR" b="1" dirty="0"/>
              <a:t>1 – 2 h</a:t>
            </a:r>
          </a:p>
          <a:p>
            <a:pPr fontAlgn="base">
              <a:lnSpc>
                <a:spcPct val="100000"/>
              </a:lnSpc>
            </a:pPr>
            <a:r>
              <a:rPr lang="hr-HR" dirty="0"/>
              <a:t>Ako je moguće, bilo bi dobro prikupiti što više informacija i prije procjene, pa će sama procjena zahtijevati manje vremena – ako možemo, tražiti klijenta da unaprijed ispuni upitnike i određene obrasce</a:t>
            </a:r>
          </a:p>
          <a:p>
            <a:pPr fontAlgn="base">
              <a:lnSpc>
                <a:spcPct val="100000"/>
              </a:lnSpc>
            </a:pPr>
            <a:r>
              <a:rPr lang="hr-HR" dirty="0"/>
              <a:t>Poželjno je da je klijent nedavno imao i liječnički pregled i da su isključene tzv. organske bolesti; npr. </a:t>
            </a:r>
            <a:r>
              <a:rPr lang="hr-HR" dirty="0" err="1"/>
              <a:t>hipotireoza</a:t>
            </a:r>
            <a:r>
              <a:rPr lang="hr-HR" dirty="0"/>
              <a:t> se može zamijeniti s depresijom</a:t>
            </a:r>
          </a:p>
          <a:p>
            <a:pPr fontAlgn="base">
              <a:lnSpc>
                <a:spcPct val="100000"/>
              </a:lnSpc>
            </a:pPr>
            <a:r>
              <a:rPr lang="hr-HR" dirty="0"/>
              <a:t>Pobrinite se da klijent razumije da će vam seansa procjene pomoći da odredite je li on/ona kandidat za KBT i </a:t>
            </a:r>
            <a:r>
              <a:rPr lang="hr-HR" u="sng" dirty="0"/>
              <a:t>vjerujete li da ćete moći pružiti potreban tretman</a:t>
            </a:r>
          </a:p>
        </p:txBody>
      </p:sp>
    </p:spTree>
    <p:extLst>
      <p:ext uri="{BB962C8B-B14F-4D97-AF65-F5344CB8AC3E}">
        <p14:creationId xmlns:p14="http://schemas.microsoft.com/office/powerpoint/2010/main" val="176724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561 Cognitive Behaviour Therapy Royalty-Free Photos and Stock Images |  Shutterstock">
            <a:extLst>
              <a:ext uri="{FF2B5EF4-FFF2-40B4-BE49-F238E27FC236}">
                <a16:creationId xmlns:a16="http://schemas.microsoft.com/office/drawing/2014/main" id="{EC98B5E9-1EA2-486A-8257-CFB6A7960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40" y="1676400"/>
            <a:ext cx="474481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Naslov 1"/>
          <p:cNvSpPr>
            <a:spLocks noGrp="1"/>
          </p:cNvSpPr>
          <p:nvPr>
            <p:ph type="title"/>
          </p:nvPr>
        </p:nvSpPr>
        <p:spPr>
          <a:xfrm>
            <a:off x="1053852" y="533400"/>
            <a:ext cx="10069762" cy="1143000"/>
          </a:xfrm>
        </p:spPr>
        <p:txBody>
          <a:bodyPr rtlCol="0"/>
          <a:lstStyle/>
          <a:p>
            <a:r>
              <a:rPr lang="hr-HR" dirty="0"/>
              <a:t>Općenito</a:t>
            </a:r>
          </a:p>
        </p:txBody>
      </p:sp>
      <p:sp>
        <p:nvSpPr>
          <p:cNvPr id="14" name="Rezervirano mjesto za sadržaj 2"/>
          <p:cNvSpPr>
            <a:spLocks noGrp="1"/>
          </p:cNvSpPr>
          <p:nvPr>
            <p:ph idx="1"/>
          </p:nvPr>
        </p:nvSpPr>
        <p:spPr>
          <a:xfrm>
            <a:off x="621804" y="2420888"/>
            <a:ext cx="10501810" cy="3598912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hr-HR" dirty="0"/>
              <a:t>Dobro je imati i klijentu dati </a:t>
            </a:r>
            <a:r>
              <a:rPr lang="hr-HR" u="sng" dirty="0"/>
              <a:t>obrazac pristanka </a:t>
            </a:r>
            <a:r>
              <a:rPr lang="hr-HR" dirty="0"/>
              <a:t>na liječenje,                                                 koji uključuje: </a:t>
            </a:r>
          </a:p>
          <a:p>
            <a:pPr lvl="1">
              <a:lnSpc>
                <a:spcPct val="150000"/>
              </a:lnSpc>
            </a:pPr>
            <a:r>
              <a:rPr lang="hr-HR" dirty="0"/>
              <a:t>rizike i dobrobiti KBT-a, </a:t>
            </a:r>
          </a:p>
          <a:p>
            <a:pPr lvl="1">
              <a:lnSpc>
                <a:spcPct val="150000"/>
              </a:lnSpc>
            </a:pPr>
            <a:r>
              <a:rPr lang="hr-HR" dirty="0"/>
              <a:t>ograničenja povjerljivosti podataka, </a:t>
            </a:r>
          </a:p>
          <a:p>
            <a:pPr lvl="1">
              <a:lnSpc>
                <a:spcPct val="150000"/>
              </a:lnSpc>
            </a:pPr>
            <a:r>
              <a:rPr lang="hr-HR" dirty="0"/>
              <a:t>obvezno izvješćivanje i </a:t>
            </a:r>
          </a:p>
          <a:p>
            <a:pPr lvl="1">
              <a:lnSpc>
                <a:spcPct val="150000"/>
              </a:lnSpc>
            </a:pPr>
            <a:r>
              <a:rPr lang="hr-HR" dirty="0"/>
              <a:t>privatnost dokumentacije</a:t>
            </a:r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055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561 Cognitive Behaviour Therapy Royalty-Free Photos and Stock Images |  Shutterstock">
            <a:extLst>
              <a:ext uri="{FF2B5EF4-FFF2-40B4-BE49-F238E27FC236}">
                <a16:creationId xmlns:a16="http://schemas.microsoft.com/office/drawing/2014/main" id="{EA1BD896-F5A9-4A67-BA30-0838B1F95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732" y="4149080"/>
            <a:ext cx="2887839" cy="203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Naslov 1"/>
          <p:cNvSpPr>
            <a:spLocks noGrp="1"/>
          </p:cNvSpPr>
          <p:nvPr>
            <p:ph type="title"/>
          </p:nvPr>
        </p:nvSpPr>
        <p:spPr>
          <a:xfrm>
            <a:off x="909836" y="285056"/>
            <a:ext cx="9601200" cy="911696"/>
          </a:xfrm>
        </p:spPr>
        <p:txBody>
          <a:bodyPr rtlCol="0"/>
          <a:lstStyle/>
          <a:p>
            <a:r>
              <a:rPr lang="hr-HR" dirty="0"/>
              <a:t>U s</a:t>
            </a:r>
            <a:r>
              <a:rPr lang="en-US" dirty="0" err="1"/>
              <a:t>truktur</a:t>
            </a:r>
            <a:r>
              <a:rPr lang="hr-HR" dirty="0"/>
              <a:t>i</a:t>
            </a:r>
            <a:r>
              <a:rPr lang="en-US" dirty="0"/>
              <a:t> </a:t>
            </a:r>
            <a:r>
              <a:rPr lang="en-US" dirty="0" err="1"/>
              <a:t>evaluacijske</a:t>
            </a:r>
            <a:r>
              <a:rPr lang="en-US" dirty="0"/>
              <a:t> se</a:t>
            </a:r>
            <a:r>
              <a:rPr lang="hr-HR" dirty="0" err="1"/>
              <a:t>anse</a:t>
            </a:r>
            <a:r>
              <a:rPr lang="en-US" dirty="0"/>
              <a:t>:</a:t>
            </a:r>
            <a:endParaRPr lang="hr-HR" dirty="0"/>
          </a:p>
        </p:txBody>
      </p:sp>
      <p:sp>
        <p:nvSpPr>
          <p:cNvPr id="14" name="Rezervirano mjesto za sadržaj 2"/>
          <p:cNvSpPr>
            <a:spLocks noGrp="1"/>
          </p:cNvSpPr>
          <p:nvPr>
            <p:ph idx="1"/>
          </p:nvPr>
        </p:nvSpPr>
        <p:spPr>
          <a:xfrm>
            <a:off x="1197868" y="1481807"/>
            <a:ext cx="9601200" cy="4896544"/>
          </a:xfrm>
        </p:spPr>
        <p:txBody>
          <a:bodyPr rtlCol="0">
            <a:normAutofit/>
          </a:bodyPr>
          <a:lstStyle/>
          <a:p>
            <a:pPr lvl="0" fontAlgn="base"/>
            <a:r>
              <a:rPr lang="hr-HR" dirty="0"/>
              <a:t>Pozdraviti klijenta i predstaviti se</a:t>
            </a:r>
          </a:p>
          <a:p>
            <a:pPr lvl="0" fontAlgn="base"/>
            <a:r>
              <a:rPr lang="hr-HR" dirty="0"/>
              <a:t>Zajednički odlučiti hoće li član obitelji ili prijatelj sudjelovati u seansi</a:t>
            </a:r>
          </a:p>
          <a:p>
            <a:pPr lvl="0" fontAlgn="base"/>
            <a:r>
              <a:rPr lang="hr-HR" dirty="0"/>
              <a:t>Odrediti dnevni red i prenijeti odgovarajuća očekivanja za seansu</a:t>
            </a:r>
          </a:p>
          <a:p>
            <a:pPr lvl="0" fontAlgn="base"/>
            <a:r>
              <a:rPr lang="hr-HR" dirty="0"/>
              <a:t>Provesti psihosocijalnu procjenu</a:t>
            </a:r>
          </a:p>
          <a:p>
            <a:pPr lvl="0" fontAlgn="base"/>
            <a:r>
              <a:rPr lang="hr-HR" dirty="0"/>
              <a:t>Postaviti široke ciljeve</a:t>
            </a:r>
          </a:p>
          <a:p>
            <a:pPr lvl="0" fontAlgn="base"/>
            <a:r>
              <a:rPr lang="hr-HR" dirty="0"/>
              <a:t>Povezati radnu dijagnozu i široki plan terapije te educirati klijenta o KBT-u</a:t>
            </a:r>
          </a:p>
          <a:p>
            <a:pPr lvl="0" fontAlgn="base"/>
            <a:r>
              <a:rPr lang="hr-HR" dirty="0"/>
              <a:t>Zajednički postaviti akcijski plan (DZ)</a:t>
            </a:r>
          </a:p>
          <a:p>
            <a:pPr lvl="0" fontAlgn="base"/>
            <a:r>
              <a:rPr lang="hr-HR" dirty="0"/>
              <a:t>Sažeti seansu i dobiti povratnu informaciju od klijenta</a:t>
            </a:r>
          </a:p>
        </p:txBody>
      </p:sp>
    </p:spTree>
    <p:extLst>
      <p:ext uri="{BB962C8B-B14F-4D97-AF65-F5344CB8AC3E}">
        <p14:creationId xmlns:p14="http://schemas.microsoft.com/office/powerpoint/2010/main" val="346748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/>
          <p:cNvSpPr>
            <a:spLocks noGrp="1"/>
          </p:cNvSpPr>
          <p:nvPr>
            <p:ph type="title"/>
          </p:nvPr>
        </p:nvSpPr>
        <p:spPr>
          <a:xfrm>
            <a:off x="837828" y="548680"/>
            <a:ext cx="9601200" cy="735360"/>
          </a:xfrm>
        </p:spPr>
        <p:txBody>
          <a:bodyPr rtlCol="0"/>
          <a:lstStyle/>
          <a:p>
            <a:r>
              <a:rPr lang="hr-HR" dirty="0"/>
              <a:t>D</a:t>
            </a:r>
            <a:r>
              <a:rPr lang="en-US" dirty="0" err="1"/>
              <a:t>io</a:t>
            </a:r>
            <a:r>
              <a:rPr lang="hr-HR" dirty="0"/>
              <a:t> 1</a:t>
            </a:r>
            <a:r>
              <a:rPr lang="en-US" dirty="0"/>
              <a:t>: </a:t>
            </a:r>
            <a:r>
              <a:rPr lang="hr-HR" dirty="0"/>
              <a:t>P</a:t>
            </a:r>
            <a:r>
              <a:rPr lang="en-US" dirty="0" err="1"/>
              <a:t>očetak</a:t>
            </a:r>
            <a:r>
              <a:rPr lang="en-US" dirty="0"/>
              <a:t> </a:t>
            </a:r>
            <a:r>
              <a:rPr lang="en-US" dirty="0" err="1"/>
              <a:t>seanse</a:t>
            </a:r>
            <a:r>
              <a:rPr lang="en-US" dirty="0"/>
              <a:t> </a:t>
            </a:r>
            <a:r>
              <a:rPr lang="hr-HR" dirty="0"/>
              <a:t> </a:t>
            </a:r>
          </a:p>
        </p:txBody>
      </p:sp>
      <p:sp>
        <p:nvSpPr>
          <p:cNvPr id="14" name="Rezervirano mjesto za sadržaj 2"/>
          <p:cNvSpPr>
            <a:spLocks noGrp="1"/>
          </p:cNvSpPr>
          <p:nvPr>
            <p:ph idx="1"/>
          </p:nvPr>
        </p:nvSpPr>
        <p:spPr>
          <a:xfrm>
            <a:off x="981844" y="1628800"/>
            <a:ext cx="10945216" cy="4680520"/>
          </a:xfrm>
        </p:spPr>
        <p:txBody>
          <a:bodyPr rtlCol="0">
            <a:normAutofit fontScale="925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hr-HR" dirty="0"/>
              <a:t>Prije nego što klijent uđe u Vaš ured - pregled eventualno dostupne dokumentacije (ukoliko je dostavljena ili ako su ispunjeni upitnici) </a:t>
            </a:r>
          </a:p>
          <a:p>
            <a:pPr fontAlgn="base">
              <a:lnSpc>
                <a:spcPct val="120000"/>
              </a:lnSpc>
            </a:pPr>
            <a:r>
              <a:rPr lang="hr-HR" dirty="0"/>
              <a:t>Obično je poželjno prvo se sastati s klijentom nasamo, a na početku razgovarati o tome želi li klijent </a:t>
            </a:r>
            <a:r>
              <a:rPr lang="hr-HR" u="sng" dirty="0"/>
              <a:t>prisustvo člana obitelji ili prijatelja </a:t>
            </a:r>
            <a:r>
              <a:rPr lang="hr-HR" dirty="0"/>
              <a:t>(uopće ne/na dijelu ili na cijeloj seansi?) – prednost razgovora s članom obitelji ili prijateljem - kako oni vide </a:t>
            </a:r>
            <a:r>
              <a:rPr lang="hr-HR" dirty="0" err="1"/>
              <a:t>klijentov</a:t>
            </a:r>
            <a:r>
              <a:rPr lang="hr-HR" dirty="0"/>
              <a:t> problem?</a:t>
            </a:r>
          </a:p>
          <a:p>
            <a:pPr fontAlgn="base">
              <a:lnSpc>
                <a:spcPct val="120000"/>
              </a:lnSpc>
            </a:pPr>
            <a:r>
              <a:rPr lang="hr-HR" dirty="0"/>
              <a:t>Procjena počinje predstavljanjem terapeuta, nastavlja se objašnjenjem klijentu da seansa procjene nije terapijska seansa i da se neće raditi na rješavanju bilo kakvih problema</a:t>
            </a:r>
          </a:p>
          <a:p>
            <a:pPr fontAlgn="base">
              <a:lnSpc>
                <a:spcPct val="120000"/>
              </a:lnSpc>
            </a:pPr>
            <a:r>
              <a:rPr lang="hr-HR" u="sng" dirty="0"/>
              <a:t>Reći</a:t>
            </a:r>
            <a:r>
              <a:rPr lang="hr-HR" dirty="0"/>
              <a:t> klijentu da ćete postavljati </a:t>
            </a:r>
            <a:r>
              <a:rPr lang="hr-HR" u="sng" dirty="0"/>
              <a:t>puno pitanja </a:t>
            </a:r>
            <a:r>
              <a:rPr lang="hr-HR" dirty="0"/>
              <a:t>kako biste postavili ispravnu dijagnozu i da bi se neka pitanja mogla činiti jako relevantna, a neka uopće nerelevantna za njih, ali da ih morate postaviti kako biste sagledati problem koji klijent ima i isključili problem kojeg nema, napomenuti da ćete klijenta ponekad možda morati i prekinuti (!)</a:t>
            </a:r>
          </a:p>
          <a:p>
            <a:pPr fontAlgn="base">
              <a:lnSpc>
                <a:spcPct val="120000"/>
              </a:lnSpc>
            </a:pPr>
            <a:r>
              <a:rPr lang="hr-HR" dirty="0"/>
              <a:t>Prije nego krenete s pitanjima - </a:t>
            </a:r>
            <a:r>
              <a:rPr lang="hr-HR" u="sng" dirty="0"/>
              <a:t>pitajte klijenta za dopuštenje</a:t>
            </a:r>
            <a:r>
              <a:rPr lang="hr-HR" dirty="0"/>
              <a:t> da to učinite</a:t>
            </a:r>
          </a:p>
        </p:txBody>
      </p:sp>
    </p:spTree>
    <p:extLst>
      <p:ext uri="{BB962C8B-B14F-4D97-AF65-F5344CB8AC3E}">
        <p14:creationId xmlns:p14="http://schemas.microsoft.com/office/powerpoint/2010/main" val="18272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/>
          <p:cNvSpPr>
            <a:spLocks noGrp="1"/>
          </p:cNvSpPr>
          <p:nvPr>
            <p:ph type="title"/>
          </p:nvPr>
        </p:nvSpPr>
        <p:spPr>
          <a:xfrm>
            <a:off x="549796" y="404664"/>
            <a:ext cx="9601200" cy="738336"/>
          </a:xfrm>
        </p:spPr>
        <p:txBody>
          <a:bodyPr rtlCol="0"/>
          <a:lstStyle/>
          <a:p>
            <a:r>
              <a:rPr lang="hr-HR" dirty="0"/>
              <a:t>Dio 2</a:t>
            </a:r>
            <a:r>
              <a:rPr lang="en-US" dirty="0"/>
              <a:t>: </a:t>
            </a:r>
            <a:r>
              <a:rPr lang="hr-HR" dirty="0"/>
              <a:t>Procjena </a:t>
            </a:r>
          </a:p>
        </p:txBody>
      </p:sp>
      <p:sp>
        <p:nvSpPr>
          <p:cNvPr id="14" name="Rezervirano mjesto za sadržaj 2"/>
          <p:cNvSpPr>
            <a:spLocks noGrp="1"/>
          </p:cNvSpPr>
          <p:nvPr>
            <p:ph idx="1"/>
          </p:nvPr>
        </p:nvSpPr>
        <p:spPr>
          <a:xfrm>
            <a:off x="1413892" y="1412776"/>
            <a:ext cx="10441160" cy="3888432"/>
          </a:xfrm>
        </p:spPr>
        <p:txBody>
          <a:bodyPr rtlCol="0">
            <a:noAutofit/>
          </a:bodyPr>
          <a:lstStyle/>
          <a:p>
            <a:pPr fontAlgn="base">
              <a:lnSpc>
                <a:spcPct val="110000"/>
              </a:lnSpc>
            </a:pPr>
            <a:r>
              <a:rPr lang="hr-HR" sz="2400" dirty="0"/>
              <a:t>Intervju (obavezno uključiti suicidalnost !)</a:t>
            </a:r>
          </a:p>
          <a:p>
            <a:pPr fontAlgn="base">
              <a:lnSpc>
                <a:spcPct val="110000"/>
              </a:lnSpc>
            </a:pPr>
            <a:r>
              <a:rPr lang="hr-HR" sz="2400" dirty="0"/>
              <a:t>Opis tipičnog dana (info o raspoloženju, socijalnim interakcijama, općoj razini funkcioniranja, slobodnom vremenu, aktivnostima koje donose zadovoljstvo i osjećaj postignuća, info o higijeni i brizi o sebi, što se izbjegava)</a:t>
            </a:r>
          </a:p>
          <a:p>
            <a:pPr fontAlgn="base">
              <a:lnSpc>
                <a:spcPct val="110000"/>
              </a:lnSpc>
            </a:pPr>
            <a:r>
              <a:rPr lang="hr-HR" sz="2400" dirty="0"/>
              <a:t>Odgovor na beznađe i skepticizam</a:t>
            </a:r>
          </a:p>
          <a:p>
            <a:pPr fontAlgn="base">
              <a:lnSpc>
                <a:spcPct val="110000"/>
              </a:lnSpc>
            </a:pPr>
            <a:r>
              <a:rPr lang="hr-HR" sz="2400" dirty="0"/>
              <a:t>Traženje dodatnih informacija (pred kraj seanse: „Postoji li još nešto što je važno za spomenuti?” i  „Postoji li nešto za što Vam se čini da mi ne biste rado rekli?” </a:t>
            </a:r>
          </a:p>
          <a:p>
            <a:pPr fontAlgn="base">
              <a:lnSpc>
                <a:spcPct val="110000"/>
              </a:lnSpc>
            </a:pPr>
            <a:r>
              <a:rPr lang="hr-HR" sz="2400" dirty="0"/>
              <a:t>Uključivanje osobe od povjerenja</a:t>
            </a:r>
          </a:p>
        </p:txBody>
      </p:sp>
    </p:spTree>
    <p:extLst>
      <p:ext uri="{BB962C8B-B14F-4D97-AF65-F5344CB8AC3E}">
        <p14:creationId xmlns:p14="http://schemas.microsoft.com/office/powerpoint/2010/main" val="345367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kvarel_16 x 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02_TF02886637_TF02886637" id="{0DB07F13-A442-4262-81C5-AE5430A1A620}" vid="{5A211155-6804-4F5E-8C9A-1972BA5EA2A7}"/>
    </a:ext>
  </a:extLst>
</a:theme>
</file>

<file path=ppt/theme/theme2.xml><?xml version="1.0" encoding="utf-8"?>
<a:theme xmlns:a="http://schemas.openxmlformats.org/drawingml/2006/main" name="Tema sustava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izgledom akvarela (za široki zaslon)</Template>
  <TotalTime>1074</TotalTime>
  <Words>1051</Words>
  <Application>Microsoft Office PowerPoint</Application>
  <PresentationFormat>Custom</PresentationFormat>
  <Paragraphs>102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Palatino Linotype</vt:lpstr>
      <vt:lpstr>Wingdings</vt:lpstr>
      <vt:lpstr>Akvarel_16 x 9</vt:lpstr>
      <vt:lpstr>Procjena</vt:lpstr>
      <vt:lpstr>U ovoj prezentaciji:</vt:lpstr>
      <vt:lpstr>Ciljevi Procjene</vt:lpstr>
      <vt:lpstr>Kada?</vt:lpstr>
      <vt:lpstr>Općenito</vt:lpstr>
      <vt:lpstr>Općenito</vt:lpstr>
      <vt:lpstr>U strukturi evaluacijske seanse:</vt:lpstr>
      <vt:lpstr>Dio 1: Početak seanse  </vt:lpstr>
      <vt:lpstr>Dio 2: Procjena </vt:lpstr>
      <vt:lpstr>Intervju i ostali načini prikupljanja podataka</vt:lpstr>
      <vt:lpstr>Upitnici i skale</vt:lpstr>
      <vt:lpstr>Dio 3: Povezivanje dijagnostičkih dojmova, postavljanje širokih ciljeva i povezivanje općeg plana liječenja</vt:lpstr>
      <vt:lpstr>Dio 4: Postavljanje akcijskog plana – domaća zadaća</vt:lpstr>
      <vt:lpstr>Dio 5: Očekivanja od tretmana</vt:lpstr>
      <vt:lpstr>Dio 6: Sažimanje i dobivanje povratnih informacija</vt:lpstr>
      <vt:lpstr>Aktivnosti između procjene i 1. tretmana</vt:lpstr>
      <vt:lpstr>Procjena u KBT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Izgled naslova</dc:title>
  <dc:creator>Ivana Kolčić</dc:creator>
  <cp:lastModifiedBy>hubikotvr@outlook.com</cp:lastModifiedBy>
  <cp:revision>143</cp:revision>
  <dcterms:created xsi:type="dcterms:W3CDTF">2024-11-14T11:58:14Z</dcterms:created>
  <dcterms:modified xsi:type="dcterms:W3CDTF">2024-11-27T10:17:26Z</dcterms:modified>
</cp:coreProperties>
</file>