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1" r:id="rId4"/>
    <p:sldId id="262" r:id="rId5"/>
    <p:sldId id="264" r:id="rId6"/>
    <p:sldId id="265" r:id="rId7"/>
    <p:sldId id="267" r:id="rId8"/>
    <p:sldId id="266" r:id="rId9"/>
    <p:sldId id="269" r:id="rId10"/>
    <p:sldId id="270" r:id="rId11"/>
    <p:sldId id="271" r:id="rId12"/>
    <p:sldId id="273" r:id="rId13"/>
    <p:sldId id="272" r:id="rId14"/>
    <p:sldId id="25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72AD9-5794-49DD-95B9-E5BFCAB2BF4F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CA27-49D4-454E-B908-64B4E598A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6253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72AD9-5794-49DD-95B9-E5BFCAB2BF4F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CA27-49D4-454E-B908-64B4E598A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70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72AD9-5794-49DD-95B9-E5BFCAB2BF4F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CA27-49D4-454E-B908-64B4E598A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804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72AD9-5794-49DD-95B9-E5BFCAB2BF4F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CA27-49D4-454E-B908-64B4E598A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616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72AD9-5794-49DD-95B9-E5BFCAB2BF4F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CA27-49D4-454E-B908-64B4E598A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2768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72AD9-5794-49DD-95B9-E5BFCAB2BF4F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CA27-49D4-454E-B908-64B4E598A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62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72AD9-5794-49DD-95B9-E5BFCAB2BF4F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CA27-49D4-454E-B908-64B4E598A61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908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72AD9-5794-49DD-95B9-E5BFCAB2BF4F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CA27-49D4-454E-B908-64B4E598A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85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72AD9-5794-49DD-95B9-E5BFCAB2BF4F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CA27-49D4-454E-B908-64B4E598A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6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72AD9-5794-49DD-95B9-E5BFCAB2BF4F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CA27-49D4-454E-B908-64B4E598A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090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31F72AD9-5794-49DD-95B9-E5BFCAB2BF4F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CA27-49D4-454E-B908-64B4E598A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65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31F72AD9-5794-49DD-95B9-E5BFCAB2BF4F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6DD9CA27-49D4-454E-B908-64B4E598A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58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27881-EA65-1D25-B9F0-C0C00D1199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hr-HR" sz="48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INTEGRACIJA MILDFULNESSA U KBT-U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687DFE-0404-45B7-5E62-49F4AC2FE0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>
                <a:cs typeface="Times New Roman" panose="02020603050405020304" pitchFamily="18" charset="0"/>
              </a:rPr>
              <a:t>Edukacija iz bihevioralno-kognitivnih terapija, Praktikum II</a:t>
            </a:r>
          </a:p>
          <a:p>
            <a:r>
              <a:rPr lang="hr-HR" dirty="0">
                <a:cs typeface="Times New Roman" panose="02020603050405020304" pitchFamily="18" charset="0"/>
              </a:rPr>
              <a:t>Zagreb, 2025.</a:t>
            </a:r>
          </a:p>
          <a:p>
            <a:r>
              <a:rPr lang="hr-HR" dirty="0">
                <a:cs typeface="Times New Roman" panose="02020603050405020304" pitchFamily="18" charset="0"/>
              </a:rPr>
              <a:t>Edukantica: Karla Bojić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918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42C7C-D64D-84BF-446D-2042B915A5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898BB-EF1D-3AC7-152B-01B9E15DB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441" y="488831"/>
            <a:ext cx="8725118" cy="1188720"/>
          </a:xfrm>
        </p:spPr>
        <p:txBody>
          <a:bodyPr/>
          <a:lstStyle/>
          <a:p>
            <a:r>
              <a:rPr lang="hr-HR" b="1" dirty="0">
                <a:cs typeface="Times New Roman" panose="02020603050405020304" pitchFamily="18" charset="0"/>
              </a:rPr>
              <a:t>PRIMJENA MINDFULNESSA U TRETMANU</a:t>
            </a:r>
            <a:endParaRPr lang="en-US" b="1" dirty="0"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17A2E-903C-C3B5-6B56-09380AB4D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23323"/>
            <a:ext cx="12192000" cy="1895592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hr-HR" sz="2000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važno je ohrabrivati i poticati klijenta da vježba</a:t>
            </a:r>
          </a:p>
          <a:p>
            <a:pPr marL="457200" lvl="2">
              <a:lnSpc>
                <a:spcPct val="107000"/>
              </a:lnSpc>
              <a:spcAft>
                <a:spcPts val="800"/>
              </a:spcAft>
            </a:pPr>
            <a:r>
              <a:rPr lang="hr-HR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formalne, kad je moguće, i neformalne, kad se zatekne u nekorisnom procesu misli ili u neugodnom internalnom iskustvu</a:t>
            </a:r>
            <a:endParaRPr lang="en-US" kern="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hr-HR" sz="2000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dobro je klijenta podučiti raznim formalnim vježbama kako bi mogao odabrati onu koja mu najviše odgovara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653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83FE6F-B47F-F338-BA91-E635EA37B1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2237B-F331-606A-CA6D-B7499FFAC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42178"/>
            <a:ext cx="7729728" cy="1188720"/>
          </a:xfrm>
        </p:spPr>
        <p:txBody>
          <a:bodyPr/>
          <a:lstStyle/>
          <a:p>
            <a:r>
              <a:rPr lang="hr-HR" b="1" dirty="0">
                <a:cs typeface="Times New Roman" panose="02020603050405020304" pitchFamily="18" charset="0"/>
              </a:rPr>
              <a:t>TEHNIKA OSVJEŠTAVANJA</a:t>
            </a:r>
            <a:endParaRPr lang="en-US" b="1" dirty="0"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43E1B-9A83-DD4F-C960-B0F74E5AE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08718"/>
            <a:ext cx="12192000" cy="4749281"/>
          </a:xfrm>
        </p:spPr>
        <p:txBody>
          <a:bodyPr>
            <a:normAutofit/>
          </a:bodyPr>
          <a:lstStyle/>
          <a:p>
            <a:r>
              <a:rPr lang="hr-HR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kada klijent prekomjerno brine i/ili doživljava intenzivnu anksioznost</a:t>
            </a:r>
            <a:endParaRPr lang="hr-HR" sz="20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r>
              <a:rPr lang="hr-HR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no, može se prilagoditi i za ljutnju ili depresivnu ruminaciju</a:t>
            </a:r>
            <a:br>
              <a:rPr lang="hr-HR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</a:br>
            <a:endParaRPr lang="hr-HR" sz="2000" dirty="0"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r>
              <a:rPr lang="hr-HR" sz="2000" dirty="0">
                <a:solidFill>
                  <a:schemeClr val="tx1"/>
                </a:solidFill>
              </a:rPr>
              <a:t>KORACI:</a:t>
            </a:r>
          </a:p>
          <a:p>
            <a:pPr marL="0" indent="0">
              <a:buNone/>
            </a:pPr>
            <a:r>
              <a:rPr lang="hr-HR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1] prihvati anksioznost (ili drugu emociju)</a:t>
            </a:r>
          </a:p>
          <a:p>
            <a:pPr lvl="2"/>
            <a:r>
              <a:rPr lang="hr-HR" u="none" strike="noStrike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anksioznost je prirodna, normalna i nužna za preživljavanje</a:t>
            </a:r>
          </a:p>
          <a:p>
            <a:pPr lvl="2"/>
            <a:r>
              <a:rPr lang="hr-HR" u="none" strike="noStrike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no, samo zato što si anksiozan, ne znači da se zbiva nešto loše</a:t>
            </a:r>
          </a:p>
          <a:p>
            <a:pPr lvl="2"/>
            <a:r>
              <a:rPr lang="hr-HR" u="none" strike="noStrike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 anksioznost možeš gledati kao na energiju koja ti je dana za nošenje s teškim ili opasnim situacijama</a:t>
            </a:r>
          </a:p>
          <a:p>
            <a:pPr lvl="2"/>
            <a:r>
              <a:rPr lang="hr-HR" u="none" strike="noStrike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nemoj pokušavati izbjeći, potisnuti ili kontrolirati anksioznost</a:t>
            </a:r>
          </a:p>
          <a:p>
            <a:pPr lvl="2"/>
            <a:r>
              <a:rPr lang="hr-HR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ako to činiš, postat će intenzivnija i duže će trajati</a:t>
            </a:r>
          </a:p>
        </p:txBody>
      </p:sp>
    </p:spTree>
    <p:extLst>
      <p:ext uri="{BB962C8B-B14F-4D97-AF65-F5344CB8AC3E}">
        <p14:creationId xmlns:p14="http://schemas.microsoft.com/office/powerpoint/2010/main" val="4232509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640067-B19E-C275-821B-1378A5E6D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84C47-8CDB-B8C7-4600-3EEC01D75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42178"/>
            <a:ext cx="7729728" cy="1188720"/>
          </a:xfrm>
        </p:spPr>
        <p:txBody>
          <a:bodyPr/>
          <a:lstStyle/>
          <a:p>
            <a:r>
              <a:rPr lang="hr-HR" b="1" dirty="0">
                <a:cs typeface="Times New Roman" panose="02020603050405020304" pitchFamily="18" charset="0"/>
              </a:rPr>
              <a:t>TEHNIKA OSVJEŠTAVANJA</a:t>
            </a:r>
            <a:endParaRPr lang="en-US" b="1" dirty="0"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FD941-9EF1-ABF5-8751-F64648D9E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08718"/>
            <a:ext cx="12192000" cy="4749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2.] promatraj ju (kao s udaljenosti)</a:t>
            </a:r>
          </a:p>
          <a:p>
            <a:r>
              <a:rPr lang="hr-HR" sz="1600" kern="100" dirty="0">
                <a:solidFill>
                  <a:schemeClr val="tx1"/>
                </a:solidFill>
                <a:cs typeface="Times New Roman" panose="02020603050405020304" pitchFamily="18" charset="0"/>
              </a:rPr>
              <a:t>gledaj ju bez osude - kao da nije niti dobra niti loša</a:t>
            </a:r>
          </a:p>
          <a:p>
            <a:r>
              <a:rPr lang="hr-HR" sz="1600" kern="100" dirty="0">
                <a:solidFill>
                  <a:schemeClr val="tx1"/>
                </a:solidFill>
                <a:cs typeface="Times New Roman" panose="02020603050405020304" pitchFamily="18" charset="0"/>
              </a:rPr>
              <a:t>procijeni ju na skali od 0 do 10 i promatraj kako raste i pada</a:t>
            </a:r>
          </a:p>
          <a:p>
            <a:r>
              <a:rPr lang="hr-HR" sz="1600" kern="100" dirty="0">
                <a:solidFill>
                  <a:schemeClr val="tx1"/>
                </a:solidFill>
                <a:cs typeface="Times New Roman" panose="02020603050405020304" pitchFamily="18" charset="0"/>
              </a:rPr>
              <a:t>važno je zapamtiti da ti nisi svoja anksioznost</a:t>
            </a:r>
          </a:p>
          <a:p>
            <a:r>
              <a:rPr lang="hr-HR" sz="1600" kern="100" dirty="0">
                <a:solidFill>
                  <a:schemeClr val="tx1"/>
                </a:solidFill>
                <a:cs typeface="Times New Roman" panose="02020603050405020304" pitchFamily="18" charset="0"/>
              </a:rPr>
              <a:t>što se možeš više udaljiti od iskustva anksioznosti, to ju možeš više samo promatrati</a:t>
            </a:r>
          </a:p>
          <a:p>
            <a:r>
              <a:rPr lang="hr-HR" sz="1600" kern="100" dirty="0">
                <a:solidFill>
                  <a:schemeClr val="tx1"/>
                </a:solidFill>
                <a:cs typeface="Times New Roman" panose="02020603050405020304" pitchFamily="18" charset="0"/>
              </a:rPr>
              <a:t>promatraj svoje misli, emocije i radnje kao da si prijateljski nastrojen, ali ne prezabrinut vanjski opažač</a:t>
            </a:r>
          </a:p>
          <a:p>
            <a:pPr lvl="1" indent="0">
              <a:lnSpc>
                <a:spcPct val="115000"/>
              </a:lnSpc>
              <a:spcAft>
                <a:spcPts val="800"/>
              </a:spcAft>
              <a:buNone/>
            </a:pPr>
            <a:endParaRPr lang="hr-HR" dirty="0">
              <a:solidFill>
                <a:schemeClr val="tx1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hr-H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3.] ponašaj se konstruktivno s njom</a:t>
            </a:r>
          </a:p>
          <a:p>
            <a:pPr>
              <a:lnSpc>
                <a:spcPct val="110000"/>
              </a:lnSpc>
            </a:pPr>
            <a:r>
              <a:rPr lang="hr-HR" sz="1600" dirty="0">
                <a:solidFill>
                  <a:schemeClr val="tx1"/>
                </a:solidFill>
              </a:rPr>
              <a:t>ponašaj se kao da nisi anksiozan</a:t>
            </a:r>
          </a:p>
          <a:p>
            <a:pPr>
              <a:lnSpc>
                <a:spcPct val="110000"/>
              </a:lnSpc>
            </a:pPr>
            <a:r>
              <a:rPr lang="hr-HR" sz="1600" dirty="0">
                <a:solidFill>
                  <a:schemeClr val="tx1"/>
                </a:solidFill>
              </a:rPr>
              <a:t>sve što možeš činiti bez anksioznosti, možeš i s njom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118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9A7503-788A-F45E-14AA-7F42250E1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62687-084E-6FB3-5F67-ED17A60AD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42178"/>
            <a:ext cx="7729728" cy="1188720"/>
          </a:xfrm>
        </p:spPr>
        <p:txBody>
          <a:bodyPr/>
          <a:lstStyle/>
          <a:p>
            <a:r>
              <a:rPr lang="hr-HR" b="1" dirty="0">
                <a:cs typeface="Times New Roman" panose="02020603050405020304" pitchFamily="18" charset="0"/>
              </a:rPr>
              <a:t>TEHNIKA OSVJEŠTAVANJA</a:t>
            </a:r>
            <a:endParaRPr lang="en-US" b="1" dirty="0"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748AF-C99A-1BB3-32E9-C07F93DB8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08718"/>
            <a:ext cx="12192000" cy="4749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4.] </a:t>
            </a:r>
            <a:r>
              <a:rPr lang="hr-HR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ponovi korake</a:t>
            </a:r>
          </a:p>
          <a:p>
            <a:pPr marL="0" indent="0">
              <a:buNone/>
            </a:pPr>
            <a:endParaRPr lang="hr-HR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hr-H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5.] </a:t>
            </a:r>
            <a:r>
              <a:rPr lang="hr-HR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očekuj najbolje</a:t>
            </a:r>
          </a:p>
          <a:p>
            <a:r>
              <a:rPr lang="hr-HR" sz="1600" u="none" strike="noStrike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 većini slučajeva, ono čega se najviše bojimo zapravo se ne dogodi</a:t>
            </a:r>
            <a:endParaRPr lang="hr-HR" sz="1600" kern="100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1600" u="none" strike="noStrike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pruži si mnoštvo prilika u kojima ćeš moći prakticirati ove korake kako bi se uvjerio da se anksioznost uvijek smiruje</a:t>
            </a:r>
            <a:endParaRPr lang="hr-HR" sz="1600" kern="100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1600" u="none" strike="noStrike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tvoje poteškoće s anksioznošću će se smanjiti jednom kad se prestaneš boriti protiv nje ili ju pokušavati izbjeći ili kontrolirati</a:t>
            </a:r>
          </a:p>
          <a:p>
            <a:pPr marL="0" indent="0">
              <a:buNone/>
            </a:pPr>
            <a:r>
              <a:rPr lang="hr-HR" sz="1600" kern="1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__________________________________________________________________________________________________________</a:t>
            </a:r>
            <a:endParaRPr lang="hr-HR" sz="1600" u="none" strike="noStrike" kern="1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1100" kern="100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kako bi se klijente podučilo tehnici, može ih se zatražiti da opišu nadolazeću situaciju u kojoj očekuju da će biti anksiozni</a:t>
            </a:r>
            <a:endParaRPr lang="hr-HR" kern="100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zatim im se kaže da zamisle situaciju kao da se odvija upravo sada i sebe kako provode ovih pet koraka</a:t>
            </a:r>
            <a:endParaRPr lang="en-US" kern="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lvl="1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346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706AB-E236-D38E-876A-572812E58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cs typeface="Times New Roman" panose="02020603050405020304" pitchFamily="18" charset="0"/>
              </a:rPr>
              <a:t>POPIS LITERATURE</a:t>
            </a:r>
            <a:endParaRPr lang="en-US" b="1" dirty="0"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638004-A9E7-11C2-2E5C-CAD72E5F3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r-HR" sz="2000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Beck, J. (2011). </a:t>
            </a:r>
            <a:r>
              <a:rPr lang="hr-HR" sz="2000" i="1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Cognitive Behavior Therapy: Basics and Beyond, 3rd Ed.</a:t>
            </a:r>
            <a:r>
              <a:rPr lang="hr-HR" sz="2000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New York: The Guilford Press.</a:t>
            </a:r>
            <a:endParaRPr lang="en-US" sz="2000" kern="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r-HR" sz="2000" kern="100" dirty="0">
                <a:solidFill>
                  <a:schemeClr val="tx1"/>
                </a:solidFill>
                <a:cs typeface="Times New Roman" panose="02020603050405020304" pitchFamily="18" charset="0"/>
              </a:rPr>
              <a:t>Stefan, S. David, D. (2020). Mindfulness in Therapy: A Critical Analysis. </a:t>
            </a:r>
            <a:r>
              <a:rPr lang="hr-HR" sz="2000" i="1" kern="100" dirty="0">
                <a:solidFill>
                  <a:schemeClr val="tx1"/>
                </a:solidFill>
                <a:cs typeface="Times New Roman" panose="02020603050405020304" pitchFamily="18" charset="0"/>
              </a:rPr>
              <a:t>International Journal of Clinical and Experimental Hypnosis, 68</a:t>
            </a:r>
            <a:r>
              <a:rPr lang="hr-HR" sz="2000" kern="100" dirty="0">
                <a:solidFill>
                  <a:schemeClr val="tx1"/>
                </a:solidFill>
                <a:cs typeface="Times New Roman" panose="02020603050405020304" pitchFamily="18" charset="0"/>
              </a:rPr>
              <a:t>(2), 167–182.</a:t>
            </a:r>
            <a:endParaRPr lang="en-US" sz="2000" kern="1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076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1F829-37E6-AB2D-A91A-288F47881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42178"/>
            <a:ext cx="7729728" cy="1188720"/>
          </a:xfrm>
        </p:spPr>
        <p:txBody>
          <a:bodyPr/>
          <a:lstStyle/>
          <a:p>
            <a:r>
              <a:rPr lang="hr-HR" b="1" dirty="0">
                <a:cs typeface="Times New Roman" panose="02020603050405020304" pitchFamily="18" charset="0"/>
              </a:rPr>
              <a:t>MINDFULNESS</a:t>
            </a:r>
            <a:endParaRPr lang="en-US" b="1" dirty="0"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CF17F-4402-3F1C-19F8-FAC94C74E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08718"/>
            <a:ext cx="12192000" cy="4749281"/>
          </a:xfrm>
        </p:spPr>
        <p:txBody>
          <a:bodyPr/>
          <a:lstStyle/>
          <a:p>
            <a:r>
              <a:rPr lang="hr-HR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održavanje pažnje na trenutnom, neposrednom iskustvu</a:t>
            </a:r>
            <a:endParaRPr lang="hr-HR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lvl="1"/>
            <a:r>
              <a:rPr lang="hr-HR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stav otvorenosti, prihvaćanja i znatiželje</a:t>
            </a:r>
          </a:p>
          <a:p>
            <a:pPr lvl="1"/>
            <a:r>
              <a:rPr lang="hr-HR" sz="16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neosuđujuće, prihvaćajuće iskustvo sadašnjeg trenutka</a:t>
            </a:r>
            <a:endParaRPr lang="hr-HR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r>
              <a:rPr lang="hr-HR" dirty="0">
                <a:solidFill>
                  <a:schemeClr val="tx1"/>
                </a:solidFill>
              </a:rPr>
              <a:t>uči nas kako se usmjeriti na ono što se trenutno događa – eksternalno ili internalno</a:t>
            </a:r>
            <a:r>
              <a:rPr lang="hr-HR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hr-HR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hr-HR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hr-HR" dirty="0">
                <a:solidFill>
                  <a:schemeClr val="tx1"/>
                </a:solidFill>
              </a:rPr>
              <a:t>koristan za </a:t>
            </a:r>
            <a:r>
              <a:rPr lang="hr-HR" dirty="0" err="1">
                <a:solidFill>
                  <a:schemeClr val="tx1"/>
                </a:solidFill>
              </a:rPr>
              <a:t>maladaptivne</a:t>
            </a:r>
            <a:r>
              <a:rPr lang="hr-HR" dirty="0">
                <a:solidFill>
                  <a:schemeClr val="tx1"/>
                </a:solidFill>
              </a:rPr>
              <a:t> misaone procese (</a:t>
            </a:r>
            <a:r>
              <a:rPr lang="hr-HR" dirty="0" err="1">
                <a:solidFill>
                  <a:schemeClr val="tx1"/>
                </a:solidFill>
              </a:rPr>
              <a:t>ruminiranje</a:t>
            </a:r>
            <a:r>
              <a:rPr lang="hr-HR" dirty="0">
                <a:solidFill>
                  <a:schemeClr val="tx1"/>
                </a:solidFill>
              </a:rPr>
              <a:t>, preokupacije brigama, </a:t>
            </a:r>
            <a:r>
              <a:rPr lang="hr-HR" dirty="0" err="1">
                <a:solidFill>
                  <a:schemeClr val="tx1"/>
                </a:solidFill>
              </a:rPr>
              <a:t>samokritiziranje</a:t>
            </a:r>
            <a:r>
              <a:rPr lang="hr-HR" dirty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hr-HR" dirty="0">
                <a:solidFill>
                  <a:schemeClr val="tx1"/>
                </a:solidFill>
              </a:rPr>
              <a:t>pomaže sa strahom od doživljavanja </a:t>
            </a:r>
            <a:r>
              <a:rPr lang="hr-HR" dirty="0" err="1">
                <a:solidFill>
                  <a:schemeClr val="tx1"/>
                </a:solidFill>
              </a:rPr>
              <a:t>internalnih</a:t>
            </a:r>
            <a:r>
              <a:rPr lang="hr-HR" dirty="0">
                <a:solidFill>
                  <a:schemeClr val="tx1"/>
                </a:solidFill>
              </a:rPr>
              <a:t> podražaja (neugodne emocije, negativne misli ili slike, raznorazne žudnje ili bol)</a:t>
            </a:r>
            <a:br>
              <a:rPr lang="hr-HR" dirty="0">
                <a:solidFill>
                  <a:schemeClr val="tx1"/>
                </a:solidFill>
              </a:rPr>
            </a:br>
            <a:endParaRPr lang="hr-HR" dirty="0">
              <a:solidFill>
                <a:schemeClr val="tx1"/>
              </a:solidFill>
            </a:endParaRPr>
          </a:p>
          <a:p>
            <a:r>
              <a:rPr lang="hr-HR" dirty="0">
                <a:solidFill>
                  <a:schemeClr val="tx1"/>
                </a:solidFill>
              </a:rPr>
              <a:t>pomaže razviti drugačiji odnos prema vlastitim mislima</a:t>
            </a:r>
          </a:p>
          <a:p>
            <a:pPr lvl="1"/>
            <a:r>
              <a:rPr lang="hr-HR" dirty="0">
                <a:solidFill>
                  <a:schemeClr val="tx1"/>
                </a:solidFill>
              </a:rPr>
              <a:t>ne propitujemo ispravnost misli </a:t>
            </a:r>
            <a:r>
              <a:rPr lang="hr-HR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hr-HR" dirty="0">
                <a:solidFill>
                  <a:schemeClr val="tx1"/>
                </a:solidFill>
              </a:rPr>
              <a:t> primijetimo njihovo postojanje (bez osude) i dopustimo im da dođu i prođu same od sebe</a:t>
            </a:r>
          </a:p>
        </p:txBody>
      </p:sp>
    </p:spTree>
    <p:extLst>
      <p:ext uri="{BB962C8B-B14F-4D97-AF65-F5344CB8AC3E}">
        <p14:creationId xmlns:p14="http://schemas.microsoft.com/office/powerpoint/2010/main" val="3196824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B2D0A-633D-012A-79CD-AE7F870765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3442D-DB35-C48E-98FB-9F1639F6A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42178"/>
            <a:ext cx="7729728" cy="1188720"/>
          </a:xfrm>
        </p:spPr>
        <p:txBody>
          <a:bodyPr/>
          <a:lstStyle/>
          <a:p>
            <a:r>
              <a:rPr lang="hr-HR" b="1" dirty="0">
                <a:cs typeface="Times New Roman" panose="02020603050405020304" pitchFamily="18" charset="0"/>
              </a:rPr>
              <a:t>MINDFULNESS</a:t>
            </a:r>
            <a:endParaRPr lang="en-US" b="1" dirty="0"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34F31-0FAA-4D90-5ECB-A0CF66FAC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1241" y="2207716"/>
            <a:ext cx="8509518" cy="4208106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hr-HR" sz="2000" dirty="0">
                <a:solidFill>
                  <a:schemeClr val="tx1"/>
                </a:solidFill>
              </a:rPr>
              <a:t>nekoliko je vrsta mindfulnessa:</a:t>
            </a:r>
            <a:endParaRPr lang="en-US" sz="2000" dirty="0">
              <a:solidFill>
                <a:schemeClr val="tx1"/>
              </a:solidFill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"/>
            </a:pPr>
            <a:r>
              <a:rPr lang="hr-HR" sz="2000" dirty="0">
                <a:solidFill>
                  <a:schemeClr val="tx1"/>
                </a:solidFill>
              </a:rPr>
              <a:t>mindfulness misli</a:t>
            </a:r>
            <a:br>
              <a:rPr lang="hr-HR" sz="2000" dirty="0">
                <a:solidFill>
                  <a:schemeClr val="tx1"/>
                </a:solidFill>
              </a:rPr>
            </a:br>
            <a:r>
              <a:rPr lang="hr-HR" dirty="0">
                <a:solidFill>
                  <a:schemeClr val="tx1"/>
                </a:solidFill>
              </a:rPr>
              <a:t>- za one koji učestalo ruminiraju, brinu ili pokušavaju potisnuti intruzivne misli ili slike</a:t>
            </a:r>
            <a:r>
              <a:rPr lang="hr-HR" sz="2000" dirty="0">
                <a:solidFill>
                  <a:schemeClr val="tx1"/>
                </a:solidFill>
              </a:rPr>
              <a:t/>
            </a:r>
            <a:br>
              <a:rPr lang="hr-HR" sz="2000" dirty="0">
                <a:solidFill>
                  <a:schemeClr val="tx1"/>
                </a:solidFill>
              </a:rPr>
            </a:br>
            <a:endParaRPr lang="en-US" sz="2000" dirty="0">
              <a:solidFill>
                <a:schemeClr val="tx1"/>
              </a:solidFill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"/>
            </a:pPr>
            <a:r>
              <a:rPr lang="hr-HR" sz="2000" dirty="0">
                <a:solidFill>
                  <a:schemeClr val="tx1"/>
                </a:solidFill>
              </a:rPr>
              <a:t>mindfulness internalnih podržaja</a:t>
            </a:r>
            <a:br>
              <a:rPr lang="hr-HR" sz="2000" dirty="0">
                <a:solidFill>
                  <a:schemeClr val="tx1"/>
                </a:solidFill>
              </a:rPr>
            </a:br>
            <a:r>
              <a:rPr lang="hr-HR" dirty="0">
                <a:solidFill>
                  <a:schemeClr val="tx1"/>
                </a:solidFill>
              </a:rPr>
              <a:t>- za intenzivne emocije i druga uznemirujuća internalna iskustva</a:t>
            </a:r>
            <a:r>
              <a:rPr lang="hr-HR" sz="2000" dirty="0">
                <a:solidFill>
                  <a:schemeClr val="tx1"/>
                </a:solidFill>
              </a:rPr>
              <a:t/>
            </a:r>
            <a:br>
              <a:rPr lang="hr-HR" sz="2000" dirty="0">
                <a:solidFill>
                  <a:schemeClr val="tx1"/>
                </a:solidFill>
              </a:rPr>
            </a:br>
            <a:endParaRPr lang="en-US" sz="2000" dirty="0">
              <a:solidFill>
                <a:schemeClr val="tx1"/>
              </a:solidFill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"/>
            </a:pPr>
            <a:r>
              <a:rPr lang="hr-HR" sz="2000" dirty="0">
                <a:solidFill>
                  <a:schemeClr val="tx1"/>
                </a:solidFill>
              </a:rPr>
              <a:t>mindfulness samo-suosjećanja</a:t>
            </a:r>
            <a:br>
              <a:rPr lang="hr-HR" sz="2000" dirty="0">
                <a:solidFill>
                  <a:schemeClr val="tx1"/>
                </a:solidFill>
              </a:rPr>
            </a:br>
            <a:r>
              <a:rPr lang="hr-HR" dirty="0">
                <a:solidFill>
                  <a:schemeClr val="tx1"/>
                </a:solidFill>
              </a:rPr>
              <a:t>- za pojedine koji su vrlo samokritični</a:t>
            </a:r>
            <a:endParaRPr lang="en-US" dirty="0">
              <a:solidFill>
                <a:schemeClr val="tx1"/>
              </a:solidFill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65682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E01C4A-DDCF-62B1-7643-DA1394CE9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3E49D-ADCC-14DF-9123-E6F3FD025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42178"/>
            <a:ext cx="7729728" cy="1188720"/>
          </a:xfrm>
        </p:spPr>
        <p:txBody>
          <a:bodyPr/>
          <a:lstStyle/>
          <a:p>
            <a:r>
              <a:rPr lang="hr-HR" b="1" dirty="0">
                <a:cs typeface="Times New Roman" panose="02020603050405020304" pitchFamily="18" charset="0"/>
              </a:rPr>
              <a:t>MINDFULNESS U KBT-U</a:t>
            </a:r>
            <a:endParaRPr lang="en-US" b="1" dirty="0"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D02D8-D9A4-E10A-8961-CE8D83D3F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08718"/>
            <a:ext cx="12192000" cy="4749281"/>
          </a:xfrm>
        </p:spPr>
        <p:txBody>
          <a:bodyPr/>
          <a:lstStyle/>
          <a:p>
            <a:r>
              <a:rPr lang="hr-HR" sz="2000" dirty="0">
                <a:solidFill>
                  <a:schemeClr val="tx1"/>
                </a:solidFill>
              </a:rPr>
              <a:t>samostalna intervencija, obično u obliku formalne meditacije, ali i kao dio multimodalnih tretmana</a:t>
            </a:r>
          </a:p>
          <a:p>
            <a:r>
              <a:rPr lang="hr-HR" sz="2000" dirty="0">
                <a:solidFill>
                  <a:schemeClr val="tx1"/>
                </a:solidFill>
              </a:rPr>
              <a:t>polazišna osnova nekoliko intervencija </a:t>
            </a:r>
            <a:br>
              <a:rPr lang="hr-HR" sz="2000" dirty="0">
                <a:solidFill>
                  <a:schemeClr val="tx1"/>
                </a:solidFill>
              </a:rPr>
            </a:br>
            <a:r>
              <a:rPr lang="hr-HR" sz="2000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hr-HR" sz="2000" dirty="0">
                <a:solidFill>
                  <a:schemeClr val="tx1"/>
                </a:solidFill>
              </a:rPr>
              <a:t> smanjenje stresa temeljenog na mindfulnessu i kognitivne terapije pune svjesnosti</a:t>
            </a:r>
          </a:p>
          <a:p>
            <a:r>
              <a:rPr lang="hr-HR" sz="2000" dirty="0">
                <a:solidFill>
                  <a:schemeClr val="tx1"/>
                </a:solidFill>
              </a:rPr>
              <a:t>značajna komponenta intervencija trećeg vala KBT-a</a:t>
            </a:r>
            <a:br>
              <a:rPr lang="hr-HR" sz="2000" dirty="0">
                <a:solidFill>
                  <a:schemeClr val="tx1"/>
                </a:solidFill>
              </a:rPr>
            </a:br>
            <a:r>
              <a:rPr lang="hr-HR" sz="20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hr-HR" sz="2000" dirty="0">
                <a:solidFill>
                  <a:schemeClr val="tx1"/>
                </a:solidFill>
              </a:rPr>
              <a:t>terapija prihvaćanjem i posvećenošću te dijalektičko-bihevioralna terapija</a:t>
            </a:r>
            <a:br>
              <a:rPr lang="hr-HR" sz="2000" dirty="0">
                <a:solidFill>
                  <a:schemeClr val="tx1"/>
                </a:solidFill>
              </a:rPr>
            </a:br>
            <a:endParaRPr lang="hr-HR" sz="2000" dirty="0">
              <a:solidFill>
                <a:schemeClr val="tx1"/>
              </a:solidFill>
            </a:endParaRPr>
          </a:p>
          <a:p>
            <a:r>
              <a:rPr lang="hr-HR" sz="2000" dirty="0">
                <a:solidFill>
                  <a:schemeClr val="tx1"/>
                </a:solidFill>
              </a:rPr>
              <a:t>najkorisnije kada se koristi u teškim ili kroničnim slučajevima</a:t>
            </a:r>
          </a:p>
          <a:p>
            <a:pPr lvl="1"/>
            <a:r>
              <a:rPr lang="hr-HR" sz="1800" dirty="0">
                <a:solidFill>
                  <a:schemeClr val="tx1"/>
                </a:solidFill>
              </a:rPr>
              <a:t>kada je intenzitet afekta toliko visok da onemogućuje uspješnu upotrebu drugih tehnika, poput kognitivnog restrukturiranja</a:t>
            </a:r>
            <a:br>
              <a:rPr lang="hr-HR" sz="1800" dirty="0">
                <a:solidFill>
                  <a:schemeClr val="tx1"/>
                </a:solidFill>
              </a:rPr>
            </a:br>
            <a:endParaRPr lang="hr-HR" sz="1800" dirty="0">
              <a:solidFill>
                <a:schemeClr val="tx1"/>
              </a:solidFill>
            </a:endParaRPr>
          </a:p>
          <a:p>
            <a:r>
              <a:rPr lang="hr-HR" sz="2000" dirty="0">
                <a:solidFill>
                  <a:schemeClr val="tx1"/>
                </a:solidFill>
              </a:rPr>
              <a:t>preporučljivo je primjenjivati s kognitivnim i emocionalnim tehnikama te bihevioralnom aktivacijom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309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3A69224-9971-D844-D168-7C1819A9F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1718" y="2313433"/>
            <a:ext cx="4270248" cy="704087"/>
          </a:xfrm>
        </p:spPr>
        <p:txBody>
          <a:bodyPr>
            <a:normAutofit/>
          </a:bodyPr>
          <a:lstStyle/>
          <a:p>
            <a:r>
              <a:rPr lang="hr-HR" sz="2000" b="1" dirty="0">
                <a:solidFill>
                  <a:schemeClr val="tx1"/>
                </a:solidFill>
              </a:rPr>
              <a:t>FORMALNE VJEŽBE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CEAE4-9F1F-F53D-2E9F-C5F21BE5EB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0" y="3339193"/>
            <a:ext cx="5853684" cy="2996293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hr-HR" sz="2000" dirty="0">
                <a:solidFill>
                  <a:schemeClr val="tx1"/>
                </a:solidFill>
              </a:rPr>
              <a:t>usmjeravanje pažnje na određeno iskustvo </a:t>
            </a:r>
            <a:br>
              <a:rPr lang="hr-HR" sz="2000" dirty="0">
                <a:solidFill>
                  <a:schemeClr val="tx1"/>
                </a:solidFill>
              </a:rPr>
            </a:br>
            <a:r>
              <a:rPr lang="hr-HR" sz="2000" dirty="0">
                <a:solidFill>
                  <a:schemeClr val="tx1"/>
                </a:solidFill>
              </a:rPr>
              <a:t>(npr. na disanje, na različite dijelove tijela, određeni pokret, misao, emociju, zvuk i sl.)</a:t>
            </a:r>
            <a:endParaRPr lang="en-US" sz="2000" dirty="0">
              <a:solidFill>
                <a:schemeClr val="tx1"/>
              </a:solidFill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hr-HR" sz="2000" dirty="0">
                <a:solidFill>
                  <a:schemeClr val="tx1"/>
                </a:solidFill>
              </a:rPr>
              <a:t>osoba zamjećuje kada joj je pažnja odlutala i bez osuđivanja ju vraća natrag na iskustvo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hr-HR" sz="2000" dirty="0">
                <a:solidFill>
                  <a:schemeClr val="tx1"/>
                </a:solidFill>
              </a:rPr>
              <a:t>preporuka klijentima da prakticiraju formalnu meditaciju barem 5 minuta u početku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5B6480-9C5E-0288-F1C3-834EB27E59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8318" y="3319366"/>
            <a:ext cx="5853683" cy="3538634"/>
          </a:xfrm>
        </p:spPr>
        <p:txBody>
          <a:bodyPr>
            <a:normAutofit/>
          </a:bodyPr>
          <a:lstStyle/>
          <a:p>
            <a:r>
              <a:rPr lang="hr-HR" sz="2000" dirty="0">
                <a:solidFill>
                  <a:schemeClr val="tx1"/>
                </a:solidFill>
                <a:ea typeface="Times New Roman" panose="02020603050405020304" pitchFamily="18" charset="0"/>
              </a:rPr>
              <a:t>p</a:t>
            </a:r>
            <a:r>
              <a:rPr lang="hr-HR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rimjena glavnih mindfulness principa na svakodnevnim doživljajima i iskustvima</a:t>
            </a:r>
          </a:p>
          <a:p>
            <a:pPr lvl="1"/>
            <a:r>
              <a:rPr lang="hr-HR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pažnja se usmjerava na ono što se događa ili ono što osoba radi u datom trenutku</a:t>
            </a:r>
          </a:p>
          <a:p>
            <a:r>
              <a:rPr lang="hr-HR" sz="2000" dirty="0">
                <a:solidFill>
                  <a:schemeClr val="tx1"/>
                </a:solidFill>
              </a:rPr>
              <a:t>ako misli odlutaju u budućnost ili prošlost, pažnju se nastoji vratiti na trenutno iskustvo</a:t>
            </a:r>
          </a:p>
          <a:p>
            <a:r>
              <a:rPr lang="hr-HR" sz="2000" dirty="0">
                <a:solidFill>
                  <a:schemeClr val="tx1"/>
                </a:solidFill>
              </a:rPr>
              <a:t>stav koji učimo imati kada se bavimo vlastitim mislima, osjećajima i percepcijama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C5E830-EA2F-0B7D-C306-539C51EBFC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30032" y="2314389"/>
            <a:ext cx="4270248" cy="704087"/>
          </a:xfrm>
        </p:spPr>
        <p:txBody>
          <a:bodyPr>
            <a:normAutofit/>
          </a:bodyPr>
          <a:lstStyle/>
          <a:p>
            <a:r>
              <a:rPr lang="hr-HR" sz="2000" b="1" dirty="0">
                <a:solidFill>
                  <a:schemeClr val="tx1"/>
                </a:solidFill>
              </a:rPr>
              <a:t>NEFORMALNE VJEŽBE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F4A0EA5-3AB1-5B76-9FF8-3E103E736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tx1"/>
                </a:solidFill>
              </a:rPr>
              <a:t>DVIJE VRSTE VJEŽBI MINDFULNESSa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759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B6678-EB0A-0995-3CE3-37D33CEA6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BE80F-3B08-BF8C-C530-90C683929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131" y="479501"/>
            <a:ext cx="9251737" cy="1188720"/>
          </a:xfrm>
        </p:spPr>
        <p:txBody>
          <a:bodyPr/>
          <a:lstStyle/>
          <a:p>
            <a:r>
              <a:rPr lang="hr-HR" b="1" dirty="0">
                <a:cs typeface="Times New Roman" panose="02020603050405020304" pitchFamily="18" charset="0"/>
              </a:rPr>
              <a:t>TEHNIKE PRIJE UVOĐENJA MINDFULNESSA</a:t>
            </a:r>
            <a:endParaRPr lang="en-US" b="1" dirty="0"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7A696-823A-955B-73E1-62F03BD99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08718"/>
            <a:ext cx="12192000" cy="4749281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dirty="0">
                <a:solidFill>
                  <a:schemeClr val="tx1"/>
                </a:solidFill>
              </a:rPr>
              <a:t>educirati klijenta o kognitivnom modelu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dirty="0">
                <a:solidFill>
                  <a:schemeClr val="tx1"/>
                </a:solidFill>
              </a:rPr>
              <a:t>porazgovarati o prednostima i nedostacima ruminiranja u odnosu na prednosti i nedostatke usmjeravanja na sadašnji trenutak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dirty="0">
                <a:solidFill>
                  <a:schemeClr val="tx1"/>
                </a:solidFill>
              </a:rPr>
              <a:t>upotreba sokratovskog dijaloga za testiranje točnosti onoga što klijent smatra prednostima ruminacije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dirty="0">
                <a:solidFill>
                  <a:schemeClr val="tx1"/>
                </a:solidFill>
              </a:rPr>
              <a:t>prodiskutirati o tome kako ruminacija ometa klijenta u tome da živi život u skladu sa svojim vrijednostima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dirty="0">
                <a:solidFill>
                  <a:schemeClr val="tx1"/>
                </a:solidFill>
              </a:rPr>
              <a:t>educirati klijenta kako mindfulness može biti koristan za njegov proces mišljenja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dirty="0">
                <a:solidFill>
                  <a:schemeClr val="tx1"/>
                </a:solidFill>
              </a:rPr>
              <a:t>reći klijentu da rangira intenzitet svoje negativne emocije</a:t>
            </a:r>
          </a:p>
        </p:txBody>
      </p:sp>
    </p:spTree>
    <p:extLst>
      <p:ext uri="{BB962C8B-B14F-4D97-AF65-F5344CB8AC3E}">
        <p14:creationId xmlns:p14="http://schemas.microsoft.com/office/powerpoint/2010/main" val="938190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A2F669-39CC-379E-8D85-5E873132A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7C5E9-69D8-93E0-84C9-8F6E4C904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5715" y="451509"/>
            <a:ext cx="7920570" cy="1188720"/>
          </a:xfrm>
        </p:spPr>
        <p:txBody>
          <a:bodyPr/>
          <a:lstStyle/>
          <a:p>
            <a:r>
              <a:rPr lang="hr-HR" b="1" dirty="0">
                <a:cs typeface="Times New Roman" panose="02020603050405020304" pitchFamily="18" charset="0"/>
              </a:rPr>
              <a:t>PRIMJENA MINDFULNESSA U SEANSI</a:t>
            </a:r>
            <a:endParaRPr lang="en-US" b="1" dirty="0"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32E2E-ABEE-B373-BB18-DD6AA0BE5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08718"/>
            <a:ext cx="12192000" cy="4749281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2000" dirty="0">
                <a:solidFill>
                  <a:schemeClr val="tx1"/>
                </a:solidFill>
              </a:rPr>
              <a:t>započeti s formalnom vježbom mindfulnessa na seansi s terapeutom</a:t>
            </a:r>
          </a:p>
          <a:p>
            <a:pPr lvl="1">
              <a:lnSpc>
                <a:spcPct val="115000"/>
              </a:lnSpc>
              <a:spcAft>
                <a:spcPts val="800"/>
              </a:spcAft>
            </a:pPr>
            <a:r>
              <a:rPr lang="hr-HR" sz="1800" dirty="0">
                <a:solidFill>
                  <a:schemeClr val="tx1"/>
                </a:solidFill>
              </a:rPr>
              <a:t>terapeut vodi (npr. 5 minuta) i pritom snima na klijentovom mobitelu kako bi ju klijent mogao ponoviti (slušati) kod kuće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hr-HR" sz="2000" dirty="0">
                <a:solidFill>
                  <a:schemeClr val="tx1"/>
                </a:solidFill>
              </a:rPr>
              <a:t>prvo potaknuti proces ruminacije kako bi klijent doživio misli/ emocije/ senzacije koje doživljava inače</a:t>
            </a:r>
          </a:p>
          <a:p>
            <a:pPr lvl="1">
              <a:lnSpc>
                <a:spcPct val="115000"/>
              </a:lnSpc>
              <a:spcAft>
                <a:spcPts val="800"/>
              </a:spcAft>
            </a:pPr>
            <a:r>
              <a:rPr lang="hr-HR" dirty="0" err="1">
                <a:solidFill>
                  <a:schemeClr val="tx1"/>
                </a:solidFill>
              </a:rPr>
              <a:t>klijentovo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ruminiranje</a:t>
            </a:r>
            <a:r>
              <a:rPr lang="hr-HR" dirty="0">
                <a:solidFill>
                  <a:schemeClr val="tx1"/>
                </a:solidFill>
              </a:rPr>
              <a:t> može poslužiti kao bihevioralni eksperiment za testiranje disfunkcionalnih uvjerenja </a:t>
            </a:r>
            <a:br>
              <a:rPr lang="hr-HR" dirty="0">
                <a:solidFill>
                  <a:schemeClr val="tx1"/>
                </a:solidFill>
              </a:rPr>
            </a:br>
            <a:r>
              <a:rPr lang="hr-HR" dirty="0">
                <a:solidFill>
                  <a:schemeClr val="tx1"/>
                </a:solidFill>
              </a:rPr>
              <a:t>(npr. “ruminiranje je </a:t>
            </a:r>
            <a:r>
              <a:rPr lang="hr-HR" dirty="0" err="1">
                <a:solidFill>
                  <a:schemeClr val="tx1"/>
                </a:solidFill>
              </a:rPr>
              <a:t>nekontrolabilno</a:t>
            </a:r>
            <a:r>
              <a:rPr lang="hr-HR" dirty="0">
                <a:solidFill>
                  <a:schemeClr val="tx1"/>
                </a:solidFill>
              </a:rPr>
              <a:t>”)</a:t>
            </a:r>
          </a:p>
          <a:p>
            <a:pPr lvl="2">
              <a:lnSpc>
                <a:spcPct val="115000"/>
              </a:lnSpc>
              <a:spcAft>
                <a:spcPts val="800"/>
              </a:spcAft>
            </a:pPr>
            <a:r>
              <a:rPr lang="hr-HR" dirty="0">
                <a:solidFill>
                  <a:schemeClr val="tx1"/>
                </a:solidFill>
              </a:rPr>
              <a:t>uči da mu mindfulness pruža određeni stupanj kontrole nad ruminacijom</a:t>
            </a:r>
            <a:endParaRPr lang="en-US" dirty="0">
              <a:solidFill>
                <a:schemeClr val="tx1"/>
              </a:solidFill>
            </a:endParaRPr>
          </a:p>
          <a:p>
            <a:pPr lvl="1">
              <a:lnSpc>
                <a:spcPct val="115000"/>
              </a:lnSpc>
              <a:spcAft>
                <a:spcPts val="800"/>
              </a:spcAft>
            </a:pPr>
            <a:r>
              <a:rPr lang="hr-HR" sz="1800" dirty="0">
                <a:solidFill>
                  <a:schemeClr val="tx1"/>
                </a:solidFill>
              </a:rPr>
              <a:t>važno je replicirati uvjete u kojima će klijent primjenjivati </a:t>
            </a:r>
            <a:r>
              <a:rPr lang="hr-HR" sz="1800" dirty="0" err="1">
                <a:solidFill>
                  <a:schemeClr val="tx1"/>
                </a:solidFill>
              </a:rPr>
              <a:t>mindfulness</a:t>
            </a:r>
            <a:r>
              <a:rPr lang="hr-HR" sz="1800" dirty="0">
                <a:solidFill>
                  <a:schemeClr val="tx1"/>
                </a:solidFill>
              </a:rPr>
              <a:t> izvan seanse</a:t>
            </a:r>
            <a:endParaRPr lang="en-US" sz="1800" dirty="0">
              <a:solidFill>
                <a:schemeClr val="tx1"/>
              </a:solidFill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US" sz="2000" dirty="0">
              <a:solidFill>
                <a:schemeClr val="tx1"/>
              </a:solidFill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647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7F341-4286-F0C9-641D-C475C3A17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D8C82-6C19-3AC3-2DDE-1FC356EA3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5715" y="451509"/>
            <a:ext cx="7920570" cy="1188720"/>
          </a:xfrm>
        </p:spPr>
        <p:txBody>
          <a:bodyPr/>
          <a:lstStyle/>
          <a:p>
            <a:r>
              <a:rPr lang="hr-HR" b="1" dirty="0">
                <a:cs typeface="Times New Roman" panose="02020603050405020304" pitchFamily="18" charset="0"/>
              </a:rPr>
              <a:t>PRIMJENA MINDFULNESSA U SEANSI</a:t>
            </a:r>
            <a:endParaRPr lang="en-US" b="1" dirty="0"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C006D-EB0A-BDC3-7A9E-D77A0677C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08718"/>
            <a:ext cx="12192000" cy="4749281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hr-HR" sz="2000" kern="100" dirty="0">
                <a:solidFill>
                  <a:schemeClr val="tx1"/>
                </a:solidFill>
                <a:cs typeface="Times New Roman" panose="02020603050405020304" pitchFamily="18" charset="0"/>
              </a:rPr>
              <a:t>kada klijent krene ruminirati, terapeut započne s vođenom mindfulness meditacijom</a:t>
            </a:r>
          </a:p>
          <a:p>
            <a:pPr marL="457200" lvl="2">
              <a:lnSpc>
                <a:spcPct val="107000"/>
              </a:lnSpc>
              <a:spcAft>
                <a:spcPts val="800"/>
              </a:spcAft>
            </a:pPr>
            <a:r>
              <a:rPr lang="hr-HR" sz="1800" kern="100" dirty="0">
                <a:solidFill>
                  <a:schemeClr val="tx1"/>
                </a:solidFill>
                <a:cs typeface="Times New Roman" panose="02020603050405020304" pitchFamily="18" charset="0"/>
              </a:rPr>
              <a:t>usmjerava ga na disanje, na senzacije do kojih dolazi u tijelu uslijed udaha i izdaha</a:t>
            </a:r>
          </a:p>
          <a:p>
            <a:pPr marL="457200" lvl="2">
              <a:lnSpc>
                <a:spcPct val="107000"/>
              </a:lnSpc>
              <a:spcAft>
                <a:spcPts val="800"/>
              </a:spcAft>
            </a:pPr>
            <a:r>
              <a:rPr lang="hr-HR" sz="1800" kern="100" dirty="0">
                <a:solidFill>
                  <a:schemeClr val="tx1"/>
                </a:solidFill>
                <a:cs typeface="Times New Roman" panose="02020603050405020304" pitchFamily="18" charset="0"/>
              </a:rPr>
              <a:t>govori o pažnji koja luta i kako ju je potrebno vratiti</a:t>
            </a:r>
            <a:br>
              <a:rPr lang="hr-HR" sz="1800" kern="100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endParaRPr lang="hr-HR" sz="1800" kern="1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hr-HR" sz="2000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nakon vođene vježbe, korisno je učiniti sljedeće:</a:t>
            </a:r>
          </a:p>
          <a:p>
            <a:pPr marL="457200" lvl="2">
              <a:lnSpc>
                <a:spcPct val="107000"/>
              </a:lnSpc>
              <a:spcAft>
                <a:spcPts val="800"/>
              </a:spcAft>
            </a:pPr>
            <a:r>
              <a:rPr lang="hr-HR" sz="1800" u="none" strike="noStrike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ponovno reći klijentu da rangira intenzitet svoje negativne emocije</a:t>
            </a:r>
            <a:endParaRPr lang="hr-HR" sz="1800" kern="100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2">
              <a:lnSpc>
                <a:spcPct val="107000"/>
              </a:lnSpc>
              <a:spcAft>
                <a:spcPts val="800"/>
              </a:spcAft>
            </a:pPr>
            <a:r>
              <a:rPr lang="hr-HR" sz="1800" kern="1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ponoviti </a:t>
            </a:r>
            <a:r>
              <a:rPr lang="hr-HR" sz="1800" u="none" strike="noStrike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zaključak o iskustvu</a:t>
            </a:r>
          </a:p>
          <a:p>
            <a:pPr marL="457200" lvl="2">
              <a:lnSpc>
                <a:spcPct val="107000"/>
              </a:lnSpc>
              <a:spcAft>
                <a:spcPts val="800"/>
              </a:spcAft>
            </a:pPr>
            <a:r>
              <a:rPr lang="hr-HR" sz="1800" u="none" strike="noStrike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zajedno dogovoriti akcijski plan, npr. da klijent formalno vježba 5 minuta svako jutro i neformalno kada se uhvati u ruminaciji</a:t>
            </a:r>
            <a:endParaRPr lang="en-US" sz="1800" u="none" strike="noStrike" kern="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788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3E5B7-66FC-E9F3-CFCB-DC58975D0A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2638044"/>
            <a:ext cx="5853683" cy="4219956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●"/>
            </a:pPr>
            <a:r>
              <a:rPr lang="hr-HR" sz="2000" u="none" strike="noStrike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Koliko je intenzivna (npr.) tuga sada od 0-10?</a:t>
            </a:r>
            <a:endParaRPr lang="en-US" sz="2000" u="none" strike="noStrike" kern="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●"/>
            </a:pPr>
            <a:r>
              <a:rPr lang="hr-HR" sz="2000" u="none" strike="noStrike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Kako je bilo?</a:t>
            </a:r>
            <a:endParaRPr lang="en-US" sz="2000" u="none" strike="noStrike" kern="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●"/>
            </a:pPr>
            <a:r>
              <a:rPr lang="hr-HR" sz="2000" u="none" strike="noStrike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Što ste primijetili?</a:t>
            </a:r>
            <a:endParaRPr lang="en-US" sz="2000" u="none" strike="noStrike" kern="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●"/>
            </a:pPr>
            <a:r>
              <a:rPr lang="hr-HR" sz="2000" u="none" strike="noStrike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Je li vam um lutao?</a:t>
            </a:r>
            <a:endParaRPr lang="en-US" sz="2000" u="none" strike="noStrike" kern="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●"/>
            </a:pPr>
            <a:r>
              <a:rPr lang="hr-HR" sz="2000" u="none" strike="noStrike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Jeste li mogli vratiti pažnju natrag na disanje, nakon što je um odlutao?</a:t>
            </a:r>
            <a:endParaRPr lang="en-US" sz="2000" u="none" strike="noStrike" kern="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○"/>
            </a:pPr>
            <a:r>
              <a:rPr lang="hr-HR" sz="1800" u="none" strike="noStrike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ako je odgovor “da”, onda:  “Što vam to govori o vašoj mogućnosti prestanka ruminiranja?”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120156-542F-6976-7D96-7288B395B7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8315" y="2638043"/>
            <a:ext cx="5853683" cy="4219955"/>
          </a:xfrm>
        </p:spPr>
        <p:txBody>
          <a:bodyPr/>
          <a:lstStyle/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●"/>
            </a:pPr>
            <a:r>
              <a:rPr lang="hr-HR" sz="2000" u="none" strike="noStrike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Što se dogodilo s vašim emocijama dok ste vježbali?</a:t>
            </a:r>
            <a:endParaRPr lang="en-US" sz="2000" u="none" strike="noStrike" kern="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●"/>
            </a:pPr>
            <a:r>
              <a:rPr lang="hr-HR" sz="2000" u="none" strike="noStrike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Što mislite o tome?</a:t>
            </a:r>
            <a:endParaRPr lang="en-US" sz="2000" u="none" strike="noStrike" kern="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●"/>
            </a:pPr>
            <a:r>
              <a:rPr lang="hr-HR" sz="2000" u="none" strike="noStrike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Je li ovo bilo korisno?</a:t>
            </a:r>
            <a:endParaRPr lang="en-US" sz="2000" u="none" strike="noStrike" kern="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●"/>
            </a:pPr>
            <a:r>
              <a:rPr lang="hr-HR" sz="2000" u="none" strike="noStrike" kern="1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Mislite li da bi bilo dobro ovo provoditi kao akcijski plan?</a:t>
            </a:r>
            <a:endParaRPr lang="en-US" sz="2000" u="none" strike="noStrike" kern="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2D00563-F22B-38B2-EFAB-12B06B190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028" y="955869"/>
            <a:ext cx="8543310" cy="1187450"/>
          </a:xfrm>
        </p:spPr>
        <p:txBody>
          <a:bodyPr/>
          <a:lstStyle/>
          <a:p>
            <a:r>
              <a:rPr lang="hr-HR" b="1" dirty="0">
                <a:cs typeface="Times New Roman" panose="02020603050405020304" pitchFamily="18" charset="0"/>
              </a:rPr>
              <a:t>NAKON PROVEDENE VJEŽBE NA SEANSI</a:t>
            </a:r>
            <a:endParaRPr lang="en-US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1103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80</TotalTime>
  <Words>743</Words>
  <Application>Microsoft Office PowerPoint</Application>
  <PresentationFormat>Widescreen</PresentationFormat>
  <Paragraphs>107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Gill Sans MT</vt:lpstr>
      <vt:lpstr>Symbol</vt:lpstr>
      <vt:lpstr>Times New Roman</vt:lpstr>
      <vt:lpstr>Wingdings</vt:lpstr>
      <vt:lpstr>Parcel</vt:lpstr>
      <vt:lpstr>INTEGRACIJA MILDFULNESSA U KBT-U</vt:lpstr>
      <vt:lpstr>MINDFULNESS</vt:lpstr>
      <vt:lpstr>MINDFULNESS</vt:lpstr>
      <vt:lpstr>MINDFULNESS U KBT-U</vt:lpstr>
      <vt:lpstr>DVIJE VRSTE VJEŽBI MINDFULNESSa</vt:lpstr>
      <vt:lpstr>TEHNIKE PRIJE UVOĐENJA MINDFULNESSA</vt:lpstr>
      <vt:lpstr>PRIMJENA MINDFULNESSA U SEANSI</vt:lpstr>
      <vt:lpstr>PRIMJENA MINDFULNESSA U SEANSI</vt:lpstr>
      <vt:lpstr>NAKON PROVEDENE VJEŽBE NA SEANSI</vt:lpstr>
      <vt:lpstr>PRIMJENA MINDFULNESSA U TRETMANU</vt:lpstr>
      <vt:lpstr>TEHNIKA OSVJEŠTAVANJA</vt:lpstr>
      <vt:lpstr>TEHNIKA OSVJEŠTAVANJA</vt:lpstr>
      <vt:lpstr>TEHNIKA OSVJEŠTAVANJA</vt:lpstr>
      <vt:lpstr>POPIS LITERATURE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INTEGRACIJA MILDFULNESSA U KBT-U</dc:title>
  <dc:creator>Karla Bojić</dc:creator>
  <cp:lastModifiedBy>hubikotvr@outlook.com</cp:lastModifiedBy>
  <cp:revision>8</cp:revision>
  <dcterms:created xsi:type="dcterms:W3CDTF">2025-01-01T09:52:59Z</dcterms:created>
  <dcterms:modified xsi:type="dcterms:W3CDTF">2025-01-22T14:00:12Z</dcterms:modified>
</cp:coreProperties>
</file>