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7" r:id="rId4"/>
    <p:sldId id="259" r:id="rId5"/>
    <p:sldId id="260" r:id="rId6"/>
    <p:sldId id="271" r:id="rId7"/>
    <p:sldId id="261" r:id="rId8"/>
    <p:sldId id="265" r:id="rId9"/>
    <p:sldId id="272" r:id="rId10"/>
    <p:sldId id="267" r:id="rId11"/>
    <p:sldId id="268" r:id="rId12"/>
    <p:sldId id="269" r:id="rId13"/>
    <p:sldId id="270" r:id="rId14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918" autoAdjust="0"/>
  </p:normalViewPr>
  <p:slideViewPr>
    <p:cSldViewPr snapToGrid="0">
      <p:cViewPr varScale="1">
        <p:scale>
          <a:sx n="74" d="100"/>
          <a:sy n="74" d="100"/>
        </p:scale>
        <p:origin x="18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11.1.2025.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FF9A7-D50C-47DD-96D3-ACF683061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5899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11.1.2025.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622E0-0995-46D3-8BA4-E648B56D612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934748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Dogovor u HUBIKOT-u je da akcijski plan prevodimo kao „samostalni rad”, a kao naslov možete staviti „samostalni rad (DZ)” da bude sasvim jasno. Nekako sam se taj prijevod čini najviše u duhu našeg jezika, a bilo bi dobro da to nazivamo dosljedno kroz edukaciju.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622E0-0995-46D3-8BA4-E648B56D612A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11.1.2025.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1446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622E0-0995-46D3-8BA4-E648B56D612A}" type="slidenum">
              <a:rPr lang="hr-HR" smtClean="0"/>
              <a:t>2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11.1.2025.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630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622E0-0995-46D3-8BA4-E648B56D612A}" type="slidenum">
              <a:rPr lang="hr-HR" smtClean="0"/>
              <a:t>5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11.1.2025.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0305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Malo sam Vam dopunila ovaj slajd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622E0-0995-46D3-8BA4-E648B56D612A}" type="slidenum">
              <a:rPr lang="hr-HR" smtClean="0"/>
              <a:t>6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11.1.2025.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3744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/>
              <a:t>Molim Vas da sve primjere mogućih zadataka stavite na jedan slajd, da ih samo nabrojite, i usmeno jedan-dva pojasnite detaljnije (npr. </a:t>
            </a:r>
            <a:r>
              <a:rPr lang="hr-HR" b="1" dirty="0" err="1"/>
              <a:t>biblioterapiju</a:t>
            </a:r>
            <a:r>
              <a:rPr lang="hr-HR" b="1" dirty="0"/>
              <a:t> i pripremu za sljedeću sesiju). U popis primjera zadataka dodajte i „samostalna izlaganja” jer je to jadna jako česta zadaća.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b="1" dirty="0"/>
              <a:t>Naime, ovdje ima tehnika koje Vi još niste radili i kojima će biti posvećene cjelovite radionice (npr. rad na negativnim automatskim mislima, bihevioralni eksperiment i sl</a:t>
            </a:r>
            <a:r>
              <a:rPr lang="hr-HR" b="1" dirty="0">
                <a:sym typeface="Wingdings" panose="05000000000000000000" pitchFamily="2" charset="2"/>
              </a:rPr>
              <a:t>.) pa je bolje da te teme ne otvaramo puno jer ih nećemo stići detaljnije pojasniti, a i nema potrebe u ovoj fazi. U ovoj fazi edukacije želimo da </a:t>
            </a:r>
            <a:r>
              <a:rPr lang="hr-HR" b="1" dirty="0" err="1">
                <a:sym typeface="Wingdings" panose="05000000000000000000" pitchFamily="2" charset="2"/>
              </a:rPr>
              <a:t>edukanti</a:t>
            </a:r>
            <a:r>
              <a:rPr lang="hr-HR" b="1" dirty="0">
                <a:sym typeface="Wingdings" panose="05000000000000000000" pitchFamily="2" charset="2"/>
              </a:rPr>
              <a:t> o zadaćama nauče ono što ste lijepo pobrojali u sažetku i da vide da te zadaće mogu biti vrlo raznolike.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b="1" dirty="0"/>
              <a:t>Praćenje automatskih misli </a:t>
            </a:r>
          </a:p>
          <a:p>
            <a:pPr marL="0" indent="0">
              <a:buNone/>
            </a:pPr>
            <a:endParaRPr lang="hr-HR" b="1" dirty="0"/>
          </a:p>
          <a:p>
            <a:pPr>
              <a:buFontTx/>
              <a:buChar char="-"/>
            </a:pPr>
            <a:r>
              <a:rPr lang="hr-HR" dirty="0"/>
              <a:t>Reći klijentu kada primijeti promjene u raspoloženju ili se upušta u neželjena ponašanja da se pita </a:t>
            </a:r>
            <a:r>
              <a:rPr lang="hr-HR" i="1" dirty="0"/>
              <a:t>„Što mi trenutno prolazi kroz misli?” </a:t>
            </a:r>
          </a:p>
          <a:p>
            <a:pPr>
              <a:buFontTx/>
              <a:buChar char="-"/>
            </a:pPr>
            <a:r>
              <a:rPr lang="hr-HR" dirty="0"/>
              <a:t>Zapisuju te misli na papir, u mobitel…</a:t>
            </a:r>
          </a:p>
          <a:p>
            <a:pPr>
              <a:buFontTx/>
              <a:buChar char="-"/>
            </a:pPr>
            <a:r>
              <a:rPr lang="hr-HR" dirty="0"/>
              <a:t>Evaluiraju misao, je li točna, netočna ili djelomično točna </a:t>
            </a:r>
          </a:p>
          <a:p>
            <a:pPr>
              <a:buFontTx/>
              <a:buChar char="-"/>
            </a:pPr>
            <a:r>
              <a:rPr lang="hr-HR" dirty="0"/>
              <a:t>Tijekom sesije zajedno s klijentom evaluiramo misli, ali cilj je naučiti klijenta da to radi samostalno</a:t>
            </a:r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Bihevioralni eksperimenti</a:t>
            </a:r>
          </a:p>
          <a:p>
            <a:pPr>
              <a:buFontTx/>
              <a:buChar char="-"/>
            </a:pPr>
            <a:r>
              <a:rPr lang="hr-HR" dirty="0"/>
              <a:t>kako bi se testirala valjanost negativnih predviđanja</a:t>
            </a:r>
          </a:p>
          <a:p>
            <a:pPr>
              <a:buFontTx/>
              <a:buChar char="-"/>
            </a:pPr>
            <a:r>
              <a:rPr lang="hr-HR" dirty="0"/>
              <a:t>mogu se koristiti i </a:t>
            </a:r>
            <a:r>
              <a:rPr lang="hr-HR" dirty="0" err="1"/>
              <a:t>Sokratovska</a:t>
            </a:r>
            <a:r>
              <a:rPr lang="hr-HR" dirty="0"/>
              <a:t> pitanja, ali osobno iskustvo rezultira većim kognitivnim i emocionalnim promjenama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b="1" dirty="0"/>
              <a:t>Distanciranje od misli</a:t>
            </a:r>
          </a:p>
          <a:p>
            <a:pPr marL="0" indent="0">
              <a:buNone/>
            </a:pPr>
            <a:r>
              <a:rPr lang="hr-HR" dirty="0"/>
              <a:t>- misli koje su dio ometajućih procesa (ruminacija, samokritičnosti, opsesija…)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Problem </a:t>
            </a:r>
            <a:r>
              <a:rPr lang="hr-HR" b="1" dirty="0" err="1"/>
              <a:t>solving</a:t>
            </a:r>
            <a:r>
              <a:rPr lang="hr-HR" b="1" dirty="0"/>
              <a:t> </a:t>
            </a:r>
          </a:p>
          <a:p>
            <a:pPr marL="0" indent="0">
              <a:buNone/>
            </a:pPr>
            <a:r>
              <a:rPr lang="hr-HR" dirty="0"/>
              <a:t>- implementacija koraka koji dovode do cilja</a:t>
            </a:r>
          </a:p>
          <a:p>
            <a:pPr marL="171450" indent="-171450">
              <a:buFontTx/>
              <a:buChar char="-"/>
            </a:pPr>
            <a:r>
              <a:rPr lang="hr-HR" dirty="0"/>
              <a:t>ovisno o cilju klijenta postavljaju se manji koraci, identificiraju se prepreke</a:t>
            </a:r>
          </a:p>
          <a:p>
            <a:pPr marL="171450" indent="-171450">
              <a:buFontTx/>
              <a:buChar char="-"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Vježbanje bihevioralnih vještina</a:t>
            </a:r>
          </a:p>
          <a:p>
            <a:pPr>
              <a:buFontTx/>
              <a:buChar char="-"/>
            </a:pPr>
            <a:r>
              <a:rPr lang="hr-HR" dirty="0"/>
              <a:t>Učenje novih vještina i uvježbavanje </a:t>
            </a:r>
          </a:p>
          <a:p>
            <a:pPr>
              <a:buFontTx/>
              <a:buChar char="-"/>
            </a:pPr>
            <a:r>
              <a:rPr lang="hr-HR" dirty="0"/>
              <a:t>Relaksacijske tehnike, </a:t>
            </a:r>
            <a:r>
              <a:rPr lang="hr-HR" dirty="0" err="1"/>
              <a:t>mindfulness</a:t>
            </a:r>
            <a:r>
              <a:rPr lang="hr-HR" dirty="0"/>
              <a:t>, organizacijske vještine, upravljanje vremenom, budžetom i sl.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 err="1"/>
              <a:t>Biblioterapija</a:t>
            </a:r>
            <a:r>
              <a:rPr lang="hr-HR" dirty="0"/>
              <a:t> </a:t>
            </a:r>
          </a:p>
          <a:p>
            <a:pPr>
              <a:buFontTx/>
              <a:buChar char="-"/>
            </a:pPr>
            <a:r>
              <a:rPr lang="hr-HR" dirty="0"/>
              <a:t>Klijenti vode bilješke u zadanoj literaturi</a:t>
            </a:r>
          </a:p>
          <a:p>
            <a:pPr>
              <a:buFontTx/>
              <a:buChar char="-"/>
            </a:pPr>
            <a:r>
              <a:rPr lang="hr-HR" dirty="0"/>
              <a:t>Označuju s čime se slažu s pročitanim a s čime ne te koja pitanja imaju</a:t>
            </a:r>
          </a:p>
          <a:p>
            <a:pPr>
              <a:buFontTx/>
              <a:buChar char="-"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Lista priznanja, pohvala i sl. </a:t>
            </a:r>
          </a:p>
          <a:p>
            <a:pPr marL="0" indent="0">
              <a:buNone/>
            </a:pPr>
            <a:r>
              <a:rPr lang="hr-HR" dirty="0"/>
              <a:t>- To može biti nešto što je teško a svejedno uspijevaju napraviti</a:t>
            </a:r>
          </a:p>
          <a:p>
            <a:pPr marL="0" indent="0">
              <a:buNone/>
            </a:pPr>
            <a:r>
              <a:rPr lang="hr-HR" dirty="0"/>
              <a:t>- Kako bi vidjeli sebe realističnije, stekli samopouzdanje…</a:t>
            </a:r>
          </a:p>
          <a:p>
            <a:pPr marL="171450" indent="-171450">
              <a:buFontTx/>
              <a:buChar char="-"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Uključivanje u aktivnosti za podizanje raspoloženja </a:t>
            </a:r>
          </a:p>
          <a:p>
            <a:pPr marL="0" indent="0">
              <a:buNone/>
            </a:pPr>
            <a:r>
              <a:rPr lang="hr-HR" dirty="0"/>
              <a:t>- odabir aktivnosti ovisi o </a:t>
            </a:r>
            <a:r>
              <a:rPr lang="hr-HR" dirty="0" err="1"/>
              <a:t>klijentovim</a:t>
            </a:r>
            <a:r>
              <a:rPr lang="hr-HR" dirty="0"/>
              <a:t> težnjama i potrebama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/>
              <a:t>Pripreme za sljedeću terapijsku seansu </a:t>
            </a:r>
          </a:p>
          <a:p>
            <a:pPr>
              <a:buFontTx/>
              <a:buChar char="-"/>
            </a:pPr>
            <a:r>
              <a:rPr lang="hr-HR" dirty="0"/>
              <a:t>da razmišljaju što je važno reći na sljedećoj seansi</a:t>
            </a:r>
          </a:p>
          <a:p>
            <a:pPr>
              <a:buFontTx/>
              <a:buChar char="-"/>
            </a:pPr>
            <a:r>
              <a:rPr lang="hr-HR" dirty="0"/>
              <a:t>ušteda vremena, koncentriranje na bitno</a:t>
            </a:r>
          </a:p>
          <a:p>
            <a:pPr>
              <a:buFontTx/>
              <a:buChar char="-"/>
            </a:pPr>
            <a:endParaRPr lang="hr-H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622E0-0995-46D3-8BA4-E648B56D612A}" type="slidenum">
              <a:rPr lang="hr-HR" smtClean="0"/>
              <a:t>7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11.1.2025.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366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622E0-0995-46D3-8BA4-E648B56D612A}" type="slidenum">
              <a:rPr lang="hr-HR" smtClean="0"/>
              <a:t>8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11.1.2025.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4312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Naglasiti da čak i kada se ne izvrši uspješno zadatak možemo dobiti korisne informacije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622E0-0995-46D3-8BA4-E648B56D612A}" type="slidenum">
              <a:rPr lang="hr-HR" smtClean="0"/>
              <a:t>9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11.1.2025.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234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577C1-BBFD-B6B0-756D-0BE795C82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7D82E-D606-658D-302D-EE300E9C7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8F33F-531B-3212-3DBC-C75C20AC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10418-FC0E-485E-DD27-59D174C1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4B179-8E2F-638B-0E8C-058B44659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0342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BF2AA-534F-00BC-9E21-1A35F83F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EA3155-4692-88A9-D0E5-C91876518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D4944-8D33-DC0E-6F57-15821BB7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F134E-C2B9-0247-C27C-38C4D4EAE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AFC0A-DFA1-9791-353B-BC70DD0F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40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51A5A3-CED1-49EB-0FA6-92ECE6B134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DFC40-EA5B-47E4-7B09-229241A22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3ECE9-E20D-3560-2B48-6AEDA16AC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7E85B-6EFB-194A-891F-5CFEE5154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76E48-A983-65F4-CE3B-60294B11C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22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E6B1E-6CB6-B78D-043E-FEB85EE3C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AA439-E2E6-A37D-ADA7-07C04581B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58DC0-017B-C67E-5815-215D0F07D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72411-2784-895F-F998-08DEDE7FB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BA176-94D6-D65D-66FE-7FA9FF18B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9840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A8AD-FDEA-44EA-7A81-29167C9F4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69AF9-6E2B-9D63-4932-BFE7C0996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F606A-163A-0E5F-497F-3F51C719E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CF752-D304-ABF7-BF0F-129503D6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9E883-D983-F8FF-2D3D-6CF5CBFB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576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3672-E1EA-F7A9-7D4A-2DA44D20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4D0E0-5959-74D4-B2D7-9F4568F59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F7A19-2BA2-BE1D-1115-8A59AA9BF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7AC1D-36C5-50C9-ECCD-5698D4281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0BCA1E-6367-0C4A-A697-DFFAB36D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E8FB3-73B9-C9EF-0ADE-6FA5533B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000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AA130-4B24-C1CF-E391-1D5B22AA8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F35E65-1D9D-D8DB-C276-7F73061EE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9963B-16A3-E0C3-5E60-DD0F9CD12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0F118A-6956-DA05-FCEE-209EAD757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5C3231-044E-D954-56B8-8D82B3E80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DEE8FD-ADCE-DDFA-4B69-D9DE04D63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560D46-7ADE-06CB-74DB-964A95BC3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DAC9BF-F8C3-CE8B-C122-2DBA83CD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200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4BBF0-F4C3-F794-F8A7-858213B82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422EA8-FA81-BF25-BC63-BB7FA9278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A5023C-D260-20A6-1FB2-4B2A2539A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3DDC8-7D73-34B2-867D-B5ABD6472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317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BFB201-EB48-07DF-187D-8C90186A0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C1AACC-6830-0300-3749-3B29B51C1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9B076-E836-3B68-BE6F-43984C51A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61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BF44C-C0BF-B8B6-D659-585C16499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0EC00-5C55-5696-6EC1-D6DEF95B2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1D0D0-BB81-05CA-B349-8A8342FFD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32F2B-44CF-847A-0595-4123B87D3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F4ED3C-4957-EE07-4844-E685655A7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4A80B-7921-3FF1-376C-64A93EE4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100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B8568-4B13-03FB-F90F-9F5DA62AD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EE7E1-8881-8F7B-65C2-A64185346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2E997-344B-DDBD-FE76-4DE359FE1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2488A-DDBC-C6BB-8D56-990E63F2A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C8D91-DD94-FFE4-2118-B2EB84520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9CC89-8CA2-E6C8-01D6-375C3F45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37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287087-D94A-BD7A-0374-6F1FAC39C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4D677-1C93-08D0-3542-615D90D8B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7F3A9-543D-8C4E-DE03-7444E3F391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D5718-C435-4F22-9ADD-E9F15FC15708}" type="datetimeFigureOut">
              <a:rPr lang="hr-HR" smtClean="0"/>
              <a:t>09.01.2025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2B61E-6720-7433-26AE-67804B7B4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26008-C0E5-E677-B349-79203FA6B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33EC9-AD75-4A08-BA02-E6489272F45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19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AF87C-70F3-B6F2-53BA-2BFA6F7A6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8872" y="598343"/>
            <a:ext cx="9144000" cy="2387600"/>
          </a:xfrm>
        </p:spPr>
        <p:txBody>
          <a:bodyPr/>
          <a:lstStyle/>
          <a:p>
            <a:r>
              <a:rPr lang="hr-HR" dirty="0"/>
              <a:t>Samostalni rad (DZ)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5658CC-FA55-FC41-F364-31926DFF6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8661" y="5957341"/>
            <a:ext cx="5171767" cy="747251"/>
          </a:xfrm>
        </p:spPr>
        <p:txBody>
          <a:bodyPr>
            <a:normAutofit/>
          </a:bodyPr>
          <a:lstStyle/>
          <a:p>
            <a:r>
              <a:rPr lang="hr-HR" dirty="0"/>
              <a:t>11. siječanj 2025.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DC3B33C-0D42-41C8-FB19-B2425562C4C3}"/>
              </a:ext>
            </a:extLst>
          </p:cNvPr>
          <p:cNvSpPr txBox="1">
            <a:spLocks/>
          </p:cNvSpPr>
          <p:nvPr/>
        </p:nvSpPr>
        <p:spPr>
          <a:xfrm>
            <a:off x="5834544" y="3350765"/>
            <a:ext cx="5171767" cy="747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Ivan Kuliš, mag. </a:t>
            </a:r>
            <a:r>
              <a:rPr lang="hr-HR" dirty="0" err="1"/>
              <a:t>psych</a:t>
            </a:r>
            <a:r>
              <a:rPr lang="hr-HR" dirty="0"/>
              <a:t>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234CBE3-DD67-6E75-4D56-74612AA9F1DD}"/>
              </a:ext>
            </a:extLst>
          </p:cNvPr>
          <p:cNvCxnSpPr/>
          <p:nvPr/>
        </p:nvCxnSpPr>
        <p:spPr>
          <a:xfrm>
            <a:off x="2899064" y="2985943"/>
            <a:ext cx="56630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894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8D18C-E650-BA18-F3B0-0F898A51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Provjera izvršavanja samostalnog rada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9B2AE-7DB0-187C-AF82-B39721117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U pravilu na početku sesije</a:t>
            </a:r>
          </a:p>
          <a:p>
            <a:endParaRPr lang="hr-HR" dirty="0"/>
          </a:p>
          <a:p>
            <a:r>
              <a:rPr lang="hr-HR" dirty="0"/>
              <a:t>Konceptualizacija teškoća u izvršavanju:</a:t>
            </a:r>
            <a:br>
              <a:rPr lang="hr-HR" dirty="0"/>
            </a:br>
            <a:endParaRPr lang="hr-HR" dirty="0"/>
          </a:p>
          <a:p>
            <a:pPr marL="0" indent="0">
              <a:buNone/>
            </a:pPr>
            <a:r>
              <a:rPr lang="hr-HR" b="1" dirty="0"/>
              <a:t>PRAKTIČNI PROBLEMI</a:t>
            </a:r>
          </a:p>
          <a:p>
            <a:pPr>
              <a:buFontTx/>
              <a:buChar char="-"/>
            </a:pPr>
            <a:r>
              <a:rPr lang="hr-HR" dirty="0"/>
              <a:t>zaboravi se </a:t>
            </a:r>
            <a:r>
              <a:rPr lang="hr-HR" dirty="0" err="1"/>
              <a:t>racionala</a:t>
            </a:r>
            <a:endParaRPr lang="hr-HR" dirty="0"/>
          </a:p>
          <a:p>
            <a:pPr>
              <a:buFontTx/>
              <a:buChar char="-"/>
            </a:pPr>
            <a:r>
              <a:rPr lang="hr-HR" dirty="0" err="1"/>
              <a:t>neorganizacija</a:t>
            </a:r>
            <a:endParaRPr lang="hr-HR" dirty="0"/>
          </a:p>
          <a:p>
            <a:pPr>
              <a:buFontTx/>
              <a:buChar char="-"/>
            </a:pPr>
            <a:r>
              <a:rPr lang="hr-HR" dirty="0"/>
              <a:t>težak zadatak</a:t>
            </a:r>
          </a:p>
          <a:p>
            <a:pPr marL="0" indent="0">
              <a:buNone/>
            </a:pPr>
            <a:r>
              <a:rPr lang="hr-HR" dirty="0"/>
              <a:t/>
            </a:r>
            <a:br>
              <a:rPr lang="hr-HR" dirty="0"/>
            </a:br>
            <a:r>
              <a:rPr lang="hr-HR" b="1" dirty="0"/>
              <a:t>OMETAJUĆE KOGNICIJE</a:t>
            </a:r>
          </a:p>
          <a:p>
            <a:pPr marL="0" indent="0">
              <a:buNone/>
            </a:pPr>
            <a:r>
              <a:rPr lang="hr-HR" dirty="0"/>
              <a:t>- negativne misli i uvjerenja</a:t>
            </a:r>
          </a:p>
          <a:p>
            <a:pPr marL="0" indent="0">
              <a:buNone/>
            </a:pPr>
            <a:r>
              <a:rPr lang="hr-HR" dirty="0"/>
              <a:t>- npr. negativno predviđanje</a:t>
            </a:r>
            <a:br>
              <a:rPr lang="hr-HR" dirty="0"/>
            </a:br>
            <a:endParaRPr lang="hr-HR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0C170A-A8DD-1370-15F2-BA4335950593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904009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E00D71B-738B-C69C-085C-8234D316408A}"/>
              </a:ext>
            </a:extLst>
          </p:cNvPr>
          <p:cNvSpPr txBox="1"/>
          <p:nvPr/>
        </p:nvSpPr>
        <p:spPr>
          <a:xfrm>
            <a:off x="5678631" y="3747436"/>
            <a:ext cx="5491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(problem </a:t>
            </a:r>
            <a:r>
              <a:rPr lang="hr-HR" dirty="0" err="1"/>
              <a:t>solving</a:t>
            </a:r>
            <a:r>
              <a:rPr lang="hr-HR" dirty="0"/>
              <a:t>, trening vještina, modificiranje AP-a…)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3558DE5-C8C5-EF90-5E7E-F3D1ABAAF82E}"/>
              </a:ext>
            </a:extLst>
          </p:cNvPr>
          <p:cNvCxnSpPr>
            <a:cxnSpLocks/>
          </p:cNvCxnSpPr>
          <p:nvPr/>
        </p:nvCxnSpPr>
        <p:spPr>
          <a:xfrm>
            <a:off x="3990109" y="3932102"/>
            <a:ext cx="11222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BCF125B-B4F8-40D1-6D80-85E85B0CF5F2}"/>
              </a:ext>
            </a:extLst>
          </p:cNvPr>
          <p:cNvSpPr txBox="1"/>
          <p:nvPr/>
        </p:nvSpPr>
        <p:spPr>
          <a:xfrm>
            <a:off x="6250131" y="5115249"/>
            <a:ext cx="54915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(testiramo negativna predviđanja bihevioralnim eksperimentom ili </a:t>
            </a:r>
            <a:r>
              <a:rPr lang="hr-HR" dirty="0" err="1"/>
              <a:t>sokratovskim</a:t>
            </a:r>
            <a:r>
              <a:rPr lang="hr-HR" dirty="0"/>
              <a:t> intervjuom)</a:t>
            </a:r>
            <a:br>
              <a:rPr lang="hr-HR" dirty="0"/>
            </a:br>
            <a:endParaRPr lang="hr-HR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2964D8A-8CA3-7862-37BC-E2DF423FCA22}"/>
              </a:ext>
            </a:extLst>
          </p:cNvPr>
          <p:cNvCxnSpPr>
            <a:cxnSpLocks/>
          </p:cNvCxnSpPr>
          <p:nvPr/>
        </p:nvCxnSpPr>
        <p:spPr>
          <a:xfrm>
            <a:off x="4662055" y="5408577"/>
            <a:ext cx="11222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218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D12C7-75AF-CA63-E2EF-7A67EE006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Ometajuće </a:t>
            </a:r>
            <a:r>
              <a:rPr lang="hr-HR" sz="3600" dirty="0" err="1"/>
              <a:t>kognicije</a:t>
            </a:r>
            <a:r>
              <a:rPr lang="hr-HR" sz="3600" dirty="0"/>
              <a:t> zamaskirane kao praktični problemi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37D6A-4787-BF29-3615-56DE9AC6C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„nedostatak vremena/energije/mogućnosti”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Ako sumnjamo da su zamaskirane ometajuće misli onda tu mogućnost provjeravamo prije rasprave o praktičnim problemima</a:t>
            </a:r>
          </a:p>
          <a:p>
            <a:pPr marL="0" indent="0">
              <a:buNone/>
            </a:pPr>
            <a:r>
              <a:rPr lang="hr-HR" sz="2600" i="1" dirty="0"/>
              <a:t>„Zamisli da to nije bio slučaj, da si imao dovoljno vremena, koliko bi vjerojatno bilo da ćeš izvršiti zadatak. Što bi te moglo ometati…”</a:t>
            </a:r>
          </a:p>
          <a:p>
            <a:endParaRPr lang="hr-HR" dirty="0"/>
          </a:p>
          <a:p>
            <a:r>
              <a:rPr lang="hr-HR" dirty="0"/>
              <a:t>Klijenti koji imaju izraženu potrebu odraditi sve savršeno imaju benefite od tog da akcijski plan uključuje pogreške </a:t>
            </a:r>
          </a:p>
          <a:p>
            <a:pPr marL="0" indent="0">
              <a:buNone/>
            </a:pPr>
            <a:r>
              <a:rPr lang="hr-HR" sz="2600" i="1" dirty="0"/>
              <a:t>npr. </a:t>
            </a:r>
            <a:r>
              <a:rPr lang="hr-HR" sz="2600" i="1" dirty="0" err="1"/>
              <a:t>nammjerne</a:t>
            </a:r>
            <a:r>
              <a:rPr lang="hr-HR" sz="2600" i="1" dirty="0"/>
              <a:t> greške, </a:t>
            </a:r>
            <a:r>
              <a:rPr lang="hr-HR" sz="2600" i="1" dirty="0">
                <a:latin typeface="Bradley Hand ITC" panose="03070402050302030203" pitchFamily="66" charset="0"/>
              </a:rPr>
              <a:t>neuredan rukopis</a:t>
            </a:r>
            <a:r>
              <a:rPr lang="hr-HR" sz="2600" i="1" dirty="0"/>
              <a:t>, ograničeno vrijeme i sl.</a:t>
            </a:r>
          </a:p>
          <a:p>
            <a:pPr marL="0" indent="0">
              <a:buNone/>
            </a:pPr>
            <a:endParaRPr lang="hr-HR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7A2B5AB-6FD9-8CBB-9B54-0B335AC3433A}"/>
              </a:ext>
            </a:extLst>
          </p:cNvPr>
          <p:cNvCxnSpPr>
            <a:cxnSpLocks/>
          </p:cNvCxnSpPr>
          <p:nvPr/>
        </p:nvCxnSpPr>
        <p:spPr>
          <a:xfrm>
            <a:off x="654628" y="1375353"/>
            <a:ext cx="1106631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689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2357-3724-1707-89F9-86ED4F012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Terapeutove</a:t>
            </a:r>
            <a:r>
              <a:rPr lang="hr-HR" dirty="0"/>
              <a:t> </a:t>
            </a:r>
            <a:r>
              <a:rPr lang="hr-HR" dirty="0" err="1"/>
              <a:t>kognicije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C333-F1E2-95FD-239E-3458B5980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400" i="1" dirty="0"/>
              <a:t>„Povrijedit ću ga ako pokušam saznati zašto nije izvršila DZ”</a:t>
            </a:r>
          </a:p>
          <a:p>
            <a:pPr marL="0" indent="0">
              <a:buNone/>
            </a:pPr>
            <a:r>
              <a:rPr lang="hr-HR" sz="2400" i="1" dirty="0"/>
              <a:t>„Bit će ljuta/uvrijeđena ako je to pitam”</a:t>
            </a:r>
          </a:p>
          <a:p>
            <a:pPr marL="0" indent="0">
              <a:buNone/>
            </a:pPr>
            <a:r>
              <a:rPr lang="hr-HR" sz="2400" i="1" dirty="0"/>
              <a:t>„Ne treba zaista napraviti DZ da bi bio bolje”</a:t>
            </a:r>
          </a:p>
          <a:p>
            <a:pPr marL="0" indent="0">
              <a:buNone/>
            </a:pPr>
            <a:r>
              <a:rPr lang="hr-HR" sz="2400" i="1" dirty="0"/>
              <a:t>„Previše je trenutno opterećen drugim stvarima”</a:t>
            </a:r>
          </a:p>
          <a:p>
            <a:pPr marL="0" indent="0">
              <a:buNone/>
            </a:pPr>
            <a:r>
              <a:rPr lang="hr-HR" sz="2400" i="1" dirty="0"/>
              <a:t>„Previše je ranjiva da se izloži anksioznim situacijama”</a:t>
            </a:r>
          </a:p>
          <a:p>
            <a:endParaRPr lang="hr-HR" dirty="0"/>
          </a:p>
          <a:p>
            <a:r>
              <a:rPr lang="hr-HR" dirty="0"/>
              <a:t>Možemo zapisivati svoje misli, napraviti bihevioralne eksperimente, konzultirati supervizora, podsjetiti se da ne činimo uslugu klijentu ako preskočimo samostalni rad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2FECB8A-1164-C59E-367C-7F24B44C5E60}"/>
              </a:ext>
            </a:extLst>
          </p:cNvPr>
          <p:cNvCxnSpPr>
            <a:cxnSpLocks/>
          </p:cNvCxnSpPr>
          <p:nvPr/>
        </p:nvCxnSpPr>
        <p:spPr>
          <a:xfrm>
            <a:off x="654628" y="1375353"/>
            <a:ext cx="564226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145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873E1-513D-2B96-A4B5-C30E9FFE7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EB79D-34B9-9BF5-FEF6-92304B248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I mi i klijent trebamo vidjeti samostalan rad kao ključan dio tretmana.</a:t>
            </a:r>
          </a:p>
          <a:p>
            <a:r>
              <a:rPr lang="hr-HR" dirty="0"/>
              <a:t>Samostalan rad treba biti osmišljen za konkretnog klijenta i dogovara se suradnički između terapeuta i klijenta.</a:t>
            </a:r>
          </a:p>
          <a:p>
            <a:r>
              <a:rPr lang="hr-HR" dirty="0"/>
              <a:t>Postoje razne tehnike kojima možemo motivirati klijenta za ispunjavanje samostalnog rada, poput očekivanja i </a:t>
            </a:r>
            <a:r>
              <a:rPr lang="hr-HR" dirty="0" err="1"/>
              <a:t>preveniranja</a:t>
            </a:r>
            <a:r>
              <a:rPr lang="hr-HR" dirty="0"/>
              <a:t> problema.</a:t>
            </a:r>
          </a:p>
          <a:p>
            <a:r>
              <a:rPr lang="hr-HR" dirty="0"/>
              <a:t>Kada se pojave problemi važno je </a:t>
            </a:r>
            <a:r>
              <a:rPr lang="hr-HR" dirty="0" err="1"/>
              <a:t>konceptualizirati</a:t>
            </a:r>
            <a:r>
              <a:rPr lang="hr-HR" dirty="0"/>
              <a:t> problem i planirati strategiju kako ga riješiti.</a:t>
            </a:r>
          </a:p>
          <a:p>
            <a:r>
              <a:rPr lang="hr-HR" dirty="0"/>
              <a:t>Samostalan rad kada je izvršen, ubrzava napredak i omogućuje klijentu da uvježbava terapijske tehnike koje će biti potrebne kada tretman završi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77BB21-363D-05D2-623B-6AD5EE8733C5}"/>
              </a:ext>
            </a:extLst>
          </p:cNvPr>
          <p:cNvCxnSpPr>
            <a:cxnSpLocks/>
          </p:cNvCxnSpPr>
          <p:nvPr/>
        </p:nvCxnSpPr>
        <p:spPr>
          <a:xfrm>
            <a:off x="654628" y="1375353"/>
            <a:ext cx="299258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246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4F54-132E-6F2F-EDD6-6FE218064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Teme ovog izlaganja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6D51F-CA8F-FF3A-F8AB-5BE44B35A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Zašto zadajemo samostalni rad</a:t>
            </a:r>
          </a:p>
          <a:p>
            <a:r>
              <a:rPr lang="hr-HR" dirty="0"/>
              <a:t>Kako postaviti samostalni rad</a:t>
            </a:r>
          </a:p>
          <a:p>
            <a:r>
              <a:rPr lang="hr-HR" dirty="0"/>
              <a:t>Primjeri samostalnih radova</a:t>
            </a:r>
          </a:p>
          <a:p>
            <a:r>
              <a:rPr lang="hr-HR" dirty="0"/>
              <a:t>Kako potaknuti klijenta da postavi svoj vlastiti samostalni rad</a:t>
            </a:r>
          </a:p>
          <a:p>
            <a:r>
              <a:rPr lang="hr-HR" dirty="0"/>
              <a:t>Kako povećati vjerojatnost da klijent uspješno izvrši zadatke</a:t>
            </a:r>
          </a:p>
          <a:p>
            <a:r>
              <a:rPr lang="hr-HR" dirty="0"/>
              <a:t>Kako spriječiti probleme unaprijed</a:t>
            </a:r>
          </a:p>
          <a:p>
            <a:r>
              <a:rPr lang="hr-HR" dirty="0"/>
              <a:t>Kako provjeravamo samostalni rad na sljedećoj seansi</a:t>
            </a:r>
          </a:p>
          <a:p>
            <a:r>
              <a:rPr lang="hr-HR" dirty="0"/>
              <a:t>Koja razmišljanja terapeuta mogu odmoći/pomoći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55318E1-8587-F623-3AFD-688679DEC235}"/>
              </a:ext>
            </a:extLst>
          </p:cNvPr>
          <p:cNvCxnSpPr/>
          <p:nvPr/>
        </p:nvCxnSpPr>
        <p:spPr>
          <a:xfrm>
            <a:off x="509155" y="1396134"/>
            <a:ext cx="56630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65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14CE1-C2AB-09B0-ABCA-19BAC5EB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Zašto zadajemo samostalni rad?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3526A-539F-109E-28C9-9C8FDBFB4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Želimo da klijent nauči nove načine ponašanja i mišljenja koje može uvježbavati izvan seansa te nakon terapije</a:t>
            </a:r>
          </a:p>
          <a:p>
            <a:endParaRPr lang="hr-HR" dirty="0"/>
          </a:p>
          <a:p>
            <a:r>
              <a:rPr lang="hr-HR" dirty="0"/>
              <a:t>Klijentu možemo objasniti: </a:t>
            </a:r>
            <a:r>
              <a:rPr lang="hr-HR" i="1" dirty="0"/>
              <a:t>„Promjene u ponašanju i mišljenju su način na koji postajemo bolje…” </a:t>
            </a:r>
            <a:r>
              <a:rPr lang="hr-HR" dirty="0"/>
              <a:t>(KBT model, aktivno sudjelovanje)</a:t>
            </a:r>
          </a:p>
          <a:p>
            <a:endParaRPr lang="hr-HR" dirty="0"/>
          </a:p>
          <a:p>
            <a:r>
              <a:rPr lang="hr-HR" dirty="0"/>
              <a:t>Važno je da klijent iskusi i prepozna da je uspješno izvršio zadatak i naučio nešto iz njega jer to dovodi do većeg osjećaja nade, </a:t>
            </a:r>
            <a:r>
              <a:rPr lang="hr-HR" dirty="0" err="1"/>
              <a:t>samoefikasnosti</a:t>
            </a:r>
            <a:r>
              <a:rPr lang="hr-HR" dirty="0"/>
              <a:t>, kontrole, boljeg raspoloženja...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6F2E092-55B7-10D8-8705-DF63CB6294D4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76276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902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AFED6-CCC1-939E-C669-9424C41F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postavljamo samostalni rad?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0D8B4-D3F1-EACD-3B3E-EE2A7DE5D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Važno je uzeti u obzir: </a:t>
            </a:r>
          </a:p>
          <a:p>
            <a:pPr>
              <a:buFontTx/>
              <a:buChar char="-"/>
            </a:pPr>
            <a:r>
              <a:rPr lang="hr-HR" sz="2000" dirty="0"/>
              <a:t>našu konceptualizaciju</a:t>
            </a:r>
          </a:p>
          <a:p>
            <a:pPr>
              <a:buFontTx/>
              <a:buChar char="-"/>
            </a:pPr>
            <a:r>
              <a:rPr lang="hr-HR" sz="2000" dirty="0" err="1"/>
              <a:t>klijentove</a:t>
            </a:r>
            <a:r>
              <a:rPr lang="hr-HR" sz="2000" dirty="0"/>
              <a:t> težnje</a:t>
            </a:r>
          </a:p>
          <a:p>
            <a:pPr>
              <a:buFontTx/>
              <a:buChar char="-"/>
            </a:pPr>
            <a:r>
              <a:rPr lang="hr-HR" sz="2000" dirty="0"/>
              <a:t>što mi i klijent zajedno mislimo da bi najviše pomoglo</a:t>
            </a:r>
          </a:p>
          <a:p>
            <a:pPr>
              <a:buFontTx/>
              <a:buChar char="-"/>
            </a:pPr>
            <a:r>
              <a:rPr lang="hr-HR" sz="2000" dirty="0"/>
              <a:t>što je klijent voljan učiniti</a:t>
            </a:r>
          </a:p>
          <a:p>
            <a:pPr>
              <a:buFontTx/>
              <a:buChar char="-"/>
            </a:pPr>
            <a:r>
              <a:rPr lang="hr-HR" sz="2000" dirty="0"/>
              <a:t>što je u mogućnosti učiniti </a:t>
            </a:r>
          </a:p>
          <a:p>
            <a:pPr>
              <a:buFontTx/>
              <a:buChar char="-"/>
            </a:pPr>
            <a:endParaRPr lang="hr-HR" dirty="0"/>
          </a:p>
          <a:p>
            <a:r>
              <a:rPr lang="hr-HR" dirty="0"/>
              <a:t>Pripaziti jer ako nisu uspješno izvršeni zadaci klijent može postati samokritičan i izgubiti nadu</a:t>
            </a:r>
          </a:p>
          <a:p>
            <a:endParaRPr lang="hr-HR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1773D17-537F-69FD-B038-BB658C0D4428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78867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4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AB451-478A-AEE3-D9E8-3BEC18E6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Dobar samostalan rad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1461D-0C8A-3F5E-32BB-3BA90EF4B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Prikupljaju se podaci o mislima, emocijama i ponašanju</a:t>
            </a:r>
          </a:p>
          <a:p>
            <a:r>
              <a:rPr lang="hr-HR" dirty="0"/>
              <a:t>Evaluiraju se i modificiraju misli</a:t>
            </a:r>
          </a:p>
          <a:p>
            <a:r>
              <a:rPr lang="hr-HR" dirty="0"/>
              <a:t>Isprobavaju se nova ponašanja</a:t>
            </a:r>
          </a:p>
          <a:p>
            <a:r>
              <a:rPr lang="hr-HR" dirty="0"/>
              <a:t>Klijent može doći do novih spoznaja</a:t>
            </a:r>
          </a:p>
          <a:p>
            <a:r>
              <a:rPr lang="hr-HR" dirty="0"/>
              <a:t>Klijent može doći do pozitivnih zaključaka o svom iskustvu i o sebi</a:t>
            </a:r>
          </a:p>
          <a:p>
            <a:endParaRPr lang="hr-HR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50D6751-54AE-957F-B93D-EFEC6AB420AE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573261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613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7D4D-3240-5668-C58C-ABE57E766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povećati šansu da klijent odradi zadatak?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1D38E-DDEF-64A3-BEB7-2F88ADA2A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Dogo</a:t>
            </a:r>
            <a:r>
              <a:rPr lang="hr-HR" dirty="0" err="1"/>
              <a:t>voriti</a:t>
            </a:r>
            <a:r>
              <a:rPr lang="pt-BR" dirty="0"/>
              <a:t> u suradnji s klijentom</a:t>
            </a:r>
            <a:r>
              <a:rPr lang="hr-HR" dirty="0"/>
              <a:t> - na početku smo više mi aktivni u postavljanju samostalno rada, kasnije sve češće pitamo klijenta:</a:t>
            </a:r>
          </a:p>
          <a:p>
            <a:pPr marL="0" indent="0">
              <a:buNone/>
            </a:pPr>
            <a:r>
              <a:rPr lang="hr-HR" sz="2400" i="1" dirty="0"/>
              <a:t>„Što biste htjeli raditi ovaj vikend vezano uz vaš problem?”</a:t>
            </a:r>
          </a:p>
          <a:p>
            <a:pPr marL="0" indent="0">
              <a:buNone/>
            </a:pPr>
            <a:r>
              <a:rPr lang="hr-HR" sz="2400" i="1" dirty="0"/>
              <a:t>„Što biste mogli učiniti kada postanete izrazito anksiozni?”</a:t>
            </a:r>
          </a:p>
          <a:p>
            <a:pPr marL="0" indent="0">
              <a:buNone/>
            </a:pPr>
            <a:r>
              <a:rPr lang="hr-HR" sz="2400" i="1" dirty="0"/>
              <a:t>„Što biste mogli učiniti ako se dogodi ___ ?”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Pružiti </a:t>
            </a:r>
            <a:r>
              <a:rPr lang="hr-HR" dirty="0" err="1"/>
              <a:t>racionalu</a:t>
            </a:r>
            <a:r>
              <a:rPr lang="hr-HR" dirty="0"/>
              <a:t> zašto taj zadatak</a:t>
            </a:r>
          </a:p>
          <a:p>
            <a:pPr marL="0" indent="0">
              <a:buNone/>
            </a:pPr>
            <a:r>
              <a:rPr lang="hr-HR" sz="2400" i="1" dirty="0"/>
              <a:t>„Istraživanja pokazuju da to pomaže, što vi mislite da vježbate dva puta tjedno?”</a:t>
            </a:r>
          </a:p>
          <a:p>
            <a:pPr marL="0" indent="0">
              <a:buNone/>
            </a:pPr>
            <a:endParaRPr lang="hr-HR" sz="2400" i="1" dirty="0"/>
          </a:p>
          <a:p>
            <a:r>
              <a:rPr lang="hr-HR" dirty="0"/>
              <a:t>Dati precizne upute</a:t>
            </a:r>
          </a:p>
          <a:p>
            <a:r>
              <a:rPr lang="hr-HR" dirty="0"/>
              <a:t>Bolje dogovoriti lakši, nego teži zadatak</a:t>
            </a:r>
          </a:p>
          <a:p>
            <a:r>
              <a:rPr lang="hr-HR" dirty="0"/>
              <a:t>Smisliti podsjetnike</a:t>
            </a:r>
          </a:p>
          <a:p>
            <a:r>
              <a:rPr lang="hr-HR" dirty="0"/>
              <a:t>Početi na sesiji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4D4A916-3F91-9FAF-A420-93249FF89D34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108446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47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76F4F-99B6-7670-DA0A-4510CCCCA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Primjeri samostalnih radova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3066F-F3A4-426A-A973-CC5D578FB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820" y="1997848"/>
            <a:ext cx="4240998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/>
              <a:t>Praćenje automatskih misli 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Bihevioralni eksperiment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Distanciranje od misli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Problem </a:t>
            </a:r>
            <a:r>
              <a:rPr lang="hr-HR" b="1" dirty="0" err="1"/>
              <a:t>solving</a:t>
            </a:r>
            <a:endParaRPr lang="hr-HR" b="1" dirty="0"/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Pripreme za sljedeću terapijsku seansu </a:t>
            </a:r>
          </a:p>
          <a:p>
            <a:pPr marL="0" indent="0">
              <a:buNone/>
            </a:pPr>
            <a:endParaRPr lang="hr-HR" b="1" dirty="0"/>
          </a:p>
          <a:p>
            <a:pPr marL="0" indent="0">
              <a:buNone/>
            </a:pPr>
            <a:endParaRPr lang="hr-HR" b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8921364-A5D2-B7E0-0FE9-A9C2A913F61C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67927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9A1B2D0-5B6E-8A46-706A-7F752AE159B9}"/>
              </a:ext>
            </a:extLst>
          </p:cNvPr>
          <p:cNvSpPr txBox="1">
            <a:spLocks/>
          </p:cNvSpPr>
          <p:nvPr/>
        </p:nvSpPr>
        <p:spPr>
          <a:xfrm>
            <a:off x="5857763" y="1997847"/>
            <a:ext cx="5592417" cy="44862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b="1" dirty="0"/>
              <a:t>Vježbanje bihevioralnih vještina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hr-HR" b="1" dirty="0" err="1"/>
              <a:t>Biblioterapija</a:t>
            </a:r>
            <a:endParaRPr lang="hr-HR" b="1" dirty="0"/>
          </a:p>
          <a:p>
            <a:pPr marL="0" indent="0">
              <a:buFont typeface="Arial" panose="020B0604020202020204" pitchFamily="34" charset="0"/>
              <a:buNone/>
            </a:pPr>
            <a:endParaRPr lang="hr-HR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hr-HR" b="1" dirty="0"/>
              <a:t>Samostalna izlaganja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hr-HR" b="1" dirty="0"/>
              <a:t>Lista priznanja, pohvala i sl.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b="1" dirty="0"/>
          </a:p>
          <a:p>
            <a:pPr marL="0" indent="0">
              <a:buNone/>
            </a:pPr>
            <a:r>
              <a:rPr lang="hr-HR" b="1" dirty="0"/>
              <a:t>Uključivanje u aktivnosti za podizanje raspoloženja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27020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166F3-FB65-7677-2D6D-F9FE8E903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Moguće prepreke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C3A29-5CCD-B6B7-850E-FF32EA655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Depresivnim klijentima nedostaje motivacije i energije te koncentracije. </a:t>
            </a:r>
          </a:p>
          <a:p>
            <a:pPr>
              <a:buFontTx/>
              <a:buChar char="-"/>
            </a:pPr>
            <a:r>
              <a:rPr lang="hr-HR" sz="2400" dirty="0"/>
              <a:t>Razdvojiti veći zadatak na više manjih zadataka i sl.</a:t>
            </a:r>
          </a:p>
          <a:p>
            <a:pPr>
              <a:buFontTx/>
              <a:buChar char="-"/>
            </a:pPr>
            <a:r>
              <a:rPr lang="hr-HR" sz="2400" dirty="0"/>
              <a:t>Dati jednostavniji zadatak (oprati jednu mašinu veša) itd.</a:t>
            </a:r>
          </a:p>
          <a:p>
            <a:pPr>
              <a:buFontTx/>
              <a:buChar char="-"/>
            </a:pPr>
            <a:r>
              <a:rPr lang="hr-HR" sz="2400" dirty="0"/>
              <a:t>Započeti već s njima zadatak na sesiji jer je najteži dio klijentima započeti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Što je veći stupanj depresivnosti na početku se treba usmjeriti na promjenu ponašanja planom aktivnosti.</a:t>
            </a:r>
          </a:p>
          <a:p>
            <a:endParaRPr lang="hr-HR" dirty="0"/>
          </a:p>
          <a:p>
            <a:r>
              <a:rPr lang="hr-HR" dirty="0"/>
              <a:t>Početni rad na </a:t>
            </a:r>
            <a:r>
              <a:rPr lang="hr-HR" dirty="0" err="1"/>
              <a:t>kognicijama</a:t>
            </a:r>
            <a:r>
              <a:rPr lang="hr-HR" dirty="0"/>
              <a:t> obično uključuje promjenu automatskih misli koje bi mogle interferirati s izvršavanjem samostalnog rada (dobivanje osjećaja postignuća).</a:t>
            </a:r>
          </a:p>
          <a:p>
            <a:endParaRPr lang="hr-HR" dirty="0"/>
          </a:p>
          <a:p>
            <a:r>
              <a:rPr lang="hr-HR" dirty="0"/>
              <a:t>Kako se simptomi poboljšavaju stavljamo veći naglasak na </a:t>
            </a:r>
            <a:r>
              <a:rPr lang="hr-HR" dirty="0" err="1"/>
              <a:t>kognicije</a:t>
            </a:r>
            <a:r>
              <a:rPr lang="hr-HR" dirty="0"/>
              <a:t>.</a:t>
            </a:r>
          </a:p>
          <a:p>
            <a:pPr marL="0" indent="0">
              <a:buNone/>
            </a:pPr>
            <a:endParaRPr lang="hr-HR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720341E-7961-1D34-0406-1EAFA449DBE9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516428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331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3DDB8-8A86-CFC5-AD99-D5C4A89FC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Moguće prepreke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10E6D-4ECD-C21C-50E2-76754A523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„Koliko je vjerojatno da ćete napraviti ______, 0 – 100%?” </a:t>
            </a:r>
          </a:p>
          <a:p>
            <a:pPr marL="0" indent="0">
              <a:buNone/>
            </a:pPr>
            <a:r>
              <a:rPr lang="hr-HR" sz="2400" dirty="0"/>
              <a:t>Ako kažu da je manje od 90% možemo pitati „Što čini tih ostalih 100-p %?”  ili „Kako to da ste sigurni 75% a ne 50%?”, „Što bi se moglo učiniti a da 75% postane 95%?”</a:t>
            </a:r>
          </a:p>
          <a:p>
            <a:pPr marL="0" indent="0">
              <a:buNone/>
            </a:pPr>
            <a:r>
              <a:rPr lang="hr-HR" sz="2400" dirty="0"/>
              <a:t>Zatim se dalje može raditi problem </a:t>
            </a:r>
            <a:r>
              <a:rPr lang="hr-HR" sz="2400" dirty="0" err="1"/>
              <a:t>solving</a:t>
            </a:r>
            <a:r>
              <a:rPr lang="hr-HR" sz="2400" dirty="0"/>
              <a:t>, trening vještina, modificiranje akcijskog plana…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dirty="0"/>
              <a:t>Provjeriti prednosti i nedostatke izvršavanja samostalnog rada</a:t>
            </a:r>
          </a:p>
          <a:p>
            <a:endParaRPr lang="hr-HR" dirty="0"/>
          </a:p>
          <a:p>
            <a:r>
              <a:rPr lang="hr-HR" dirty="0"/>
              <a:t>Provjeriti hoće li klijent osjetiti olakšanje ako ne izvrši zadatak </a:t>
            </a:r>
          </a:p>
          <a:p>
            <a:pPr marL="0" indent="0">
              <a:buNone/>
            </a:pPr>
            <a:r>
              <a:rPr lang="hr-HR" sz="2400" dirty="0"/>
              <a:t>Npr. na početku osjetimo olakšanje jer smo ostali u krevetu i nismo ništa napravili, ali kasnije se osjećamo još gore.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dirty="0"/>
              <a:t>Pitati klijenta da zamisli ispunjavanje DZ</a:t>
            </a:r>
          </a:p>
          <a:p>
            <a:pPr marL="0" indent="0">
              <a:buNone/>
            </a:pPr>
            <a:endParaRPr lang="hr-HR" sz="2400" dirty="0"/>
          </a:p>
          <a:p>
            <a:endParaRPr lang="hr-HR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6D9D431-D03D-1C97-19A0-29D7B85448FF}"/>
              </a:ext>
            </a:extLst>
          </p:cNvPr>
          <p:cNvCxnSpPr>
            <a:cxnSpLocks/>
          </p:cNvCxnSpPr>
          <p:nvPr/>
        </p:nvCxnSpPr>
        <p:spPr>
          <a:xfrm>
            <a:off x="509155" y="1396134"/>
            <a:ext cx="50915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259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1320</Words>
  <Application>Microsoft Office PowerPoint</Application>
  <PresentationFormat>Widescreen</PresentationFormat>
  <Paragraphs>179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Bradley Hand ITC</vt:lpstr>
      <vt:lpstr>Calibri</vt:lpstr>
      <vt:lpstr>Calibri Light</vt:lpstr>
      <vt:lpstr>Wingdings</vt:lpstr>
      <vt:lpstr>Office Theme</vt:lpstr>
      <vt:lpstr>Samostalni rad (DZ)</vt:lpstr>
      <vt:lpstr>Teme ovog izlaganja</vt:lpstr>
      <vt:lpstr>Zašto zadajemo samostalni rad?</vt:lpstr>
      <vt:lpstr>Kako postavljamo samostalni rad?</vt:lpstr>
      <vt:lpstr>Dobar samostalan rad</vt:lpstr>
      <vt:lpstr>Kako povećati šansu da klijent odradi zadatak?</vt:lpstr>
      <vt:lpstr>Primjeri samostalnih radova</vt:lpstr>
      <vt:lpstr>Moguće prepreke</vt:lpstr>
      <vt:lpstr>Moguće prepreke</vt:lpstr>
      <vt:lpstr>Provjera izvršavanja samostalnog rada</vt:lpstr>
      <vt:lpstr>Ometajuće kognicije zamaskirane kao praktični problemi</vt:lpstr>
      <vt:lpstr>Terapeutove kognicije</vt:lpstr>
      <vt:lpstr>Zaključak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Samostalni rad (DZ)</dc:title>
  <dc:creator>Ivan</dc:creator>
  <cp:lastModifiedBy>hubikotvr@outlook.com</cp:lastModifiedBy>
  <cp:revision>11</cp:revision>
  <cp:lastPrinted>2025-01-09T10:08:47Z</cp:lastPrinted>
  <dcterms:created xsi:type="dcterms:W3CDTF">2024-12-27T09:59:43Z</dcterms:created>
  <dcterms:modified xsi:type="dcterms:W3CDTF">2025-01-09T10:08:49Z</dcterms:modified>
</cp:coreProperties>
</file>