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3" r:id="rId4"/>
    <p:sldId id="273" r:id="rId5"/>
    <p:sldId id="272" r:id="rId6"/>
    <p:sldId id="270" r:id="rId7"/>
    <p:sldId id="282" r:id="rId8"/>
    <p:sldId id="275" r:id="rId9"/>
    <p:sldId id="276" r:id="rId10"/>
    <p:sldId id="277" r:id="rId11"/>
    <p:sldId id="278" r:id="rId12"/>
    <p:sldId id="286" r:id="rId13"/>
    <p:sldId id="284" r:id="rId14"/>
    <p:sldId id="285"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8C6F-2057-C3FB-9875-C69911DC301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26EC4C0-E991-595F-63BD-47F8A6054D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84758C6-929B-91A7-A0BE-9EA97FE66029}"/>
              </a:ext>
            </a:extLst>
          </p:cNvPr>
          <p:cNvSpPr>
            <a:spLocks noGrp="1"/>
          </p:cNvSpPr>
          <p:nvPr>
            <p:ph type="dt" sz="half" idx="10"/>
          </p:nvPr>
        </p:nvSpPr>
        <p:spPr/>
        <p:txBody>
          <a:bodyPr/>
          <a:lstStyle/>
          <a:p>
            <a:fld id="{061DA062-37CF-49E7-A0B6-34266DB3C796}" type="datetimeFigureOut">
              <a:rPr lang="en-GB" smtClean="0"/>
              <a:t>15/01/2025</a:t>
            </a:fld>
            <a:endParaRPr lang="en-GB"/>
          </a:p>
        </p:txBody>
      </p:sp>
      <p:sp>
        <p:nvSpPr>
          <p:cNvPr id="5" name="Footer Placeholder 4">
            <a:extLst>
              <a:ext uri="{FF2B5EF4-FFF2-40B4-BE49-F238E27FC236}">
                <a16:creationId xmlns:a16="http://schemas.microsoft.com/office/drawing/2014/main" id="{A5ECBF07-0AE2-BD2B-3A27-00D26701F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4F3BE6-3727-21ED-988E-66108D1896C1}"/>
              </a:ext>
            </a:extLst>
          </p:cNvPr>
          <p:cNvSpPr>
            <a:spLocks noGrp="1"/>
          </p:cNvSpPr>
          <p:nvPr>
            <p:ph type="sldNum" sz="quarter" idx="12"/>
          </p:nvPr>
        </p:nvSpPr>
        <p:spPr/>
        <p:txBody>
          <a:bodyPr/>
          <a:lstStyle/>
          <a:p>
            <a:fld id="{2D5BE9B9-EB74-4E5A-B62F-D4FC5E2DD962}" type="slidenum">
              <a:rPr lang="en-GB" smtClean="0"/>
              <a:t>‹#›</a:t>
            </a:fld>
            <a:endParaRPr lang="en-GB"/>
          </a:p>
        </p:txBody>
      </p:sp>
    </p:spTree>
    <p:extLst>
      <p:ext uri="{BB962C8B-B14F-4D97-AF65-F5344CB8AC3E}">
        <p14:creationId xmlns:p14="http://schemas.microsoft.com/office/powerpoint/2010/main" val="337507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210E-8FCB-7A0B-F540-2D0D695CBB7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B68A28E-363B-7608-9228-D4585DE2EF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E4523FF-D285-6219-CC66-E6D5AF15354A}"/>
              </a:ext>
            </a:extLst>
          </p:cNvPr>
          <p:cNvSpPr>
            <a:spLocks noGrp="1"/>
          </p:cNvSpPr>
          <p:nvPr>
            <p:ph type="dt" sz="half" idx="10"/>
          </p:nvPr>
        </p:nvSpPr>
        <p:spPr/>
        <p:txBody>
          <a:bodyPr/>
          <a:lstStyle/>
          <a:p>
            <a:fld id="{061DA062-37CF-49E7-A0B6-34266DB3C796}" type="datetimeFigureOut">
              <a:rPr lang="en-GB" smtClean="0"/>
              <a:t>15/01/2025</a:t>
            </a:fld>
            <a:endParaRPr lang="en-GB"/>
          </a:p>
        </p:txBody>
      </p:sp>
      <p:sp>
        <p:nvSpPr>
          <p:cNvPr id="5" name="Footer Placeholder 4">
            <a:extLst>
              <a:ext uri="{FF2B5EF4-FFF2-40B4-BE49-F238E27FC236}">
                <a16:creationId xmlns:a16="http://schemas.microsoft.com/office/drawing/2014/main" id="{F2E132E0-6F61-4BA4-A807-AD29531893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2AAF28-11E5-0755-E95D-562D7412209B}"/>
              </a:ext>
            </a:extLst>
          </p:cNvPr>
          <p:cNvSpPr>
            <a:spLocks noGrp="1"/>
          </p:cNvSpPr>
          <p:nvPr>
            <p:ph type="sldNum" sz="quarter" idx="12"/>
          </p:nvPr>
        </p:nvSpPr>
        <p:spPr/>
        <p:txBody>
          <a:bodyPr/>
          <a:lstStyle/>
          <a:p>
            <a:fld id="{2D5BE9B9-EB74-4E5A-B62F-D4FC5E2DD962}" type="slidenum">
              <a:rPr lang="en-GB" smtClean="0"/>
              <a:t>‹#›</a:t>
            </a:fld>
            <a:endParaRPr lang="en-GB"/>
          </a:p>
        </p:txBody>
      </p:sp>
    </p:spTree>
    <p:extLst>
      <p:ext uri="{BB962C8B-B14F-4D97-AF65-F5344CB8AC3E}">
        <p14:creationId xmlns:p14="http://schemas.microsoft.com/office/powerpoint/2010/main" val="372858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A0F0-F46C-0977-7CC8-1E865FCD0FE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3B23802-076A-98A0-8055-D25E7700DC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84525F2-E08B-D934-1662-37CBDBFFB742}"/>
              </a:ext>
            </a:extLst>
          </p:cNvPr>
          <p:cNvSpPr>
            <a:spLocks noGrp="1"/>
          </p:cNvSpPr>
          <p:nvPr>
            <p:ph type="dt" sz="half" idx="10"/>
          </p:nvPr>
        </p:nvSpPr>
        <p:spPr/>
        <p:txBody>
          <a:bodyPr/>
          <a:lstStyle/>
          <a:p>
            <a:fld id="{061DA062-37CF-49E7-A0B6-34266DB3C796}" type="datetimeFigureOut">
              <a:rPr lang="en-GB" smtClean="0"/>
              <a:t>15/01/2025</a:t>
            </a:fld>
            <a:endParaRPr lang="en-GB"/>
          </a:p>
        </p:txBody>
      </p:sp>
      <p:sp>
        <p:nvSpPr>
          <p:cNvPr id="5" name="Footer Placeholder 4">
            <a:extLst>
              <a:ext uri="{FF2B5EF4-FFF2-40B4-BE49-F238E27FC236}">
                <a16:creationId xmlns:a16="http://schemas.microsoft.com/office/drawing/2014/main" id="{5AB00B48-2BB9-5F1A-B2DB-C9BD7BC6C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192705-97A9-3C62-E53B-D9180ABACC57}"/>
              </a:ext>
            </a:extLst>
          </p:cNvPr>
          <p:cNvSpPr>
            <a:spLocks noGrp="1"/>
          </p:cNvSpPr>
          <p:nvPr>
            <p:ph type="sldNum" sz="quarter" idx="12"/>
          </p:nvPr>
        </p:nvSpPr>
        <p:spPr/>
        <p:txBody>
          <a:bodyPr/>
          <a:lstStyle/>
          <a:p>
            <a:fld id="{2D5BE9B9-EB74-4E5A-B62F-D4FC5E2DD962}" type="slidenum">
              <a:rPr lang="en-GB" smtClean="0"/>
              <a:t>‹#›</a:t>
            </a:fld>
            <a:endParaRPr lang="en-GB"/>
          </a:p>
        </p:txBody>
      </p:sp>
    </p:spTree>
    <p:extLst>
      <p:ext uri="{BB962C8B-B14F-4D97-AF65-F5344CB8AC3E}">
        <p14:creationId xmlns:p14="http://schemas.microsoft.com/office/powerpoint/2010/main" val="369649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0EC3-F6AF-E624-14E6-A889F87182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BF6D7A4-FD54-DEC4-6937-98F92EECD46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27A2A18-A183-DCDC-94B1-FB4FCEE6F0AD}"/>
              </a:ext>
            </a:extLst>
          </p:cNvPr>
          <p:cNvSpPr>
            <a:spLocks noGrp="1"/>
          </p:cNvSpPr>
          <p:nvPr>
            <p:ph type="dt" sz="half" idx="10"/>
          </p:nvPr>
        </p:nvSpPr>
        <p:spPr/>
        <p:txBody>
          <a:bodyPr/>
          <a:lstStyle/>
          <a:p>
            <a:fld id="{061DA062-37CF-49E7-A0B6-34266DB3C796}" type="datetimeFigureOut">
              <a:rPr lang="en-GB" smtClean="0"/>
              <a:t>15/01/2025</a:t>
            </a:fld>
            <a:endParaRPr lang="en-GB"/>
          </a:p>
        </p:txBody>
      </p:sp>
      <p:sp>
        <p:nvSpPr>
          <p:cNvPr id="5" name="Footer Placeholder 4">
            <a:extLst>
              <a:ext uri="{FF2B5EF4-FFF2-40B4-BE49-F238E27FC236}">
                <a16:creationId xmlns:a16="http://schemas.microsoft.com/office/drawing/2014/main" id="{75B71406-61F3-B65C-CBE9-82D3C092A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C8F87C-2DEB-A387-82D3-7106BCFE18D1}"/>
              </a:ext>
            </a:extLst>
          </p:cNvPr>
          <p:cNvSpPr>
            <a:spLocks noGrp="1"/>
          </p:cNvSpPr>
          <p:nvPr>
            <p:ph type="sldNum" sz="quarter" idx="12"/>
          </p:nvPr>
        </p:nvSpPr>
        <p:spPr/>
        <p:txBody>
          <a:bodyPr/>
          <a:lstStyle/>
          <a:p>
            <a:fld id="{2D5BE9B9-EB74-4E5A-B62F-D4FC5E2DD962}" type="slidenum">
              <a:rPr lang="en-GB" smtClean="0"/>
              <a:t>‹#›</a:t>
            </a:fld>
            <a:endParaRPr lang="en-GB"/>
          </a:p>
        </p:txBody>
      </p:sp>
    </p:spTree>
    <p:extLst>
      <p:ext uri="{BB962C8B-B14F-4D97-AF65-F5344CB8AC3E}">
        <p14:creationId xmlns:p14="http://schemas.microsoft.com/office/powerpoint/2010/main" val="175859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9974-46D6-95AC-6F3F-6CC3EE24DF7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EC6B195-14C2-0959-8EAB-3976BF29C2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575D61-6909-C1AF-688F-FC3210C871F3}"/>
              </a:ext>
            </a:extLst>
          </p:cNvPr>
          <p:cNvSpPr>
            <a:spLocks noGrp="1"/>
          </p:cNvSpPr>
          <p:nvPr>
            <p:ph type="dt" sz="half" idx="10"/>
          </p:nvPr>
        </p:nvSpPr>
        <p:spPr/>
        <p:txBody>
          <a:bodyPr/>
          <a:lstStyle/>
          <a:p>
            <a:fld id="{061DA062-37CF-49E7-A0B6-34266DB3C796}" type="datetimeFigureOut">
              <a:rPr lang="en-GB" smtClean="0"/>
              <a:t>15/01/2025</a:t>
            </a:fld>
            <a:endParaRPr lang="en-GB"/>
          </a:p>
        </p:txBody>
      </p:sp>
      <p:sp>
        <p:nvSpPr>
          <p:cNvPr id="5" name="Footer Placeholder 4">
            <a:extLst>
              <a:ext uri="{FF2B5EF4-FFF2-40B4-BE49-F238E27FC236}">
                <a16:creationId xmlns:a16="http://schemas.microsoft.com/office/drawing/2014/main" id="{A840E224-C1AD-4B96-13F0-7F9E3768C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C59B1D-04D6-A09B-0B65-74EDF421F2FF}"/>
              </a:ext>
            </a:extLst>
          </p:cNvPr>
          <p:cNvSpPr>
            <a:spLocks noGrp="1"/>
          </p:cNvSpPr>
          <p:nvPr>
            <p:ph type="sldNum" sz="quarter" idx="12"/>
          </p:nvPr>
        </p:nvSpPr>
        <p:spPr/>
        <p:txBody>
          <a:bodyPr/>
          <a:lstStyle/>
          <a:p>
            <a:fld id="{2D5BE9B9-EB74-4E5A-B62F-D4FC5E2DD962}" type="slidenum">
              <a:rPr lang="en-GB" smtClean="0"/>
              <a:t>‹#›</a:t>
            </a:fld>
            <a:endParaRPr lang="en-GB"/>
          </a:p>
        </p:txBody>
      </p:sp>
    </p:spTree>
    <p:extLst>
      <p:ext uri="{BB962C8B-B14F-4D97-AF65-F5344CB8AC3E}">
        <p14:creationId xmlns:p14="http://schemas.microsoft.com/office/powerpoint/2010/main" val="309376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577F-249F-9306-5DD7-C1A84133B1F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DA0835-F10B-1874-9C88-53C0D4A604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9564727-7E12-A6E8-58E7-F11D36D01F2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42FB762-B6F4-45AC-EF4E-B32D2F7D2D1F}"/>
              </a:ext>
            </a:extLst>
          </p:cNvPr>
          <p:cNvSpPr>
            <a:spLocks noGrp="1"/>
          </p:cNvSpPr>
          <p:nvPr>
            <p:ph type="dt" sz="half" idx="10"/>
          </p:nvPr>
        </p:nvSpPr>
        <p:spPr/>
        <p:txBody>
          <a:bodyPr/>
          <a:lstStyle/>
          <a:p>
            <a:fld id="{061DA062-37CF-49E7-A0B6-34266DB3C796}" type="datetimeFigureOut">
              <a:rPr lang="en-GB" smtClean="0"/>
              <a:t>15/01/2025</a:t>
            </a:fld>
            <a:endParaRPr lang="en-GB"/>
          </a:p>
        </p:txBody>
      </p:sp>
      <p:sp>
        <p:nvSpPr>
          <p:cNvPr id="6" name="Footer Placeholder 5">
            <a:extLst>
              <a:ext uri="{FF2B5EF4-FFF2-40B4-BE49-F238E27FC236}">
                <a16:creationId xmlns:a16="http://schemas.microsoft.com/office/drawing/2014/main" id="{3CBF7208-390E-6E36-384F-F7F4E65C1F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0072A9-F1C8-2FB1-E524-9A7593AD2680}"/>
              </a:ext>
            </a:extLst>
          </p:cNvPr>
          <p:cNvSpPr>
            <a:spLocks noGrp="1"/>
          </p:cNvSpPr>
          <p:nvPr>
            <p:ph type="sldNum" sz="quarter" idx="12"/>
          </p:nvPr>
        </p:nvSpPr>
        <p:spPr/>
        <p:txBody>
          <a:bodyPr/>
          <a:lstStyle/>
          <a:p>
            <a:fld id="{2D5BE9B9-EB74-4E5A-B62F-D4FC5E2DD962}" type="slidenum">
              <a:rPr lang="en-GB" smtClean="0"/>
              <a:t>‹#›</a:t>
            </a:fld>
            <a:endParaRPr lang="en-GB"/>
          </a:p>
        </p:txBody>
      </p:sp>
    </p:spTree>
    <p:extLst>
      <p:ext uri="{BB962C8B-B14F-4D97-AF65-F5344CB8AC3E}">
        <p14:creationId xmlns:p14="http://schemas.microsoft.com/office/powerpoint/2010/main" val="24891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E4144-F3F2-63A6-4CC8-A6DD60F5555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F7844AD-C20C-69A7-5E32-B925BBCEF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6A1234-ABBC-7CCE-118E-1337F66109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7F0F26C-3350-97DF-9643-AC6B03FAA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54D852-3504-7473-F410-4351E962D1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34252D9-3F17-F516-D911-57B99B4EEA8B}"/>
              </a:ext>
            </a:extLst>
          </p:cNvPr>
          <p:cNvSpPr>
            <a:spLocks noGrp="1"/>
          </p:cNvSpPr>
          <p:nvPr>
            <p:ph type="dt" sz="half" idx="10"/>
          </p:nvPr>
        </p:nvSpPr>
        <p:spPr/>
        <p:txBody>
          <a:bodyPr/>
          <a:lstStyle/>
          <a:p>
            <a:fld id="{061DA062-37CF-49E7-A0B6-34266DB3C796}" type="datetimeFigureOut">
              <a:rPr lang="en-GB" smtClean="0"/>
              <a:t>15/01/2025</a:t>
            </a:fld>
            <a:endParaRPr lang="en-GB"/>
          </a:p>
        </p:txBody>
      </p:sp>
      <p:sp>
        <p:nvSpPr>
          <p:cNvPr id="8" name="Footer Placeholder 7">
            <a:extLst>
              <a:ext uri="{FF2B5EF4-FFF2-40B4-BE49-F238E27FC236}">
                <a16:creationId xmlns:a16="http://schemas.microsoft.com/office/drawing/2014/main" id="{7B805EED-7A67-A1ED-16F2-BA6C06985E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FC4599-597D-97D8-2EAF-87E8981F90D7}"/>
              </a:ext>
            </a:extLst>
          </p:cNvPr>
          <p:cNvSpPr>
            <a:spLocks noGrp="1"/>
          </p:cNvSpPr>
          <p:nvPr>
            <p:ph type="sldNum" sz="quarter" idx="12"/>
          </p:nvPr>
        </p:nvSpPr>
        <p:spPr/>
        <p:txBody>
          <a:bodyPr/>
          <a:lstStyle/>
          <a:p>
            <a:fld id="{2D5BE9B9-EB74-4E5A-B62F-D4FC5E2DD962}" type="slidenum">
              <a:rPr lang="en-GB" smtClean="0"/>
              <a:t>‹#›</a:t>
            </a:fld>
            <a:endParaRPr lang="en-GB"/>
          </a:p>
        </p:txBody>
      </p:sp>
    </p:spTree>
    <p:extLst>
      <p:ext uri="{BB962C8B-B14F-4D97-AF65-F5344CB8AC3E}">
        <p14:creationId xmlns:p14="http://schemas.microsoft.com/office/powerpoint/2010/main" val="134268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D5C8-6324-C54F-F745-6C83FE9FCD7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D83ED24-A0B7-2888-9F2C-78A70DFB553E}"/>
              </a:ext>
            </a:extLst>
          </p:cNvPr>
          <p:cNvSpPr>
            <a:spLocks noGrp="1"/>
          </p:cNvSpPr>
          <p:nvPr>
            <p:ph type="dt" sz="half" idx="10"/>
          </p:nvPr>
        </p:nvSpPr>
        <p:spPr/>
        <p:txBody>
          <a:bodyPr/>
          <a:lstStyle/>
          <a:p>
            <a:fld id="{061DA062-37CF-49E7-A0B6-34266DB3C796}" type="datetimeFigureOut">
              <a:rPr lang="en-GB" smtClean="0"/>
              <a:t>15/01/2025</a:t>
            </a:fld>
            <a:endParaRPr lang="en-GB"/>
          </a:p>
        </p:txBody>
      </p:sp>
      <p:sp>
        <p:nvSpPr>
          <p:cNvPr id="4" name="Footer Placeholder 3">
            <a:extLst>
              <a:ext uri="{FF2B5EF4-FFF2-40B4-BE49-F238E27FC236}">
                <a16:creationId xmlns:a16="http://schemas.microsoft.com/office/drawing/2014/main" id="{E41303C6-9725-ECFA-1682-4611F3F27F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EDB901-5895-F29D-AE1E-7406AF164F54}"/>
              </a:ext>
            </a:extLst>
          </p:cNvPr>
          <p:cNvSpPr>
            <a:spLocks noGrp="1"/>
          </p:cNvSpPr>
          <p:nvPr>
            <p:ph type="sldNum" sz="quarter" idx="12"/>
          </p:nvPr>
        </p:nvSpPr>
        <p:spPr/>
        <p:txBody>
          <a:bodyPr/>
          <a:lstStyle/>
          <a:p>
            <a:fld id="{2D5BE9B9-EB74-4E5A-B62F-D4FC5E2DD962}" type="slidenum">
              <a:rPr lang="en-GB" smtClean="0"/>
              <a:t>‹#›</a:t>
            </a:fld>
            <a:endParaRPr lang="en-GB"/>
          </a:p>
        </p:txBody>
      </p:sp>
    </p:spTree>
    <p:extLst>
      <p:ext uri="{BB962C8B-B14F-4D97-AF65-F5344CB8AC3E}">
        <p14:creationId xmlns:p14="http://schemas.microsoft.com/office/powerpoint/2010/main" val="17411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AFD537-496F-C0B2-AA93-FB1AB68F8E1C}"/>
              </a:ext>
            </a:extLst>
          </p:cNvPr>
          <p:cNvSpPr>
            <a:spLocks noGrp="1"/>
          </p:cNvSpPr>
          <p:nvPr>
            <p:ph type="dt" sz="half" idx="10"/>
          </p:nvPr>
        </p:nvSpPr>
        <p:spPr/>
        <p:txBody>
          <a:bodyPr/>
          <a:lstStyle/>
          <a:p>
            <a:fld id="{061DA062-37CF-49E7-A0B6-34266DB3C796}" type="datetimeFigureOut">
              <a:rPr lang="en-GB" smtClean="0"/>
              <a:t>15/01/2025</a:t>
            </a:fld>
            <a:endParaRPr lang="en-GB"/>
          </a:p>
        </p:txBody>
      </p:sp>
      <p:sp>
        <p:nvSpPr>
          <p:cNvPr id="3" name="Footer Placeholder 2">
            <a:extLst>
              <a:ext uri="{FF2B5EF4-FFF2-40B4-BE49-F238E27FC236}">
                <a16:creationId xmlns:a16="http://schemas.microsoft.com/office/drawing/2014/main" id="{563608EA-E50F-BD2C-3576-C318B1EDBF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42D841-E951-C1B7-ACA5-FC078C70D8CB}"/>
              </a:ext>
            </a:extLst>
          </p:cNvPr>
          <p:cNvSpPr>
            <a:spLocks noGrp="1"/>
          </p:cNvSpPr>
          <p:nvPr>
            <p:ph type="sldNum" sz="quarter" idx="12"/>
          </p:nvPr>
        </p:nvSpPr>
        <p:spPr/>
        <p:txBody>
          <a:bodyPr/>
          <a:lstStyle/>
          <a:p>
            <a:fld id="{2D5BE9B9-EB74-4E5A-B62F-D4FC5E2DD962}" type="slidenum">
              <a:rPr lang="en-GB" smtClean="0"/>
              <a:t>‹#›</a:t>
            </a:fld>
            <a:endParaRPr lang="en-GB"/>
          </a:p>
        </p:txBody>
      </p:sp>
    </p:spTree>
    <p:extLst>
      <p:ext uri="{BB962C8B-B14F-4D97-AF65-F5344CB8AC3E}">
        <p14:creationId xmlns:p14="http://schemas.microsoft.com/office/powerpoint/2010/main" val="119476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30F7-B130-04A1-611F-682CE79426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FD961C6-52D2-44A0-0C9B-88E5A98736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11726F7-CF91-4BF3-363D-1FA7B44039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D46F80-9718-7DA3-7A9D-314AFF1C87B3}"/>
              </a:ext>
            </a:extLst>
          </p:cNvPr>
          <p:cNvSpPr>
            <a:spLocks noGrp="1"/>
          </p:cNvSpPr>
          <p:nvPr>
            <p:ph type="dt" sz="half" idx="10"/>
          </p:nvPr>
        </p:nvSpPr>
        <p:spPr/>
        <p:txBody>
          <a:bodyPr/>
          <a:lstStyle/>
          <a:p>
            <a:fld id="{061DA062-37CF-49E7-A0B6-34266DB3C796}" type="datetimeFigureOut">
              <a:rPr lang="en-GB" smtClean="0"/>
              <a:t>15/01/2025</a:t>
            </a:fld>
            <a:endParaRPr lang="en-GB"/>
          </a:p>
        </p:txBody>
      </p:sp>
      <p:sp>
        <p:nvSpPr>
          <p:cNvPr id="6" name="Footer Placeholder 5">
            <a:extLst>
              <a:ext uri="{FF2B5EF4-FFF2-40B4-BE49-F238E27FC236}">
                <a16:creationId xmlns:a16="http://schemas.microsoft.com/office/drawing/2014/main" id="{3B7B8B1F-13BE-BDB6-CDEF-C0B777D8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448A45-4DF2-0493-AC2E-8914D574FC74}"/>
              </a:ext>
            </a:extLst>
          </p:cNvPr>
          <p:cNvSpPr>
            <a:spLocks noGrp="1"/>
          </p:cNvSpPr>
          <p:nvPr>
            <p:ph type="sldNum" sz="quarter" idx="12"/>
          </p:nvPr>
        </p:nvSpPr>
        <p:spPr/>
        <p:txBody>
          <a:bodyPr/>
          <a:lstStyle/>
          <a:p>
            <a:fld id="{2D5BE9B9-EB74-4E5A-B62F-D4FC5E2DD962}" type="slidenum">
              <a:rPr lang="en-GB" smtClean="0"/>
              <a:t>‹#›</a:t>
            </a:fld>
            <a:endParaRPr lang="en-GB"/>
          </a:p>
        </p:txBody>
      </p:sp>
    </p:spTree>
    <p:extLst>
      <p:ext uri="{BB962C8B-B14F-4D97-AF65-F5344CB8AC3E}">
        <p14:creationId xmlns:p14="http://schemas.microsoft.com/office/powerpoint/2010/main" val="222060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481D-665B-49CC-4A20-DE22EAFE65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765B3F5-DD62-1C56-B46E-8B363833B4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E0A3F8-8C30-07B7-FA81-49D61EAA1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02CB83-3FC7-694D-A28D-C1EF159CB647}"/>
              </a:ext>
            </a:extLst>
          </p:cNvPr>
          <p:cNvSpPr>
            <a:spLocks noGrp="1"/>
          </p:cNvSpPr>
          <p:nvPr>
            <p:ph type="dt" sz="half" idx="10"/>
          </p:nvPr>
        </p:nvSpPr>
        <p:spPr/>
        <p:txBody>
          <a:bodyPr/>
          <a:lstStyle/>
          <a:p>
            <a:fld id="{061DA062-37CF-49E7-A0B6-34266DB3C796}" type="datetimeFigureOut">
              <a:rPr lang="en-GB" smtClean="0"/>
              <a:t>15/01/2025</a:t>
            </a:fld>
            <a:endParaRPr lang="en-GB"/>
          </a:p>
        </p:txBody>
      </p:sp>
      <p:sp>
        <p:nvSpPr>
          <p:cNvPr id="6" name="Footer Placeholder 5">
            <a:extLst>
              <a:ext uri="{FF2B5EF4-FFF2-40B4-BE49-F238E27FC236}">
                <a16:creationId xmlns:a16="http://schemas.microsoft.com/office/drawing/2014/main" id="{8BC801BF-FB79-B616-F469-1ED13F06E8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C1C994-A53A-B26C-22A6-EFF20FD8E70F}"/>
              </a:ext>
            </a:extLst>
          </p:cNvPr>
          <p:cNvSpPr>
            <a:spLocks noGrp="1"/>
          </p:cNvSpPr>
          <p:nvPr>
            <p:ph type="sldNum" sz="quarter" idx="12"/>
          </p:nvPr>
        </p:nvSpPr>
        <p:spPr/>
        <p:txBody>
          <a:bodyPr/>
          <a:lstStyle/>
          <a:p>
            <a:fld id="{2D5BE9B9-EB74-4E5A-B62F-D4FC5E2DD962}" type="slidenum">
              <a:rPr lang="en-GB" smtClean="0"/>
              <a:t>‹#›</a:t>
            </a:fld>
            <a:endParaRPr lang="en-GB"/>
          </a:p>
        </p:txBody>
      </p:sp>
    </p:spTree>
    <p:extLst>
      <p:ext uri="{BB962C8B-B14F-4D97-AF65-F5344CB8AC3E}">
        <p14:creationId xmlns:p14="http://schemas.microsoft.com/office/powerpoint/2010/main" val="19566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166A9B-D2EA-693B-8CB5-8C80C5526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7D2376D-D3CE-A1BC-DAD6-D26F26ABF4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ADB0C3-0431-C833-FEB9-08B99AB83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1DA062-37CF-49E7-A0B6-34266DB3C796}" type="datetimeFigureOut">
              <a:rPr lang="en-GB" smtClean="0"/>
              <a:t>15/01/2025</a:t>
            </a:fld>
            <a:endParaRPr lang="en-GB"/>
          </a:p>
        </p:txBody>
      </p:sp>
      <p:sp>
        <p:nvSpPr>
          <p:cNvPr id="5" name="Footer Placeholder 4">
            <a:extLst>
              <a:ext uri="{FF2B5EF4-FFF2-40B4-BE49-F238E27FC236}">
                <a16:creationId xmlns:a16="http://schemas.microsoft.com/office/drawing/2014/main" id="{217604E4-3820-AE60-BE64-05473287F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57ED286-BE05-4FAD-9180-BAFFB5385A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5BE9B9-EB74-4E5A-B62F-D4FC5E2DD962}" type="slidenum">
              <a:rPr lang="en-GB" smtClean="0"/>
              <a:t>‹#›</a:t>
            </a:fld>
            <a:endParaRPr lang="en-GB"/>
          </a:p>
        </p:txBody>
      </p:sp>
    </p:spTree>
    <p:extLst>
      <p:ext uri="{BB962C8B-B14F-4D97-AF65-F5344CB8AC3E}">
        <p14:creationId xmlns:p14="http://schemas.microsoft.com/office/powerpoint/2010/main" val="1313681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2" name="Rectangle 4121">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1F467-B595-55C6-8160-BA2AF90B8DD1}"/>
              </a:ext>
            </a:extLst>
          </p:cNvPr>
          <p:cNvSpPr>
            <a:spLocks noGrp="1"/>
          </p:cNvSpPr>
          <p:nvPr>
            <p:ph type="ctrTitle"/>
          </p:nvPr>
        </p:nvSpPr>
        <p:spPr>
          <a:xfrm>
            <a:off x="640080" y="320040"/>
            <a:ext cx="7141464" cy="3892669"/>
          </a:xfrm>
        </p:spPr>
        <p:txBody>
          <a:bodyPr>
            <a:normAutofit/>
          </a:bodyPr>
          <a:lstStyle/>
          <a:p>
            <a:pPr algn="l"/>
            <a:r>
              <a:rPr lang="en-GB" sz="6600" b="1" dirty="0" err="1"/>
              <a:t>Terapijski</a:t>
            </a:r>
            <a:r>
              <a:rPr lang="en-GB" sz="6600" b="1" dirty="0"/>
              <a:t> </a:t>
            </a:r>
            <a:r>
              <a:rPr lang="en-GB" sz="6600" b="1" dirty="0" err="1"/>
              <a:t>odnos</a:t>
            </a:r>
            <a:r>
              <a:rPr lang="en-GB" sz="6600" b="1" dirty="0"/>
              <a:t> </a:t>
            </a:r>
            <a:r>
              <a:rPr lang="en-GB" sz="6600" b="1" dirty="0" err="1"/>
              <a:t>i</a:t>
            </a:r>
            <a:r>
              <a:rPr lang="en-GB" sz="6600" b="1" dirty="0"/>
              <a:t> </a:t>
            </a:r>
            <a:r>
              <a:rPr lang="en-GB" sz="6600" b="1" dirty="0" err="1"/>
              <a:t>problemi</a:t>
            </a:r>
            <a:r>
              <a:rPr lang="en-GB" sz="6600" b="1" dirty="0"/>
              <a:t> </a:t>
            </a:r>
            <a:r>
              <a:rPr lang="en-GB" sz="6600" b="1" dirty="0" err="1"/>
              <a:t>terapijske</a:t>
            </a:r>
            <a:r>
              <a:rPr lang="en-GB" sz="6600" b="1" dirty="0"/>
              <a:t> </a:t>
            </a:r>
            <a:r>
              <a:rPr lang="en-GB" sz="6600" b="1" dirty="0" err="1"/>
              <a:t>suradnje</a:t>
            </a:r>
            <a:endParaRPr lang="en-GB" sz="6600" b="1" dirty="0"/>
          </a:p>
        </p:txBody>
      </p:sp>
      <p:sp>
        <p:nvSpPr>
          <p:cNvPr id="3" name="Subtitle 2">
            <a:extLst>
              <a:ext uri="{FF2B5EF4-FFF2-40B4-BE49-F238E27FC236}">
                <a16:creationId xmlns:a16="http://schemas.microsoft.com/office/drawing/2014/main" id="{D177FEDA-19E9-3CA1-85F9-C7BF934BF32C}"/>
              </a:ext>
            </a:extLst>
          </p:cNvPr>
          <p:cNvSpPr>
            <a:spLocks noGrp="1"/>
          </p:cNvSpPr>
          <p:nvPr>
            <p:ph type="subTitle" idx="1"/>
          </p:nvPr>
        </p:nvSpPr>
        <p:spPr>
          <a:xfrm>
            <a:off x="640080" y="4631161"/>
            <a:ext cx="6692827" cy="1569486"/>
          </a:xfrm>
        </p:spPr>
        <p:txBody>
          <a:bodyPr>
            <a:normAutofit/>
          </a:bodyPr>
          <a:lstStyle/>
          <a:p>
            <a:pPr algn="l"/>
            <a:r>
              <a:rPr lang="en-GB" dirty="0"/>
              <a:t>Ariana Juranko</a:t>
            </a:r>
          </a:p>
          <a:p>
            <a:pPr algn="l"/>
            <a:r>
              <a:rPr lang="en-GB" dirty="0" err="1"/>
              <a:t>Praktikum</a:t>
            </a:r>
            <a:r>
              <a:rPr lang="en-GB" dirty="0"/>
              <a:t> II.</a:t>
            </a:r>
          </a:p>
          <a:p>
            <a:pPr algn="l"/>
            <a:r>
              <a:rPr lang="en-GB" dirty="0" err="1"/>
              <a:t>Siječanj</a:t>
            </a:r>
            <a:r>
              <a:rPr lang="en-GB"/>
              <a:t>, 2025</a:t>
            </a:r>
          </a:p>
        </p:txBody>
      </p:sp>
      <p:sp>
        <p:nvSpPr>
          <p:cNvPr id="41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emale patient with psychologist or psychotherapist sitting on sofa. Psychotherapy session. Mental health, depression. Flat vector illustration. psychotherapy cartoon stock illustrations">
            <a:extLst>
              <a:ext uri="{FF2B5EF4-FFF2-40B4-BE49-F238E27FC236}">
                <a16:creationId xmlns:a16="http://schemas.microsoft.com/office/drawing/2014/main" id="{5CCE1835-7636-A2DC-80E6-546C1A57F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121" r="17925" b="-1"/>
          <a:stretch/>
        </p:blipFill>
        <p:spPr bwMode="auto">
          <a:xfrm>
            <a:off x="7781544" y="1273285"/>
            <a:ext cx="4087368" cy="407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28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1103C-801B-4A52-8804-AE50CD996EE7}"/>
              </a:ext>
            </a:extLst>
          </p:cNvPr>
          <p:cNvSpPr>
            <a:spLocks noGrp="1"/>
          </p:cNvSpPr>
          <p:nvPr>
            <p:ph type="title"/>
          </p:nvPr>
        </p:nvSpPr>
        <p:spPr>
          <a:xfrm>
            <a:off x="640080" y="325369"/>
            <a:ext cx="4368602" cy="1956841"/>
          </a:xfrm>
        </p:spPr>
        <p:txBody>
          <a:bodyPr anchor="b">
            <a:normAutofit/>
          </a:bodyPr>
          <a:lstStyle/>
          <a:p>
            <a:r>
              <a:rPr lang="en-GB" sz="4200" b="1"/>
              <a:t>Prilagodba terapijskog stila pojedincu</a:t>
            </a:r>
          </a:p>
        </p:txBody>
      </p:sp>
      <p:sp>
        <p:nvSpPr>
          <p:cNvPr id="1230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FEC562-FC84-792F-0C8C-681B6BE7F160}"/>
              </a:ext>
            </a:extLst>
          </p:cNvPr>
          <p:cNvSpPr>
            <a:spLocks noGrp="1"/>
          </p:cNvSpPr>
          <p:nvPr>
            <p:ph idx="1"/>
          </p:nvPr>
        </p:nvSpPr>
        <p:spPr>
          <a:xfrm>
            <a:off x="640080" y="2872899"/>
            <a:ext cx="4243589" cy="3320668"/>
          </a:xfrm>
        </p:spPr>
        <p:txBody>
          <a:bodyPr>
            <a:normAutofit/>
          </a:bodyPr>
          <a:lstStyle/>
          <a:p>
            <a:r>
              <a:rPr lang="en-GB" sz="2200" dirty="0" err="1"/>
              <a:t>Koje</a:t>
            </a:r>
            <a:r>
              <a:rPr lang="en-GB" sz="2200" dirty="0"/>
              <a:t> </a:t>
            </a:r>
            <a:r>
              <a:rPr lang="en-GB" sz="2200" dirty="0" err="1"/>
              <a:t>vještine</a:t>
            </a:r>
            <a:r>
              <a:rPr lang="en-GB" sz="2200" dirty="0"/>
              <a:t> </a:t>
            </a:r>
            <a:r>
              <a:rPr lang="en-GB" sz="2200" dirty="0" err="1"/>
              <a:t>koristiti</a:t>
            </a:r>
            <a:r>
              <a:rPr lang="en-GB" sz="2200" dirty="0"/>
              <a:t> </a:t>
            </a:r>
            <a:r>
              <a:rPr lang="en-GB" sz="2200" dirty="0" err="1"/>
              <a:t>i</a:t>
            </a:r>
            <a:r>
              <a:rPr lang="en-GB" sz="2200" dirty="0"/>
              <a:t> u </a:t>
            </a:r>
            <a:r>
              <a:rPr lang="en-GB" sz="2200" dirty="0" err="1"/>
              <a:t>kojoj</a:t>
            </a:r>
            <a:r>
              <a:rPr lang="en-GB" sz="2200" dirty="0"/>
              <a:t> </a:t>
            </a:r>
            <a:r>
              <a:rPr lang="en-GB" sz="2200" dirty="0" err="1"/>
              <a:t>mjeri</a:t>
            </a:r>
            <a:r>
              <a:rPr lang="en-GB" sz="2200" dirty="0"/>
              <a:t> </a:t>
            </a:r>
          </a:p>
          <a:p>
            <a:r>
              <a:rPr lang="en-GB" sz="2200" dirty="0"/>
              <a:t>Ne </a:t>
            </a:r>
            <a:r>
              <a:rPr lang="en-GB" sz="2200" dirty="0" err="1"/>
              <a:t>odgovara</a:t>
            </a:r>
            <a:r>
              <a:rPr lang="en-GB" sz="2200" dirty="0"/>
              <a:t> </a:t>
            </a:r>
            <a:r>
              <a:rPr lang="en-GB" sz="2200" dirty="0" err="1"/>
              <a:t>sve</a:t>
            </a:r>
            <a:r>
              <a:rPr lang="en-GB" sz="2200" dirty="0"/>
              <a:t> </a:t>
            </a:r>
            <a:r>
              <a:rPr lang="en-GB" sz="2200" dirty="0" err="1"/>
              <a:t>svima</a:t>
            </a:r>
            <a:endParaRPr lang="en-GB" sz="2200" dirty="0"/>
          </a:p>
          <a:p>
            <a:r>
              <a:rPr lang="en-GB" sz="2200" dirty="0" err="1"/>
              <a:t>Npr</a:t>
            </a:r>
            <a:r>
              <a:rPr lang="en-GB" sz="2200" dirty="0"/>
              <a:t>. </a:t>
            </a:r>
            <a:r>
              <a:rPr lang="en-GB" sz="2200" dirty="0" err="1"/>
              <a:t>Empatija</a:t>
            </a:r>
            <a:r>
              <a:rPr lang="en-GB" sz="2200" dirty="0"/>
              <a:t> – </a:t>
            </a:r>
            <a:r>
              <a:rPr lang="en-GB" sz="2200" dirty="0" err="1"/>
              <a:t>ako</a:t>
            </a:r>
            <a:r>
              <a:rPr lang="en-GB" sz="2200" dirty="0"/>
              <a:t> se </a:t>
            </a:r>
            <a:r>
              <a:rPr lang="en-GB" sz="2200" dirty="0" err="1"/>
              <a:t>koristi</a:t>
            </a:r>
            <a:r>
              <a:rPr lang="en-GB" sz="2200" dirty="0"/>
              <a:t> </a:t>
            </a:r>
            <a:r>
              <a:rPr lang="en-GB" sz="2200" dirty="0" err="1"/>
              <a:t>previše</a:t>
            </a:r>
            <a:r>
              <a:rPr lang="en-GB" sz="2200" dirty="0"/>
              <a:t> </a:t>
            </a:r>
            <a:r>
              <a:rPr lang="en-GB" sz="2200" dirty="0" err="1"/>
              <a:t>i</a:t>
            </a:r>
            <a:r>
              <a:rPr lang="en-GB" sz="2200" dirty="0"/>
              <a:t> </a:t>
            </a:r>
            <a:r>
              <a:rPr lang="en-GB" sz="2200" dirty="0" err="1"/>
              <a:t>prerano</a:t>
            </a:r>
            <a:r>
              <a:rPr lang="en-GB" sz="2200" dirty="0"/>
              <a:t>, </a:t>
            </a:r>
            <a:r>
              <a:rPr lang="en-GB" sz="2200" dirty="0" err="1"/>
              <a:t>netko</a:t>
            </a:r>
            <a:r>
              <a:rPr lang="en-GB" sz="2200" dirty="0"/>
              <a:t> je </a:t>
            </a:r>
            <a:r>
              <a:rPr lang="en-GB" sz="2200" dirty="0" err="1"/>
              <a:t>može</a:t>
            </a:r>
            <a:r>
              <a:rPr lang="en-GB" sz="2200" dirty="0"/>
              <a:t> </a:t>
            </a:r>
            <a:r>
              <a:rPr lang="en-GB" sz="2200" dirty="0" err="1"/>
              <a:t>doživjeti</a:t>
            </a:r>
            <a:r>
              <a:rPr lang="en-GB" sz="2200" dirty="0"/>
              <a:t> </a:t>
            </a:r>
            <a:r>
              <a:rPr lang="en-GB" sz="2200" dirty="0" err="1"/>
              <a:t>kao</a:t>
            </a:r>
            <a:r>
              <a:rPr lang="en-GB" sz="2200" dirty="0"/>
              <a:t> </a:t>
            </a:r>
            <a:r>
              <a:rPr lang="en-GB" sz="2200" dirty="0" err="1"/>
              <a:t>nešto</a:t>
            </a:r>
            <a:r>
              <a:rPr lang="en-GB" sz="2200" dirty="0"/>
              <a:t> </a:t>
            </a:r>
            <a:r>
              <a:rPr lang="en-GB" sz="2200" dirty="0" err="1"/>
              <a:t>sumnjivo</a:t>
            </a:r>
            <a:r>
              <a:rPr lang="en-GB" sz="2200" dirty="0"/>
              <a:t>, </a:t>
            </a:r>
            <a:r>
              <a:rPr lang="en-GB" sz="2200" dirty="0" err="1"/>
              <a:t>patronizirajuće</a:t>
            </a:r>
            <a:endParaRPr lang="en-GB" sz="2200" dirty="0"/>
          </a:p>
          <a:p>
            <a:r>
              <a:rPr lang="en-GB" sz="2200" dirty="0" err="1"/>
              <a:t>Različitost</a:t>
            </a:r>
            <a:r>
              <a:rPr lang="en-GB" sz="2200" dirty="0"/>
              <a:t> u </a:t>
            </a:r>
            <a:r>
              <a:rPr lang="en-GB" sz="2200" dirty="0" err="1"/>
              <a:t>kulturama</a:t>
            </a:r>
            <a:endParaRPr lang="en-GB" sz="2200" dirty="0"/>
          </a:p>
          <a:p>
            <a:endParaRPr lang="en-GB" sz="2200" dirty="0"/>
          </a:p>
        </p:txBody>
      </p:sp>
      <p:pic>
        <p:nvPicPr>
          <p:cNvPr id="12290" name="Picture 2" descr="126,700+ Different Cultures Stock Illustrations, Royalty-Free Vector  Graphics &amp; Clip Art - iStock | People from different cultures, Different  cultures together, Different cultures talking">
            <a:extLst>
              <a:ext uri="{FF2B5EF4-FFF2-40B4-BE49-F238E27FC236}">
                <a16:creationId xmlns:a16="http://schemas.microsoft.com/office/drawing/2014/main" id="{F16F6807-BCC1-834F-7C08-7998D5ED0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25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DE2D-5C14-0C52-799A-A27B5EA7A06E}"/>
              </a:ext>
            </a:extLst>
          </p:cNvPr>
          <p:cNvSpPr>
            <a:spLocks noGrp="1"/>
          </p:cNvSpPr>
          <p:nvPr>
            <p:ph type="title"/>
          </p:nvPr>
        </p:nvSpPr>
        <p:spPr>
          <a:xfrm>
            <a:off x="6417733" y="490537"/>
            <a:ext cx="5291663" cy="1628775"/>
          </a:xfrm>
        </p:spPr>
        <p:txBody>
          <a:bodyPr anchor="b">
            <a:normAutofit/>
          </a:bodyPr>
          <a:lstStyle/>
          <a:p>
            <a:r>
              <a:rPr lang="en-GB" sz="4000"/>
              <a:t>Samootkrivanje </a:t>
            </a:r>
          </a:p>
        </p:txBody>
      </p:sp>
      <p:pic>
        <p:nvPicPr>
          <p:cNvPr id="5" name="Picture 4" descr="A person and person sitting in chairs&#10;&#10;Description automatically generated">
            <a:extLst>
              <a:ext uri="{FF2B5EF4-FFF2-40B4-BE49-F238E27FC236}">
                <a16:creationId xmlns:a16="http://schemas.microsoft.com/office/drawing/2014/main" id="{A3C67FB1-DF82-5F9B-3211-B710F5F813D5}"/>
              </a:ext>
            </a:extLst>
          </p:cNvPr>
          <p:cNvPicPr>
            <a:picLocks noChangeAspect="1"/>
          </p:cNvPicPr>
          <p:nvPr/>
        </p:nvPicPr>
        <p:blipFill>
          <a:blip r:embed="rId2">
            <a:extLst>
              <a:ext uri="{28A0092B-C50C-407E-A947-70E740481C1C}">
                <a14:useLocalDpi xmlns:a14="http://schemas.microsoft.com/office/drawing/2010/main" val="0"/>
              </a:ext>
            </a:extLst>
          </a:blip>
          <a:srcRect l="1466" r="9624"/>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905084D7-3947-77D8-739B-D31C5F66BA06}"/>
              </a:ext>
            </a:extLst>
          </p:cNvPr>
          <p:cNvSpPr>
            <a:spLocks noGrp="1"/>
          </p:cNvSpPr>
          <p:nvPr>
            <p:ph idx="1"/>
          </p:nvPr>
        </p:nvSpPr>
        <p:spPr>
          <a:xfrm>
            <a:off x="6417734" y="2614612"/>
            <a:ext cx="5291663" cy="3752849"/>
          </a:xfrm>
        </p:spPr>
        <p:txBody>
          <a:bodyPr>
            <a:normAutofit/>
          </a:bodyPr>
          <a:lstStyle/>
          <a:p>
            <a:r>
              <a:rPr lang="en-GB" sz="1800" dirty="0" err="1"/>
              <a:t>Nekada</a:t>
            </a:r>
            <a:r>
              <a:rPr lang="en-GB" sz="1800" dirty="0"/>
              <a:t> </a:t>
            </a:r>
            <a:r>
              <a:rPr lang="en-GB" sz="1800" dirty="0" err="1"/>
              <a:t>su</a:t>
            </a:r>
            <a:r>
              <a:rPr lang="en-GB" sz="1800" dirty="0"/>
              <a:t> </a:t>
            </a:r>
            <a:r>
              <a:rPr lang="en-GB" sz="1800" dirty="0" err="1"/>
              <a:t>učili</a:t>
            </a:r>
            <a:r>
              <a:rPr lang="en-GB" sz="1800" dirty="0"/>
              <a:t> </a:t>
            </a:r>
            <a:r>
              <a:rPr lang="en-GB" sz="1800" dirty="0" err="1"/>
              <a:t>terapeute</a:t>
            </a:r>
            <a:r>
              <a:rPr lang="en-GB" sz="1800" dirty="0"/>
              <a:t> da je </a:t>
            </a:r>
            <a:r>
              <a:rPr lang="en-GB" sz="1800" dirty="0" err="1"/>
              <a:t>pogrešno</a:t>
            </a:r>
            <a:r>
              <a:rPr lang="en-GB" sz="1800" dirty="0"/>
              <a:t> </a:t>
            </a:r>
            <a:r>
              <a:rPr lang="en-GB" sz="1800" dirty="0" err="1"/>
              <a:t>išta</a:t>
            </a:r>
            <a:r>
              <a:rPr lang="en-GB" sz="1800" dirty="0"/>
              <a:t> </a:t>
            </a:r>
            <a:r>
              <a:rPr lang="en-GB" sz="1800" dirty="0" err="1"/>
              <a:t>samootkrivati</a:t>
            </a:r>
            <a:r>
              <a:rPr lang="en-GB" sz="1800" dirty="0"/>
              <a:t> – blank screen</a:t>
            </a:r>
          </a:p>
          <a:p>
            <a:r>
              <a:rPr lang="en-GB" sz="1800" dirty="0"/>
              <a:t>BKT – </a:t>
            </a:r>
            <a:r>
              <a:rPr lang="en-GB" sz="1800" b="1" dirty="0" err="1"/>
              <a:t>autentičnost</a:t>
            </a:r>
            <a:endParaRPr lang="en-GB" sz="1800" b="1" dirty="0"/>
          </a:p>
          <a:p>
            <a:r>
              <a:rPr lang="en-GB" sz="1800" dirty="0" err="1"/>
              <a:t>Cilj</a:t>
            </a:r>
            <a:r>
              <a:rPr lang="en-GB" sz="1800" dirty="0"/>
              <a:t> je </a:t>
            </a:r>
            <a:r>
              <a:rPr lang="en-GB" sz="1800" dirty="0" err="1"/>
              <a:t>jačanje</a:t>
            </a:r>
            <a:r>
              <a:rPr lang="en-GB" sz="1800" dirty="0"/>
              <a:t> </a:t>
            </a:r>
            <a:r>
              <a:rPr lang="en-GB" sz="1800" dirty="0" err="1"/>
              <a:t>terapeutskog</a:t>
            </a:r>
            <a:r>
              <a:rPr lang="en-GB" sz="1800" dirty="0"/>
              <a:t> </a:t>
            </a:r>
            <a:r>
              <a:rPr lang="en-GB" sz="1800" dirty="0" err="1"/>
              <a:t>odnosa</a:t>
            </a:r>
            <a:r>
              <a:rPr lang="en-GB" sz="1800" dirty="0"/>
              <a:t>, </a:t>
            </a:r>
            <a:r>
              <a:rPr lang="en-GB" sz="1800" dirty="0" err="1"/>
              <a:t>normaliziranje</a:t>
            </a:r>
            <a:r>
              <a:rPr lang="en-GB" sz="1800" dirty="0"/>
              <a:t> </a:t>
            </a:r>
            <a:r>
              <a:rPr lang="en-GB" sz="1800" dirty="0" err="1"/>
              <a:t>nekih</a:t>
            </a:r>
            <a:r>
              <a:rPr lang="en-GB" sz="1800" dirty="0"/>
              <a:t> </a:t>
            </a:r>
            <a:r>
              <a:rPr lang="en-GB" sz="1800" dirty="0" err="1"/>
              <a:t>poteškoća</a:t>
            </a:r>
            <a:r>
              <a:rPr lang="en-GB" sz="1800" dirty="0"/>
              <a:t>, </a:t>
            </a:r>
            <a:r>
              <a:rPr lang="en-GB" sz="1800" dirty="0" err="1"/>
              <a:t>modeliranje</a:t>
            </a:r>
            <a:r>
              <a:rPr lang="en-GB" sz="1800" dirty="0"/>
              <a:t> za </a:t>
            </a:r>
            <a:r>
              <a:rPr lang="en-GB" sz="1800" dirty="0" err="1"/>
              <a:t>učenje</a:t>
            </a:r>
            <a:r>
              <a:rPr lang="en-GB" sz="1800" dirty="0"/>
              <a:t> </a:t>
            </a:r>
            <a:r>
              <a:rPr lang="en-GB" sz="1800" dirty="0" err="1"/>
              <a:t>novih</a:t>
            </a:r>
            <a:r>
              <a:rPr lang="en-GB" sz="1800" dirty="0"/>
              <a:t> </a:t>
            </a:r>
            <a:r>
              <a:rPr lang="en-GB" sz="1800" dirty="0" err="1"/>
              <a:t>vještina</a:t>
            </a:r>
            <a:endParaRPr lang="en-GB" sz="1800" dirty="0"/>
          </a:p>
          <a:p>
            <a:r>
              <a:rPr lang="en-GB" sz="1800" dirty="0" err="1"/>
              <a:t>Pripaziti</a:t>
            </a:r>
            <a:r>
              <a:rPr lang="en-GB" sz="1800" dirty="0"/>
              <a:t> </a:t>
            </a:r>
            <a:r>
              <a:rPr lang="en-GB" sz="1800" dirty="0" err="1"/>
              <a:t>na</a:t>
            </a:r>
            <a:r>
              <a:rPr lang="en-GB" sz="1800" dirty="0"/>
              <a:t> timing, </a:t>
            </a:r>
            <a:r>
              <a:rPr lang="en-GB" sz="1800" dirty="0" err="1"/>
              <a:t>opsežnost</a:t>
            </a:r>
            <a:endParaRPr lang="en-GB" sz="1800" dirty="0"/>
          </a:p>
          <a:p>
            <a:r>
              <a:rPr lang="en-GB" sz="1800" dirty="0"/>
              <a:t>Pratiti </a:t>
            </a:r>
            <a:r>
              <a:rPr lang="en-GB" sz="1800" dirty="0" err="1"/>
              <a:t>verbalne</a:t>
            </a:r>
            <a:r>
              <a:rPr lang="en-GB" sz="1800" dirty="0"/>
              <a:t> </a:t>
            </a:r>
            <a:r>
              <a:rPr lang="en-GB" sz="1800" dirty="0" err="1"/>
              <a:t>i</a:t>
            </a:r>
            <a:r>
              <a:rPr lang="en-GB" sz="1800" dirty="0"/>
              <a:t> </a:t>
            </a:r>
            <a:r>
              <a:rPr lang="en-GB" sz="1800" dirty="0" err="1"/>
              <a:t>neverbalne</a:t>
            </a:r>
            <a:r>
              <a:rPr lang="en-GB" sz="1800" dirty="0"/>
              <a:t> </a:t>
            </a:r>
            <a:r>
              <a:rPr lang="en-GB" sz="1800" dirty="0" err="1"/>
              <a:t>reakcije</a:t>
            </a:r>
            <a:r>
              <a:rPr lang="en-GB" sz="1800" dirty="0"/>
              <a:t> </a:t>
            </a:r>
            <a:r>
              <a:rPr lang="en-GB" sz="1800" dirty="0" err="1"/>
              <a:t>klijenta</a:t>
            </a:r>
            <a:endParaRPr lang="en-GB" sz="1800" dirty="0"/>
          </a:p>
          <a:p>
            <a:endParaRPr lang="en-GB" sz="1800" dirty="0"/>
          </a:p>
          <a:p>
            <a:endParaRPr lang="en-GB" sz="1800" dirty="0"/>
          </a:p>
        </p:txBody>
      </p:sp>
    </p:spTree>
    <p:extLst>
      <p:ext uri="{BB962C8B-B14F-4D97-AF65-F5344CB8AC3E}">
        <p14:creationId xmlns:p14="http://schemas.microsoft.com/office/powerpoint/2010/main" val="1783967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78D74-8B48-2B2A-FE04-EE934BC7D702}"/>
              </a:ext>
            </a:extLst>
          </p:cNvPr>
          <p:cNvSpPr>
            <a:spLocks noGrp="1"/>
          </p:cNvSpPr>
          <p:nvPr>
            <p:ph type="title"/>
          </p:nvPr>
        </p:nvSpPr>
        <p:spPr>
          <a:xfrm>
            <a:off x="572493" y="238539"/>
            <a:ext cx="11018520" cy="1434415"/>
          </a:xfrm>
        </p:spPr>
        <p:txBody>
          <a:bodyPr anchor="b">
            <a:normAutofit/>
          </a:bodyPr>
          <a:lstStyle/>
          <a:p>
            <a:r>
              <a:rPr lang="en-GB" sz="5400"/>
              <a:t>Popravljanje</a:t>
            </a:r>
            <a:r>
              <a:rPr lang="en-GB" sz="5400" dirty="0"/>
              <a:t> </a:t>
            </a:r>
            <a:r>
              <a:rPr lang="en-GB" sz="5400"/>
              <a:t>odnosa</a:t>
            </a:r>
            <a:r>
              <a:rPr lang="en-GB" sz="5400" dirty="0"/>
              <a:t>, </a:t>
            </a:r>
            <a:r>
              <a:rPr lang="en-GB" sz="5400"/>
              <a:t>nesporazuma</a:t>
            </a:r>
            <a:endParaRPr lang="en-GB" sz="5400" dirty="0"/>
          </a:p>
        </p:txBody>
      </p:sp>
      <p:sp>
        <p:nvSpPr>
          <p:cNvPr id="2560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1EDC02-350D-E4FD-59A7-AC2971900C30}"/>
              </a:ext>
            </a:extLst>
          </p:cNvPr>
          <p:cNvSpPr>
            <a:spLocks noGrp="1"/>
          </p:cNvSpPr>
          <p:nvPr>
            <p:ph idx="1"/>
          </p:nvPr>
        </p:nvSpPr>
        <p:spPr>
          <a:xfrm>
            <a:off x="572493" y="2071316"/>
            <a:ext cx="6713552" cy="1560917"/>
          </a:xfrm>
        </p:spPr>
        <p:txBody>
          <a:bodyPr anchor="t">
            <a:normAutofit/>
          </a:bodyPr>
          <a:lstStyle/>
          <a:p>
            <a:r>
              <a:rPr lang="en-GB" sz="2200" dirty="0" err="1"/>
              <a:t>Zašto</a:t>
            </a:r>
            <a:r>
              <a:rPr lang="en-GB" sz="2200" dirty="0"/>
              <a:t> je s </a:t>
            </a:r>
            <a:r>
              <a:rPr lang="en-GB" sz="2200" dirty="0" err="1"/>
              <a:t>nekim</a:t>
            </a:r>
            <a:r>
              <a:rPr lang="en-GB" sz="2200" dirty="0"/>
              <a:t> </a:t>
            </a:r>
            <a:r>
              <a:rPr lang="en-GB" sz="2200" dirty="0" err="1"/>
              <a:t>klijentima</a:t>
            </a:r>
            <a:r>
              <a:rPr lang="en-GB" sz="2200" dirty="0"/>
              <a:t> </a:t>
            </a:r>
            <a:r>
              <a:rPr lang="en-GB" sz="2200" dirty="0" err="1"/>
              <a:t>lakše</a:t>
            </a:r>
            <a:r>
              <a:rPr lang="en-GB" sz="2200" dirty="0"/>
              <a:t>, a s </a:t>
            </a:r>
            <a:r>
              <a:rPr lang="en-GB" sz="2200" dirty="0" err="1"/>
              <a:t>nekima</a:t>
            </a:r>
            <a:r>
              <a:rPr lang="en-GB" sz="2200" dirty="0"/>
              <a:t> </a:t>
            </a:r>
            <a:r>
              <a:rPr lang="en-GB" sz="2200" dirty="0" err="1"/>
              <a:t>teže</a:t>
            </a:r>
            <a:r>
              <a:rPr lang="en-GB" sz="2200" dirty="0"/>
              <a:t>?</a:t>
            </a:r>
          </a:p>
          <a:p>
            <a:r>
              <a:rPr lang="en-GB" sz="2200" dirty="0" err="1"/>
              <a:t>Klijenti</a:t>
            </a:r>
            <a:r>
              <a:rPr lang="en-GB" sz="2200" dirty="0"/>
              <a:t> </a:t>
            </a:r>
            <a:r>
              <a:rPr lang="en-GB" sz="2200" dirty="0" err="1"/>
              <a:t>na</a:t>
            </a:r>
            <a:r>
              <a:rPr lang="en-GB" sz="2200" dirty="0"/>
              <a:t> </a:t>
            </a:r>
            <a:r>
              <a:rPr lang="en-GB" sz="2200" dirty="0" err="1"/>
              <a:t>terapiju</a:t>
            </a:r>
            <a:r>
              <a:rPr lang="en-GB" sz="2200" dirty="0"/>
              <a:t> </a:t>
            </a:r>
            <a:r>
              <a:rPr lang="en-GB" sz="2200" dirty="0" err="1"/>
              <a:t>donose</a:t>
            </a:r>
            <a:r>
              <a:rPr lang="en-GB" sz="2200" dirty="0"/>
              <a:t> </a:t>
            </a:r>
            <a:r>
              <a:rPr lang="en-GB" sz="2200" b="1" dirty="0" err="1"/>
              <a:t>bazična</a:t>
            </a:r>
            <a:r>
              <a:rPr lang="en-GB" sz="2200" b="1" dirty="0"/>
              <a:t> </a:t>
            </a:r>
            <a:r>
              <a:rPr lang="en-GB" sz="2200" b="1" dirty="0" err="1"/>
              <a:t>vjerovanja</a:t>
            </a:r>
            <a:r>
              <a:rPr lang="en-GB" sz="2200" b="1" dirty="0"/>
              <a:t> </a:t>
            </a:r>
            <a:r>
              <a:rPr lang="en-GB" sz="2200" dirty="0"/>
              <a:t>o </a:t>
            </a:r>
            <a:r>
              <a:rPr lang="en-GB" sz="2200" dirty="0" err="1"/>
              <a:t>sebi</a:t>
            </a:r>
            <a:r>
              <a:rPr lang="en-GB" sz="2200" dirty="0"/>
              <a:t>, </a:t>
            </a:r>
            <a:r>
              <a:rPr lang="en-GB" sz="2200" dirty="0" err="1"/>
              <a:t>drugima</a:t>
            </a:r>
            <a:r>
              <a:rPr lang="en-GB" sz="2200" dirty="0"/>
              <a:t> </a:t>
            </a:r>
            <a:r>
              <a:rPr lang="en-GB" sz="2200" dirty="0" err="1"/>
              <a:t>i</a:t>
            </a:r>
            <a:r>
              <a:rPr lang="en-GB" sz="2200" dirty="0"/>
              <a:t> </a:t>
            </a:r>
            <a:r>
              <a:rPr lang="en-GB" sz="2200" dirty="0" err="1"/>
              <a:t>odnosima</a:t>
            </a:r>
            <a:r>
              <a:rPr lang="en-GB" sz="2200" dirty="0"/>
              <a:t>, </a:t>
            </a:r>
            <a:r>
              <a:rPr lang="en-GB" sz="2200" dirty="0" err="1"/>
              <a:t>kao</a:t>
            </a:r>
            <a:r>
              <a:rPr lang="en-GB" sz="2200" dirty="0"/>
              <a:t> </a:t>
            </a:r>
            <a:r>
              <a:rPr lang="en-GB" sz="2200" dirty="0" err="1"/>
              <a:t>i</a:t>
            </a:r>
            <a:r>
              <a:rPr lang="en-GB" sz="2200" dirty="0"/>
              <a:t> </a:t>
            </a:r>
            <a:r>
              <a:rPr lang="en-GB" sz="2200" dirty="0" err="1"/>
              <a:t>njihove</a:t>
            </a:r>
            <a:r>
              <a:rPr lang="en-GB" sz="2200" dirty="0"/>
              <a:t> </a:t>
            </a:r>
            <a:r>
              <a:rPr lang="en-GB" sz="2200" dirty="0" err="1"/>
              <a:t>specifične</a:t>
            </a:r>
            <a:r>
              <a:rPr lang="en-GB" sz="2200" dirty="0"/>
              <a:t> </a:t>
            </a:r>
            <a:r>
              <a:rPr lang="en-GB" sz="2200" b="1" dirty="0" err="1"/>
              <a:t>strategije</a:t>
            </a:r>
            <a:r>
              <a:rPr lang="en-GB" sz="2200" b="1" dirty="0"/>
              <a:t> </a:t>
            </a:r>
            <a:r>
              <a:rPr lang="en-GB" sz="2200" b="1" dirty="0" err="1"/>
              <a:t>suočavanja</a:t>
            </a:r>
            <a:endParaRPr lang="en-GB" sz="2200" b="1" dirty="0"/>
          </a:p>
          <a:p>
            <a:endParaRPr lang="en-GB" sz="2200" dirty="0"/>
          </a:p>
        </p:txBody>
      </p:sp>
      <p:pic>
        <p:nvPicPr>
          <p:cNvPr id="25602" name="Picture 2" descr="The chosen one. Feeling lonely in the crowd, someone special in the crowd. different stock illustrations">
            <a:extLst>
              <a:ext uri="{FF2B5EF4-FFF2-40B4-BE49-F238E27FC236}">
                <a16:creationId xmlns:a16="http://schemas.microsoft.com/office/drawing/2014/main" id="{213DC55E-12BD-D5BF-F282-D37CFA010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529" r="1642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6C879E-44DD-1E95-3010-1DE20F7F636B}"/>
              </a:ext>
            </a:extLst>
          </p:cNvPr>
          <p:cNvSpPr txBox="1"/>
          <p:nvPr/>
        </p:nvSpPr>
        <p:spPr>
          <a:xfrm>
            <a:off x="572493" y="4142232"/>
            <a:ext cx="3294164" cy="1754326"/>
          </a:xfrm>
          <a:prstGeom prst="rect">
            <a:avLst/>
          </a:prstGeom>
          <a:noFill/>
        </p:spPr>
        <p:txBody>
          <a:bodyPr wrap="square" rtlCol="0">
            <a:spAutoFit/>
          </a:bodyPr>
          <a:lstStyle/>
          <a:p>
            <a:r>
              <a:rPr lang="en-GB" b="1" i="1" dirty="0"/>
              <a:t>“</a:t>
            </a:r>
            <a:r>
              <a:rPr lang="en-GB" b="1" i="1" dirty="0" err="1"/>
              <a:t>Problemi</a:t>
            </a:r>
            <a:r>
              <a:rPr lang="en-GB" b="1" i="1" dirty="0"/>
              <a:t> u </a:t>
            </a:r>
            <a:r>
              <a:rPr lang="en-GB" b="1" i="1" dirty="0" err="1"/>
              <a:t>odnosima</a:t>
            </a:r>
            <a:r>
              <a:rPr lang="en-GB" b="1" i="1" dirty="0"/>
              <a:t> </a:t>
            </a:r>
            <a:r>
              <a:rPr lang="en-GB" b="1" i="1" dirty="0" err="1"/>
              <a:t>obično</a:t>
            </a:r>
            <a:r>
              <a:rPr lang="en-GB" b="1" i="1" dirty="0"/>
              <a:t> </a:t>
            </a:r>
            <a:r>
              <a:rPr lang="en-GB" b="1" i="1" dirty="0" err="1"/>
              <a:t>su</a:t>
            </a:r>
            <a:r>
              <a:rPr lang="en-GB" b="1" i="1" dirty="0"/>
              <a:t> </a:t>
            </a:r>
            <a:r>
              <a:rPr lang="en-GB" b="1" i="1" dirty="0" err="1"/>
              <a:t>riješivi</a:t>
            </a:r>
            <a:r>
              <a:rPr lang="en-GB" b="1" i="1" dirty="0"/>
              <a:t>.” </a:t>
            </a:r>
          </a:p>
          <a:p>
            <a:endParaRPr lang="en-GB" b="1" i="1" dirty="0"/>
          </a:p>
          <a:p>
            <a:r>
              <a:rPr lang="en-GB" b="1" i="1" dirty="0"/>
              <a:t>“</a:t>
            </a:r>
            <a:r>
              <a:rPr lang="en-GB" b="1" i="1" dirty="0" err="1"/>
              <a:t>Ljudi</a:t>
            </a:r>
            <a:r>
              <a:rPr lang="en-GB" b="1" i="1" dirty="0"/>
              <a:t> </a:t>
            </a:r>
            <a:r>
              <a:rPr lang="en-GB" b="1" i="1" dirty="0" err="1"/>
              <a:t>su</a:t>
            </a:r>
            <a:r>
              <a:rPr lang="en-GB" b="1" i="1" dirty="0"/>
              <a:t> </a:t>
            </a:r>
            <a:r>
              <a:rPr lang="en-GB" b="1" i="1" dirty="0" err="1"/>
              <a:t>generalno</a:t>
            </a:r>
            <a:r>
              <a:rPr lang="en-GB" b="1" i="1" dirty="0"/>
              <a:t>   </a:t>
            </a:r>
            <a:r>
              <a:rPr lang="en-GB" b="1" i="1" dirty="0" err="1"/>
              <a:t>skloni</a:t>
            </a:r>
            <a:r>
              <a:rPr lang="en-GB" b="1" i="1" dirty="0"/>
              <a:t> </a:t>
            </a:r>
            <a:r>
              <a:rPr lang="en-GB" b="1" i="1" dirty="0" err="1"/>
              <a:t>pomoći</a:t>
            </a:r>
            <a:r>
              <a:rPr lang="en-GB" b="1" i="1" dirty="0"/>
              <a:t> </a:t>
            </a:r>
            <a:r>
              <a:rPr lang="en-GB" b="1" i="1" dirty="0" err="1"/>
              <a:t>i</a:t>
            </a:r>
            <a:r>
              <a:rPr lang="en-GB" b="1" i="1" dirty="0"/>
              <a:t> </a:t>
            </a:r>
            <a:r>
              <a:rPr lang="en-GB" b="1" i="1" dirty="0" err="1"/>
              <a:t>možeš</a:t>
            </a:r>
            <a:r>
              <a:rPr lang="en-GB" b="1" i="1" dirty="0"/>
              <a:t> </a:t>
            </a:r>
            <a:r>
              <a:rPr lang="en-GB" b="1" i="1" dirty="0" err="1"/>
              <a:t>im</a:t>
            </a:r>
            <a:r>
              <a:rPr lang="en-GB" b="1" i="1" dirty="0"/>
              <a:t> </a:t>
            </a:r>
            <a:r>
              <a:rPr lang="en-GB" b="1" i="1" dirty="0" err="1"/>
              <a:t>vjerovati</a:t>
            </a:r>
            <a:r>
              <a:rPr lang="en-GB" b="1" i="1" dirty="0"/>
              <a:t>.”</a:t>
            </a:r>
          </a:p>
          <a:p>
            <a:endParaRPr lang="en-GB" dirty="0"/>
          </a:p>
        </p:txBody>
      </p:sp>
      <p:sp>
        <p:nvSpPr>
          <p:cNvPr id="9" name="TextBox 8">
            <a:extLst>
              <a:ext uri="{FF2B5EF4-FFF2-40B4-BE49-F238E27FC236}">
                <a16:creationId xmlns:a16="http://schemas.microsoft.com/office/drawing/2014/main" id="{AD61C1A3-A785-BF76-9929-68F97563FE52}"/>
              </a:ext>
            </a:extLst>
          </p:cNvPr>
          <p:cNvSpPr txBox="1"/>
          <p:nvPr/>
        </p:nvSpPr>
        <p:spPr>
          <a:xfrm>
            <a:off x="4726622" y="4142232"/>
            <a:ext cx="2664541" cy="1754326"/>
          </a:xfrm>
          <a:prstGeom prst="rect">
            <a:avLst/>
          </a:prstGeom>
          <a:noFill/>
        </p:spPr>
        <p:txBody>
          <a:bodyPr wrap="square" rtlCol="0">
            <a:spAutoFit/>
          </a:bodyPr>
          <a:lstStyle/>
          <a:p>
            <a:r>
              <a:rPr lang="en-GB" b="1" dirty="0"/>
              <a:t>“</a:t>
            </a:r>
            <a:r>
              <a:rPr lang="en-GB" b="1" dirty="0" err="1"/>
              <a:t>Drugi</a:t>
            </a:r>
            <a:r>
              <a:rPr lang="en-GB" b="1" dirty="0"/>
              <a:t> </a:t>
            </a:r>
            <a:r>
              <a:rPr lang="en-GB" b="1" dirty="0" err="1"/>
              <a:t>će</a:t>
            </a:r>
            <a:r>
              <a:rPr lang="en-GB" b="1" dirty="0"/>
              <a:t> me </a:t>
            </a:r>
            <a:r>
              <a:rPr lang="en-GB" b="1" dirty="0" err="1"/>
              <a:t>povrijediti</a:t>
            </a:r>
            <a:r>
              <a:rPr lang="en-GB" b="1" dirty="0"/>
              <a:t>.”</a:t>
            </a:r>
          </a:p>
          <a:p>
            <a:endParaRPr lang="en-GB" b="1" dirty="0"/>
          </a:p>
          <a:p>
            <a:r>
              <a:rPr lang="en-GB" b="1" dirty="0"/>
              <a:t> “</a:t>
            </a:r>
            <a:r>
              <a:rPr lang="en-GB" b="1" dirty="0" err="1"/>
              <a:t>Problemi</a:t>
            </a:r>
            <a:r>
              <a:rPr lang="en-GB" b="1" dirty="0"/>
              <a:t> u </a:t>
            </a:r>
            <a:r>
              <a:rPr lang="en-GB" b="1" dirty="0" err="1"/>
              <a:t>odnosima</a:t>
            </a:r>
            <a:r>
              <a:rPr lang="en-GB" b="1" dirty="0"/>
              <a:t>  </a:t>
            </a:r>
            <a:r>
              <a:rPr lang="en-GB" b="1" dirty="0" err="1"/>
              <a:t>neriješivi</a:t>
            </a:r>
            <a:r>
              <a:rPr lang="en-GB" b="1" dirty="0"/>
              <a:t> </a:t>
            </a:r>
            <a:r>
              <a:rPr lang="en-GB" b="1" dirty="0" err="1"/>
              <a:t>su</a:t>
            </a:r>
            <a:r>
              <a:rPr lang="en-GB" b="1" dirty="0"/>
              <a:t>.”</a:t>
            </a:r>
          </a:p>
          <a:p>
            <a:endParaRPr lang="en-GB" dirty="0"/>
          </a:p>
        </p:txBody>
      </p:sp>
    </p:spTree>
    <p:extLst>
      <p:ext uri="{BB962C8B-B14F-4D97-AF65-F5344CB8AC3E}">
        <p14:creationId xmlns:p14="http://schemas.microsoft.com/office/powerpoint/2010/main" val="14007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CC34E9-9C56-1BDE-557D-33216F4BAC22}"/>
              </a:ext>
            </a:extLst>
          </p:cNvPr>
          <p:cNvSpPr>
            <a:spLocks noGrp="1"/>
          </p:cNvSpPr>
          <p:nvPr>
            <p:ph idx="1"/>
          </p:nvPr>
        </p:nvSpPr>
        <p:spPr>
          <a:xfrm>
            <a:off x="572493" y="2071316"/>
            <a:ext cx="6713552" cy="4119172"/>
          </a:xfrm>
        </p:spPr>
        <p:txBody>
          <a:bodyPr anchor="t">
            <a:normAutofit/>
          </a:bodyPr>
          <a:lstStyle/>
          <a:p>
            <a:r>
              <a:rPr lang="en-GB" sz="2000"/>
              <a:t>Važno je koristiti konceptualizaciju klijenta kako bi se prevenirao ili riješio neki problem nastao u odnosu</a:t>
            </a:r>
          </a:p>
          <a:p>
            <a:r>
              <a:rPr lang="en-GB" sz="2000"/>
              <a:t>Klijent daje negativan feedback – uvijek se moramo priupitati ako je u pravu – empatično se </a:t>
            </a:r>
            <a:r>
              <a:rPr lang="en-GB" sz="2000" u="sng"/>
              <a:t>ispričati </a:t>
            </a:r>
          </a:p>
          <a:p>
            <a:r>
              <a:rPr lang="en-GB" sz="2000" b="1"/>
              <a:t>Tipične greške:</a:t>
            </a:r>
          </a:p>
          <a:p>
            <a:pPr lvl="1"/>
            <a:r>
              <a:rPr lang="en-GB" sz="2000"/>
              <a:t>Akcijski plan koji je pretežak i zbunjujuć</a:t>
            </a:r>
          </a:p>
          <a:p>
            <a:pPr lvl="1"/>
            <a:r>
              <a:rPr lang="en-GB" sz="2000"/>
              <a:t>Rješenje problema koje nije primjereno za klijenta</a:t>
            </a:r>
          </a:p>
          <a:p>
            <a:pPr lvl="1"/>
            <a:r>
              <a:rPr lang="en-GB" sz="2000"/>
              <a:t>Krivo razumjevanje nečega što nam je klijent rekao</a:t>
            </a:r>
          </a:p>
          <a:p>
            <a:pPr lvl="1"/>
            <a:r>
              <a:rPr lang="en-GB" sz="2000"/>
              <a:t>Ako smo previše direktni ili indirektni</a:t>
            </a:r>
          </a:p>
          <a:p>
            <a:pPr lvl="1"/>
            <a:r>
              <a:rPr lang="en-GB" sz="2000"/>
              <a:t>Prečesto prekidanje klijenta</a:t>
            </a:r>
          </a:p>
          <a:p>
            <a:endParaRPr lang="en-GB" sz="2000"/>
          </a:p>
        </p:txBody>
      </p:sp>
      <p:pic>
        <p:nvPicPr>
          <p:cNvPr id="24578" name="Picture 2" descr="Business decision right or wrong, true or false, correct and incorrect, moral choosing option concept, thoughtful businessman holding right or wrong of left and right hand while making decision. Business decision right or wrong, true or false, correct and incorrect, moral choosing option concept, thoughtful businessman holding right or wrong of left and right hand while making decision. oops stock illustrations">
            <a:extLst>
              <a:ext uri="{FF2B5EF4-FFF2-40B4-BE49-F238E27FC236}">
                <a16:creationId xmlns:a16="http://schemas.microsoft.com/office/drawing/2014/main" id="{12A815AA-7F6D-1E8A-C1A1-EDA3C02D3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922" r="1986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11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5" name="Rectangle 1639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3AAB9-F544-3A39-BDD1-9EBFFB189D5F}"/>
              </a:ext>
            </a:extLst>
          </p:cNvPr>
          <p:cNvSpPr>
            <a:spLocks noGrp="1"/>
          </p:cNvSpPr>
          <p:nvPr>
            <p:ph type="title"/>
          </p:nvPr>
        </p:nvSpPr>
        <p:spPr>
          <a:xfrm>
            <a:off x="838201" y="365125"/>
            <a:ext cx="5251316" cy="1807305"/>
          </a:xfrm>
        </p:spPr>
        <p:txBody>
          <a:bodyPr>
            <a:normAutofit/>
          </a:bodyPr>
          <a:lstStyle/>
          <a:p>
            <a:r>
              <a:rPr lang="en-GB" sz="4100" b="1" dirty="0" err="1"/>
              <a:t>Upravljanje</a:t>
            </a:r>
            <a:r>
              <a:rPr lang="en-GB" sz="4100" b="1" dirty="0"/>
              <a:t> </a:t>
            </a:r>
            <a:r>
              <a:rPr lang="en-GB" sz="4100" b="1" dirty="0" err="1"/>
              <a:t>negativnim</a:t>
            </a:r>
            <a:r>
              <a:rPr lang="en-GB" sz="4100" b="1" dirty="0"/>
              <a:t> </a:t>
            </a:r>
            <a:r>
              <a:rPr lang="en-GB" sz="4100" b="1" dirty="0" err="1"/>
              <a:t>reakcijama</a:t>
            </a:r>
            <a:r>
              <a:rPr lang="en-GB" sz="4100" b="1" dirty="0"/>
              <a:t> </a:t>
            </a:r>
            <a:r>
              <a:rPr lang="en-GB" sz="4100" b="1" dirty="0" err="1"/>
              <a:t>prema</a:t>
            </a:r>
            <a:r>
              <a:rPr lang="en-GB" sz="4100" b="1" dirty="0"/>
              <a:t> </a:t>
            </a:r>
            <a:r>
              <a:rPr lang="en-GB" sz="4100" b="1" dirty="0" err="1"/>
              <a:t>klijentu</a:t>
            </a:r>
            <a:endParaRPr lang="en-GB" sz="4100" b="1" dirty="0"/>
          </a:p>
        </p:txBody>
      </p:sp>
      <p:sp>
        <p:nvSpPr>
          <p:cNvPr id="3" name="Content Placeholder 2">
            <a:extLst>
              <a:ext uri="{FF2B5EF4-FFF2-40B4-BE49-F238E27FC236}">
                <a16:creationId xmlns:a16="http://schemas.microsoft.com/office/drawing/2014/main" id="{411E9817-6877-2C38-028D-83882BE5A2AF}"/>
              </a:ext>
            </a:extLst>
          </p:cNvPr>
          <p:cNvSpPr>
            <a:spLocks noGrp="1"/>
          </p:cNvSpPr>
          <p:nvPr>
            <p:ph idx="1"/>
          </p:nvPr>
        </p:nvSpPr>
        <p:spPr>
          <a:xfrm>
            <a:off x="838200" y="2333297"/>
            <a:ext cx="5009941" cy="3843666"/>
          </a:xfrm>
        </p:spPr>
        <p:txBody>
          <a:bodyPr>
            <a:normAutofit/>
          </a:bodyPr>
          <a:lstStyle/>
          <a:p>
            <a:r>
              <a:rPr lang="en-GB" sz="1700" dirty="0" err="1"/>
              <a:t>Terapeut</a:t>
            </a:r>
            <a:r>
              <a:rPr lang="en-GB" sz="1700" dirty="0"/>
              <a:t> </a:t>
            </a:r>
            <a:r>
              <a:rPr lang="en-GB" sz="1700" dirty="0" err="1"/>
              <a:t>utječe</a:t>
            </a:r>
            <a:r>
              <a:rPr lang="en-GB" sz="1700" dirty="0"/>
              <a:t> </a:t>
            </a:r>
            <a:r>
              <a:rPr lang="en-GB" sz="1700" dirty="0" err="1"/>
              <a:t>na</a:t>
            </a:r>
            <a:r>
              <a:rPr lang="en-GB" sz="1700" dirty="0"/>
              <a:t> </a:t>
            </a:r>
            <a:r>
              <a:rPr lang="en-GB" sz="1700" dirty="0" err="1"/>
              <a:t>klijenta</a:t>
            </a:r>
            <a:r>
              <a:rPr lang="en-GB" sz="1700" dirty="0"/>
              <a:t>, </a:t>
            </a:r>
            <a:r>
              <a:rPr lang="en-GB" sz="1700" dirty="0" err="1"/>
              <a:t>ali</a:t>
            </a:r>
            <a:r>
              <a:rPr lang="en-GB" sz="1700" dirty="0"/>
              <a:t> </a:t>
            </a:r>
            <a:r>
              <a:rPr lang="en-GB" sz="1700" dirty="0" err="1"/>
              <a:t>i</a:t>
            </a:r>
            <a:r>
              <a:rPr lang="en-GB" sz="1700" dirty="0"/>
              <a:t> </a:t>
            </a:r>
            <a:r>
              <a:rPr lang="en-GB" sz="1700" dirty="0" err="1"/>
              <a:t>obratno</a:t>
            </a:r>
            <a:endParaRPr lang="en-GB" sz="1700" dirty="0"/>
          </a:p>
          <a:p>
            <a:r>
              <a:rPr lang="en-GB" sz="1700" dirty="0"/>
              <a:t>I </a:t>
            </a:r>
            <a:r>
              <a:rPr lang="en-GB" sz="1700" dirty="0" err="1"/>
              <a:t>klijenti</a:t>
            </a:r>
            <a:r>
              <a:rPr lang="en-GB" sz="1700" dirty="0"/>
              <a:t> </a:t>
            </a:r>
            <a:r>
              <a:rPr lang="en-GB" sz="1700" dirty="0" err="1"/>
              <a:t>na</a:t>
            </a:r>
            <a:r>
              <a:rPr lang="en-GB" sz="1700" dirty="0"/>
              <a:t> </a:t>
            </a:r>
            <a:r>
              <a:rPr lang="en-GB" sz="1700" dirty="0" err="1"/>
              <a:t>seansu</a:t>
            </a:r>
            <a:r>
              <a:rPr lang="en-GB" sz="1700" dirty="0"/>
              <a:t> </a:t>
            </a:r>
            <a:r>
              <a:rPr lang="en-GB" sz="1700" dirty="0" err="1"/>
              <a:t>donose</a:t>
            </a:r>
            <a:r>
              <a:rPr lang="en-GB" sz="1700" dirty="0"/>
              <a:t> </a:t>
            </a:r>
            <a:r>
              <a:rPr lang="en-GB" sz="1700" dirty="0" err="1"/>
              <a:t>svoja</a:t>
            </a:r>
            <a:r>
              <a:rPr lang="en-GB" sz="1700" dirty="0"/>
              <a:t> (</a:t>
            </a:r>
            <a:r>
              <a:rPr lang="en-GB" sz="1700" dirty="0" err="1"/>
              <a:t>negativna</a:t>
            </a:r>
            <a:r>
              <a:rPr lang="en-GB" sz="1700" dirty="0"/>
              <a:t>) </a:t>
            </a:r>
            <a:r>
              <a:rPr lang="en-GB" sz="1700" dirty="0" err="1"/>
              <a:t>bazična</a:t>
            </a:r>
            <a:r>
              <a:rPr lang="en-GB" sz="1700" dirty="0"/>
              <a:t> </a:t>
            </a:r>
            <a:r>
              <a:rPr lang="en-GB" sz="1700" dirty="0" err="1"/>
              <a:t>vjerovanja</a:t>
            </a:r>
            <a:r>
              <a:rPr lang="en-GB" sz="1700" dirty="0"/>
              <a:t> </a:t>
            </a:r>
          </a:p>
          <a:p>
            <a:r>
              <a:rPr lang="en-GB" sz="1700" dirty="0"/>
              <a:t>Kada se </a:t>
            </a:r>
            <a:r>
              <a:rPr lang="en-GB" sz="1700" dirty="0" err="1"/>
              <a:t>ona</a:t>
            </a:r>
            <a:r>
              <a:rPr lang="en-GB" sz="1700" dirty="0"/>
              <a:t> </a:t>
            </a:r>
            <a:r>
              <a:rPr lang="en-GB" sz="1700" dirty="0" err="1"/>
              <a:t>aktiviraju</a:t>
            </a:r>
            <a:r>
              <a:rPr lang="en-GB" sz="1700" dirty="0"/>
              <a:t>, </a:t>
            </a:r>
            <a:r>
              <a:rPr lang="en-GB" sz="1700" dirty="0" err="1"/>
              <a:t>klijent</a:t>
            </a:r>
            <a:r>
              <a:rPr lang="en-GB" sz="1700" dirty="0"/>
              <a:t> </a:t>
            </a:r>
            <a:r>
              <a:rPr lang="en-GB" sz="1700" dirty="0" err="1"/>
              <a:t>može</a:t>
            </a:r>
            <a:r>
              <a:rPr lang="en-GB" sz="1700" dirty="0"/>
              <a:t> </a:t>
            </a:r>
            <a:r>
              <a:rPr lang="en-GB" sz="1700" dirty="0" err="1"/>
              <a:t>početi</a:t>
            </a:r>
            <a:r>
              <a:rPr lang="en-GB" sz="1700" dirty="0"/>
              <a:t> </a:t>
            </a:r>
            <a:r>
              <a:rPr lang="en-GB" sz="1700" dirty="0" err="1"/>
              <a:t>koristiti</a:t>
            </a:r>
            <a:r>
              <a:rPr lang="en-GB" sz="1700" dirty="0"/>
              <a:t> </a:t>
            </a:r>
            <a:r>
              <a:rPr lang="en-GB" sz="1700" dirty="0" err="1"/>
              <a:t>neadaptivne</a:t>
            </a:r>
            <a:r>
              <a:rPr lang="en-GB" sz="1700" dirty="0"/>
              <a:t> </a:t>
            </a:r>
            <a:r>
              <a:rPr lang="en-GB" sz="1700" dirty="0" err="1"/>
              <a:t>strategije</a:t>
            </a:r>
            <a:r>
              <a:rPr lang="en-GB" sz="1700" dirty="0"/>
              <a:t> </a:t>
            </a:r>
            <a:r>
              <a:rPr lang="en-GB" sz="1700" dirty="0" err="1"/>
              <a:t>suočavanja</a:t>
            </a:r>
            <a:endParaRPr lang="en-GB" sz="1700" dirty="0"/>
          </a:p>
          <a:p>
            <a:r>
              <a:rPr lang="en-GB" sz="1700" dirty="0" err="1"/>
              <a:t>Npr</a:t>
            </a:r>
            <a:r>
              <a:rPr lang="en-GB" sz="1700" dirty="0"/>
              <a:t>. </a:t>
            </a:r>
            <a:r>
              <a:rPr lang="en-GB" sz="1700" dirty="0" err="1"/>
              <a:t>Terapeuti</a:t>
            </a:r>
            <a:r>
              <a:rPr lang="en-GB" sz="1700" dirty="0"/>
              <a:t> koji </a:t>
            </a:r>
            <a:r>
              <a:rPr lang="en-GB" sz="1700" dirty="0" err="1"/>
              <a:t>vjeruju</a:t>
            </a:r>
            <a:r>
              <a:rPr lang="en-GB" sz="1700" dirty="0"/>
              <a:t> da </a:t>
            </a:r>
            <a:r>
              <a:rPr lang="en-GB" sz="1700" dirty="0" err="1"/>
              <a:t>su</a:t>
            </a:r>
            <a:r>
              <a:rPr lang="en-GB" sz="1700" dirty="0"/>
              <a:t> </a:t>
            </a:r>
            <a:r>
              <a:rPr lang="en-GB" sz="1700" dirty="0" err="1"/>
              <a:t>nekompetentni</a:t>
            </a:r>
            <a:r>
              <a:rPr lang="en-GB" sz="1700" dirty="0"/>
              <a:t> (</a:t>
            </a:r>
            <a:r>
              <a:rPr lang="en-GB" sz="1700" dirty="0" err="1"/>
              <a:t>povučeni</a:t>
            </a:r>
            <a:r>
              <a:rPr lang="en-GB" sz="1700" dirty="0"/>
              <a:t> </a:t>
            </a:r>
            <a:r>
              <a:rPr lang="en-GB" sz="1700" dirty="0" err="1"/>
              <a:t>ili</a:t>
            </a:r>
            <a:r>
              <a:rPr lang="en-GB" sz="1700" dirty="0"/>
              <a:t> </a:t>
            </a:r>
            <a:r>
              <a:rPr lang="en-GB" sz="1700" dirty="0" err="1"/>
              <a:t>ljuti</a:t>
            </a:r>
            <a:r>
              <a:rPr lang="en-GB" sz="1700" dirty="0"/>
              <a:t>)</a:t>
            </a:r>
          </a:p>
          <a:p>
            <a:r>
              <a:rPr lang="en-GB" sz="1700" dirty="0" err="1"/>
              <a:t>Važno</a:t>
            </a:r>
            <a:r>
              <a:rPr lang="en-GB" sz="1700" dirty="0"/>
              <a:t> je </a:t>
            </a:r>
            <a:r>
              <a:rPr lang="en-GB" sz="1700" dirty="0" err="1"/>
              <a:t>napraviti</a:t>
            </a:r>
            <a:r>
              <a:rPr lang="en-GB" sz="1700" dirty="0"/>
              <a:t> </a:t>
            </a:r>
            <a:r>
              <a:rPr lang="en-GB" sz="1700" dirty="0" err="1"/>
              <a:t>kognitivnu</a:t>
            </a:r>
            <a:r>
              <a:rPr lang="en-GB" sz="1700" dirty="0"/>
              <a:t> </a:t>
            </a:r>
            <a:r>
              <a:rPr lang="en-GB" sz="1700" dirty="0" err="1"/>
              <a:t>konceptualizaciju</a:t>
            </a:r>
            <a:r>
              <a:rPr lang="en-GB" sz="1700" dirty="0"/>
              <a:t> </a:t>
            </a:r>
            <a:r>
              <a:rPr lang="en-GB" sz="1700" dirty="0" err="1"/>
              <a:t>i</a:t>
            </a:r>
            <a:r>
              <a:rPr lang="en-GB" sz="1700" dirty="0"/>
              <a:t> za </a:t>
            </a:r>
            <a:r>
              <a:rPr lang="en-GB" sz="1700" dirty="0" err="1"/>
              <a:t>sebe</a:t>
            </a:r>
            <a:endParaRPr lang="en-GB" sz="1700" dirty="0"/>
          </a:p>
          <a:p>
            <a:r>
              <a:rPr lang="en-GB" sz="1700" dirty="0" err="1"/>
              <a:t>Kako</a:t>
            </a:r>
            <a:r>
              <a:rPr lang="en-GB" sz="1700" dirty="0"/>
              <a:t> </a:t>
            </a:r>
            <a:r>
              <a:rPr lang="en-GB" sz="1700" dirty="0" err="1"/>
              <a:t>si</a:t>
            </a:r>
            <a:r>
              <a:rPr lang="en-GB" sz="1700" dirty="0"/>
              <a:t> </a:t>
            </a:r>
            <a:r>
              <a:rPr lang="en-GB" sz="1700" dirty="0" err="1"/>
              <a:t>pomoći</a:t>
            </a:r>
            <a:r>
              <a:rPr lang="en-GB" sz="1700" dirty="0"/>
              <a:t>? 	</a:t>
            </a:r>
          </a:p>
          <a:p>
            <a:r>
              <a:rPr lang="en-GB" sz="1700" dirty="0" err="1"/>
              <a:t>Kojeg</a:t>
            </a:r>
            <a:r>
              <a:rPr lang="en-GB" sz="1700" dirty="0"/>
              <a:t> bi </a:t>
            </a:r>
            <a:r>
              <a:rPr lang="en-GB" sz="1700" dirty="0" err="1"/>
              <a:t>klijenta</a:t>
            </a:r>
            <a:r>
              <a:rPr lang="en-GB" sz="1700" dirty="0"/>
              <a:t> </a:t>
            </a:r>
            <a:r>
              <a:rPr lang="en-GB" sz="1700" dirty="0" err="1"/>
              <a:t>danas</a:t>
            </a:r>
            <a:r>
              <a:rPr lang="en-GB" sz="1700" dirty="0"/>
              <a:t> </a:t>
            </a:r>
            <a:r>
              <a:rPr lang="en-GB" sz="1700" dirty="0" err="1"/>
              <a:t>volio</a:t>
            </a:r>
            <a:r>
              <a:rPr lang="en-GB" sz="1700" dirty="0"/>
              <a:t> </a:t>
            </a:r>
            <a:r>
              <a:rPr lang="en-GB" sz="1700" dirty="0" err="1"/>
              <a:t>izbjeći</a:t>
            </a:r>
            <a:r>
              <a:rPr lang="en-GB" sz="1700" dirty="0"/>
              <a:t>? – </a:t>
            </a:r>
            <a:r>
              <a:rPr lang="en-GB" sz="1700" dirty="0" err="1"/>
              <a:t>korištenje</a:t>
            </a:r>
            <a:r>
              <a:rPr lang="en-GB" sz="1700" dirty="0"/>
              <a:t> BKT </a:t>
            </a:r>
            <a:r>
              <a:rPr lang="en-GB" sz="1700" dirty="0" err="1"/>
              <a:t>tehnika</a:t>
            </a:r>
            <a:r>
              <a:rPr lang="en-GB" sz="1700" dirty="0"/>
              <a:t> </a:t>
            </a:r>
            <a:r>
              <a:rPr lang="en-GB" sz="1700" dirty="0" err="1"/>
              <a:t>na</a:t>
            </a:r>
            <a:r>
              <a:rPr lang="en-GB" sz="1700" dirty="0"/>
              <a:t> </a:t>
            </a:r>
            <a:r>
              <a:rPr lang="en-GB" sz="1700" dirty="0" err="1"/>
              <a:t>sebi</a:t>
            </a:r>
            <a:endParaRPr lang="en-GB" sz="1700" dirty="0"/>
          </a:p>
          <a:p>
            <a:endParaRPr lang="en-GB" sz="1700" dirty="0"/>
          </a:p>
        </p:txBody>
      </p:sp>
      <p:pic>
        <p:nvPicPr>
          <p:cNvPr id="16386" name="Picture 2" descr="Vector illustration, tangle tangled and unraveled. abstract metaphor, business problem solving concept Cartoon vector illustration of tangle tangled and unraveled. Metaphor, business problem solving concept by two people. Couple issues reciprocity influence stock illustrations">
            <a:extLst>
              <a:ext uri="{FF2B5EF4-FFF2-40B4-BE49-F238E27FC236}">
                <a16:creationId xmlns:a16="http://schemas.microsoft.com/office/drawing/2014/main" id="{E89E991D-1CA8-1068-BD41-F52ACA191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4" r="1140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2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10E806-8F0E-9D5D-2554-B25FC9567BA2}"/>
              </a:ext>
            </a:extLst>
          </p:cNvPr>
          <p:cNvSpPr>
            <a:spLocks noGrp="1"/>
          </p:cNvSpPr>
          <p:nvPr>
            <p:ph type="title"/>
          </p:nvPr>
        </p:nvSpPr>
        <p:spPr>
          <a:xfrm>
            <a:off x="638882" y="639193"/>
            <a:ext cx="4385294" cy="3573516"/>
          </a:xfrm>
        </p:spPr>
        <p:txBody>
          <a:bodyPr vert="horz" lIns="91440" tIns="45720" rIns="91440" bIns="45720" rtlCol="0" anchor="b">
            <a:normAutofit/>
          </a:bodyPr>
          <a:lstStyle/>
          <a:p>
            <a:r>
              <a:rPr lang="en-US" sz="4600" b="1" kern="1200" dirty="0" err="1">
                <a:solidFill>
                  <a:schemeClr val="tx1"/>
                </a:solidFill>
                <a:latin typeface="+mj-lt"/>
                <a:ea typeface="+mj-ea"/>
                <a:cs typeface="+mj-cs"/>
              </a:rPr>
              <a:t>Problemi</a:t>
            </a:r>
            <a:r>
              <a:rPr lang="en-US" sz="4600" b="1" kern="1200" dirty="0">
                <a:solidFill>
                  <a:schemeClr val="tx1"/>
                </a:solidFill>
                <a:latin typeface="+mj-lt"/>
                <a:ea typeface="+mj-ea"/>
                <a:cs typeface="+mj-cs"/>
              </a:rPr>
              <a:t> u </a:t>
            </a:r>
            <a:r>
              <a:rPr lang="en-US" sz="4600" b="1" kern="1200" dirty="0" err="1">
                <a:solidFill>
                  <a:schemeClr val="tx1"/>
                </a:solidFill>
                <a:latin typeface="+mj-lt"/>
                <a:ea typeface="+mj-ea"/>
                <a:cs typeface="+mj-cs"/>
              </a:rPr>
              <a:t>terapijskoj</a:t>
            </a:r>
            <a:r>
              <a:rPr lang="en-US" sz="4600" b="1" kern="1200" dirty="0">
                <a:solidFill>
                  <a:schemeClr val="tx1"/>
                </a:solidFill>
                <a:latin typeface="+mj-lt"/>
                <a:ea typeface="+mj-ea"/>
                <a:cs typeface="+mj-cs"/>
              </a:rPr>
              <a:t> </a:t>
            </a:r>
            <a:r>
              <a:rPr lang="en-US" sz="4600" b="1" kern="1200" dirty="0" err="1">
                <a:solidFill>
                  <a:schemeClr val="tx1"/>
                </a:solidFill>
                <a:latin typeface="+mj-lt"/>
                <a:ea typeface="+mj-ea"/>
                <a:cs typeface="+mj-cs"/>
              </a:rPr>
              <a:t>suradnji</a:t>
            </a:r>
            <a:r>
              <a:rPr lang="en-US" sz="4600" b="1" kern="1200" dirty="0">
                <a:solidFill>
                  <a:schemeClr val="tx1"/>
                </a:solidFill>
                <a:latin typeface="+mj-lt"/>
                <a:ea typeface="+mj-ea"/>
                <a:cs typeface="+mj-cs"/>
              </a:rPr>
              <a:t> – </a:t>
            </a:r>
            <a:r>
              <a:rPr lang="en-US" sz="4600" b="1" kern="1200" dirty="0" err="1">
                <a:solidFill>
                  <a:schemeClr val="tx1"/>
                </a:solidFill>
                <a:latin typeface="+mj-lt"/>
                <a:ea typeface="+mj-ea"/>
                <a:cs typeface="+mj-cs"/>
              </a:rPr>
              <a:t>prikazi</a:t>
            </a:r>
            <a:r>
              <a:rPr lang="en-US" sz="4600" b="1" kern="1200" dirty="0">
                <a:solidFill>
                  <a:schemeClr val="tx1"/>
                </a:solidFill>
                <a:latin typeface="+mj-lt"/>
                <a:ea typeface="+mj-ea"/>
                <a:cs typeface="+mj-cs"/>
              </a:rPr>
              <a:t> </a:t>
            </a:r>
            <a:r>
              <a:rPr lang="en-US" sz="4600" b="1" kern="1200" dirty="0" err="1">
                <a:solidFill>
                  <a:schemeClr val="tx1"/>
                </a:solidFill>
                <a:latin typeface="+mj-lt"/>
                <a:ea typeface="+mj-ea"/>
                <a:cs typeface="+mj-cs"/>
              </a:rPr>
              <a:t>slučaja</a:t>
            </a:r>
            <a:endParaRPr lang="en-US" sz="4600" b="1" kern="1200" dirty="0">
              <a:solidFill>
                <a:schemeClr val="tx1"/>
              </a:solidFill>
              <a:latin typeface="+mj-lt"/>
              <a:ea typeface="+mj-ea"/>
              <a:cs typeface="+mj-cs"/>
            </a:endParaRPr>
          </a:p>
        </p:txBody>
      </p:sp>
      <p:sp>
        <p:nvSpPr>
          <p:cNvPr id="174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Disagree Communication, two people disagree problems communication stock illustrations">
            <a:extLst>
              <a:ext uri="{FF2B5EF4-FFF2-40B4-BE49-F238E27FC236}">
                <a16:creationId xmlns:a16="http://schemas.microsoft.com/office/drawing/2014/main" id="{1F3C8085-19F3-801E-BAE9-58E129E12E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6400" y="640080"/>
            <a:ext cx="5550408"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23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3" name="Rectangle 184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373EB-3D3F-5F3E-BB8F-9C6534A1F8A8}"/>
              </a:ext>
            </a:extLst>
          </p:cNvPr>
          <p:cNvSpPr>
            <a:spLocks noGrp="1"/>
          </p:cNvSpPr>
          <p:nvPr>
            <p:ph type="title"/>
          </p:nvPr>
        </p:nvSpPr>
        <p:spPr>
          <a:xfrm>
            <a:off x="630936" y="640080"/>
            <a:ext cx="4818888" cy="1481328"/>
          </a:xfrm>
        </p:spPr>
        <p:txBody>
          <a:bodyPr anchor="b">
            <a:normAutofit/>
          </a:bodyPr>
          <a:lstStyle/>
          <a:p>
            <a:r>
              <a:rPr lang="en-GB" sz="3000" b="1" dirty="0"/>
              <a:t>1. </a:t>
            </a:r>
            <a:r>
              <a:rPr lang="en-GB" sz="3000" b="1" dirty="0" err="1"/>
              <a:t>Pacijentica</a:t>
            </a:r>
            <a:r>
              <a:rPr lang="en-GB" sz="3000" b="1" dirty="0"/>
              <a:t> </a:t>
            </a:r>
            <a:r>
              <a:rPr lang="en-GB" sz="3000" b="1" dirty="0" err="1"/>
              <a:t>koja</a:t>
            </a:r>
            <a:r>
              <a:rPr lang="en-GB" sz="3000" b="1" dirty="0"/>
              <a:t> </a:t>
            </a:r>
            <a:r>
              <a:rPr lang="en-GB" sz="3000" b="1" dirty="0" err="1"/>
              <a:t>misli</a:t>
            </a:r>
            <a:r>
              <a:rPr lang="en-GB" sz="3000" b="1" dirty="0"/>
              <a:t> da je </a:t>
            </a:r>
            <a:r>
              <a:rPr lang="en-GB" sz="3000" b="1" dirty="0" err="1"/>
              <a:t>terapeut</a:t>
            </a:r>
            <a:r>
              <a:rPr lang="en-GB" sz="3000" b="1" dirty="0"/>
              <a:t> </a:t>
            </a:r>
            <a:r>
              <a:rPr lang="en-GB" sz="3000" b="1" dirty="0" err="1"/>
              <a:t>smatra</a:t>
            </a:r>
            <a:r>
              <a:rPr lang="en-GB" sz="3000" b="1" dirty="0"/>
              <a:t> </a:t>
            </a:r>
            <a:r>
              <a:rPr lang="en-GB" sz="3000" b="1" dirty="0" err="1"/>
              <a:t>ništavnom</a:t>
            </a:r>
            <a:endParaRPr lang="en-GB" sz="3000" b="1" dirty="0"/>
          </a:p>
        </p:txBody>
      </p:sp>
      <p:sp>
        <p:nvSpPr>
          <p:cNvPr id="1844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808DBC-CBB5-248E-282B-F58A921C0C3D}"/>
              </a:ext>
            </a:extLst>
          </p:cNvPr>
          <p:cNvSpPr>
            <a:spLocks noGrp="1"/>
          </p:cNvSpPr>
          <p:nvPr>
            <p:ph idx="1"/>
          </p:nvPr>
        </p:nvSpPr>
        <p:spPr>
          <a:xfrm>
            <a:off x="630936" y="2660904"/>
            <a:ext cx="4818888" cy="3547872"/>
          </a:xfrm>
        </p:spPr>
        <p:txBody>
          <a:bodyPr anchor="t">
            <a:normAutofit/>
          </a:bodyPr>
          <a:lstStyle/>
          <a:p>
            <a:r>
              <a:rPr lang="en-GB" sz="2000" dirty="0"/>
              <a:t>Rosalind, brat </a:t>
            </a:r>
            <a:r>
              <a:rPr lang="en-GB" sz="2000" dirty="0" err="1"/>
              <a:t>i</a:t>
            </a:r>
            <a:r>
              <a:rPr lang="en-GB" sz="2000" dirty="0"/>
              <a:t> </a:t>
            </a:r>
            <a:r>
              <a:rPr lang="en-GB" sz="2000" dirty="0" err="1"/>
              <a:t>obitelj</a:t>
            </a:r>
            <a:r>
              <a:rPr lang="en-GB" sz="2000" dirty="0"/>
              <a:t>; brat </a:t>
            </a:r>
            <a:r>
              <a:rPr lang="en-GB" sz="2000" dirty="0" err="1"/>
              <a:t>nije</a:t>
            </a:r>
            <a:r>
              <a:rPr lang="en-GB" sz="2000" dirty="0"/>
              <a:t> </a:t>
            </a:r>
            <a:r>
              <a:rPr lang="en-GB" sz="2000" dirty="0" err="1"/>
              <a:t>htio</a:t>
            </a:r>
            <a:r>
              <a:rPr lang="en-GB" sz="2000" dirty="0"/>
              <a:t> </a:t>
            </a:r>
            <a:r>
              <a:rPr lang="en-GB" sz="2000" dirty="0" err="1"/>
              <a:t>promijeniti</a:t>
            </a:r>
            <a:r>
              <a:rPr lang="en-GB" sz="2000" dirty="0"/>
              <a:t> </a:t>
            </a:r>
            <a:r>
              <a:rPr lang="en-GB" sz="2000" dirty="0" err="1"/>
              <a:t>planove</a:t>
            </a:r>
            <a:endParaRPr lang="en-GB" sz="2000" dirty="0"/>
          </a:p>
          <a:p>
            <a:r>
              <a:rPr lang="en-GB" sz="2000" b="1" dirty="0"/>
              <a:t>“ Ako se </a:t>
            </a:r>
            <a:r>
              <a:rPr lang="en-GB" sz="2000" b="1" dirty="0" err="1"/>
              <a:t>ljudi</a:t>
            </a:r>
            <a:r>
              <a:rPr lang="en-GB" sz="2000" b="1" dirty="0"/>
              <a:t> </a:t>
            </a:r>
            <a:r>
              <a:rPr lang="en-GB" sz="2000" b="1" dirty="0" err="1"/>
              <a:t>prema</a:t>
            </a:r>
            <a:r>
              <a:rPr lang="en-GB" sz="2000" b="1" dirty="0"/>
              <a:t> </a:t>
            </a:r>
            <a:r>
              <a:rPr lang="en-GB" sz="2000" b="1" dirty="0" err="1"/>
              <a:t>meni</a:t>
            </a:r>
            <a:r>
              <a:rPr lang="en-GB" sz="2000" b="1" dirty="0"/>
              <a:t> ne </a:t>
            </a:r>
            <a:r>
              <a:rPr lang="en-GB" sz="2000" b="1" dirty="0" err="1"/>
              <a:t>odnose</a:t>
            </a:r>
            <a:r>
              <a:rPr lang="en-GB" sz="2000" b="1" dirty="0"/>
              <a:t> </a:t>
            </a:r>
            <a:r>
              <a:rPr lang="en-GB" sz="2000" b="1" dirty="0" err="1"/>
              <a:t>pažljivo</a:t>
            </a:r>
            <a:r>
              <a:rPr lang="en-GB" sz="2000" b="1" dirty="0"/>
              <a:t>, to </a:t>
            </a:r>
            <a:r>
              <a:rPr lang="en-GB" sz="2000" b="1" dirty="0" err="1"/>
              <a:t>znači</a:t>
            </a:r>
            <a:r>
              <a:rPr lang="en-GB" sz="2000" b="1" dirty="0"/>
              <a:t> da </a:t>
            </a:r>
            <a:r>
              <a:rPr lang="en-GB" sz="2000" b="1" dirty="0" err="1"/>
              <a:t>misle</a:t>
            </a:r>
            <a:r>
              <a:rPr lang="en-GB" sz="2000" b="1" dirty="0"/>
              <a:t> </a:t>
            </a:r>
            <a:r>
              <a:rPr lang="en-GB" sz="2000" b="1" dirty="0" err="1"/>
              <a:t>kako</a:t>
            </a:r>
            <a:r>
              <a:rPr lang="en-GB" sz="2000" b="1" dirty="0"/>
              <a:t> </a:t>
            </a:r>
            <a:r>
              <a:rPr lang="en-GB" sz="2000" b="1" dirty="0" err="1"/>
              <a:t>sam</a:t>
            </a:r>
            <a:r>
              <a:rPr lang="en-GB" sz="2000" b="1" dirty="0"/>
              <a:t> </a:t>
            </a:r>
            <a:r>
              <a:rPr lang="en-GB" sz="2000" b="1" dirty="0" err="1"/>
              <a:t>nevažna</a:t>
            </a:r>
            <a:r>
              <a:rPr lang="en-GB" sz="2000" dirty="0"/>
              <a:t>”</a:t>
            </a:r>
          </a:p>
          <a:p>
            <a:r>
              <a:rPr lang="en-GB" sz="2000" b="1" dirty="0"/>
              <a:t>“Ako </a:t>
            </a:r>
            <a:r>
              <a:rPr lang="en-GB" sz="2000" b="1" dirty="0" err="1"/>
              <a:t>ljudi</a:t>
            </a:r>
            <a:r>
              <a:rPr lang="en-GB" sz="2000" b="1" dirty="0"/>
              <a:t> </a:t>
            </a:r>
            <a:r>
              <a:rPr lang="en-GB" sz="2000" b="1" dirty="0" err="1"/>
              <a:t>misle</a:t>
            </a:r>
            <a:r>
              <a:rPr lang="en-GB" sz="2000" b="1" dirty="0"/>
              <a:t> da </a:t>
            </a:r>
            <a:r>
              <a:rPr lang="en-GB" sz="2000" b="1" dirty="0" err="1"/>
              <a:t>sam</a:t>
            </a:r>
            <a:r>
              <a:rPr lang="en-GB" sz="2000" b="1" dirty="0"/>
              <a:t> </a:t>
            </a:r>
            <a:r>
              <a:rPr lang="en-GB" sz="2000" b="1" dirty="0" err="1"/>
              <a:t>nevažna</a:t>
            </a:r>
            <a:r>
              <a:rPr lang="en-GB" sz="2000" b="1" dirty="0"/>
              <a:t>  </a:t>
            </a:r>
            <a:r>
              <a:rPr lang="en-GB" sz="2000" b="1" dirty="0" err="1"/>
              <a:t>onda</a:t>
            </a:r>
            <a:r>
              <a:rPr lang="en-GB" sz="2000" b="1" dirty="0"/>
              <a:t> </a:t>
            </a:r>
            <a:r>
              <a:rPr lang="en-GB" sz="2000" b="1" dirty="0" err="1"/>
              <a:t>su</a:t>
            </a:r>
            <a:r>
              <a:rPr lang="en-GB" sz="2000" b="1" dirty="0"/>
              <a:t> u </a:t>
            </a:r>
            <a:r>
              <a:rPr lang="en-GB" sz="2000" b="1" dirty="0" err="1"/>
              <a:t>pravu</a:t>
            </a:r>
            <a:r>
              <a:rPr lang="en-GB" sz="2000" b="1" dirty="0"/>
              <a:t> – </a:t>
            </a:r>
            <a:r>
              <a:rPr lang="en-GB" sz="2000" b="1" dirty="0" err="1"/>
              <a:t>ja</a:t>
            </a:r>
            <a:r>
              <a:rPr lang="en-GB" sz="2000" b="1" dirty="0"/>
              <a:t> </a:t>
            </a:r>
            <a:r>
              <a:rPr lang="en-GB" sz="2000" b="1" dirty="0" err="1"/>
              <a:t>jesam</a:t>
            </a:r>
            <a:r>
              <a:rPr lang="en-GB" sz="2000" b="1" dirty="0"/>
              <a:t> </a:t>
            </a:r>
            <a:r>
              <a:rPr lang="en-GB" sz="2000" b="1" dirty="0" err="1"/>
              <a:t>ništavna</a:t>
            </a:r>
            <a:r>
              <a:rPr lang="en-GB" sz="2000" b="1" dirty="0"/>
              <a:t>.”</a:t>
            </a:r>
          </a:p>
          <a:p>
            <a:r>
              <a:rPr lang="en-GB" sz="2000" dirty="0" err="1"/>
              <a:t>Mijenjanje</a:t>
            </a:r>
            <a:r>
              <a:rPr lang="en-GB" sz="2000" dirty="0"/>
              <a:t> </a:t>
            </a:r>
            <a:r>
              <a:rPr lang="en-GB" sz="2000" dirty="0" err="1"/>
              <a:t>taktike</a:t>
            </a:r>
            <a:r>
              <a:rPr lang="en-GB" sz="2000" dirty="0"/>
              <a:t> </a:t>
            </a:r>
            <a:r>
              <a:rPr lang="en-GB" sz="2000" dirty="0" err="1"/>
              <a:t>terapeuta</a:t>
            </a:r>
            <a:r>
              <a:rPr lang="en-GB" sz="2000" dirty="0"/>
              <a:t> – </a:t>
            </a:r>
            <a:r>
              <a:rPr lang="en-GB" sz="2000" dirty="0" err="1"/>
              <a:t>aktivacija</a:t>
            </a:r>
            <a:r>
              <a:rPr lang="en-GB" sz="2000" dirty="0"/>
              <a:t> </a:t>
            </a:r>
            <a:r>
              <a:rPr lang="en-GB" sz="2000" dirty="0" err="1"/>
              <a:t>osjećaja</a:t>
            </a:r>
            <a:r>
              <a:rPr lang="en-GB" sz="2000" dirty="0"/>
              <a:t> da je </a:t>
            </a:r>
            <a:r>
              <a:rPr lang="en-GB" sz="2000" dirty="0" err="1"/>
              <a:t>neshvaćena</a:t>
            </a:r>
            <a:r>
              <a:rPr lang="en-GB" sz="2000" dirty="0"/>
              <a:t> </a:t>
            </a:r>
            <a:r>
              <a:rPr lang="en-GB" sz="2000" dirty="0" err="1"/>
              <a:t>i</a:t>
            </a:r>
            <a:r>
              <a:rPr lang="en-GB" sz="2000" dirty="0"/>
              <a:t> da je </a:t>
            </a:r>
            <a:r>
              <a:rPr lang="en-GB" sz="2000" dirty="0" err="1"/>
              <a:t>smatraju</a:t>
            </a:r>
            <a:r>
              <a:rPr lang="en-GB" sz="2000" dirty="0"/>
              <a:t> </a:t>
            </a:r>
            <a:r>
              <a:rPr lang="en-GB" sz="2000" dirty="0" err="1"/>
              <a:t>lošom</a:t>
            </a:r>
            <a:r>
              <a:rPr lang="en-GB" sz="2000" dirty="0"/>
              <a:t> – </a:t>
            </a:r>
            <a:r>
              <a:rPr lang="en-GB" sz="2000" dirty="0" err="1"/>
              <a:t>suosjećanje</a:t>
            </a:r>
            <a:r>
              <a:rPr lang="en-GB" sz="2000" dirty="0"/>
              <a:t> pa </a:t>
            </a:r>
            <a:r>
              <a:rPr lang="en-GB" sz="2000" dirty="0" err="1"/>
              <a:t>identifikacija</a:t>
            </a:r>
            <a:r>
              <a:rPr lang="en-GB" sz="2000" dirty="0"/>
              <a:t> </a:t>
            </a:r>
            <a:r>
              <a:rPr lang="en-GB" sz="2000" dirty="0" err="1"/>
              <a:t>vjerovanja</a:t>
            </a:r>
            <a:endParaRPr lang="en-GB" sz="2000" dirty="0"/>
          </a:p>
        </p:txBody>
      </p:sp>
      <p:pic>
        <p:nvPicPr>
          <p:cNvPr id="18434" name="Picture 2" descr="Young Woman Seeing Herself Worthless, Failure And Smaller Than She Really Are. Low Self-Esteem Concept. Vector Flat Cartoon Illustration. Sad Woman Feeling Low Confidence In Her Abilities. worthless stock illustrations">
            <a:extLst>
              <a:ext uri="{FF2B5EF4-FFF2-40B4-BE49-F238E27FC236}">
                <a16:creationId xmlns:a16="http://schemas.microsoft.com/office/drawing/2014/main" id="{FA1FC2D2-F9E7-A98E-4D55-65911EC6EE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7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7" name="Rectangle 1946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14768-56AD-73E1-1E38-E9D72B2228A7}"/>
              </a:ext>
            </a:extLst>
          </p:cNvPr>
          <p:cNvSpPr>
            <a:spLocks noGrp="1"/>
          </p:cNvSpPr>
          <p:nvPr>
            <p:ph type="title"/>
          </p:nvPr>
        </p:nvSpPr>
        <p:spPr>
          <a:xfrm>
            <a:off x="572493" y="238539"/>
            <a:ext cx="11018520" cy="1434415"/>
          </a:xfrm>
        </p:spPr>
        <p:txBody>
          <a:bodyPr anchor="b">
            <a:normAutofit/>
          </a:bodyPr>
          <a:lstStyle/>
          <a:p>
            <a:r>
              <a:rPr lang="en-GB" sz="4600" b="1" dirty="0"/>
              <a:t>2. </a:t>
            </a:r>
            <a:r>
              <a:rPr lang="en-GB" sz="4600" b="1" dirty="0" err="1"/>
              <a:t>Pacijentica</a:t>
            </a:r>
            <a:r>
              <a:rPr lang="en-GB" sz="4600" b="1" dirty="0"/>
              <a:t> </a:t>
            </a:r>
            <a:r>
              <a:rPr lang="en-GB" sz="4600" b="1" dirty="0" err="1"/>
              <a:t>koja</a:t>
            </a:r>
            <a:r>
              <a:rPr lang="en-GB" sz="4600" b="1" dirty="0"/>
              <a:t> se </a:t>
            </a:r>
            <a:r>
              <a:rPr lang="en-GB" sz="4600" b="1" dirty="0" err="1"/>
              <a:t>boji</a:t>
            </a:r>
            <a:r>
              <a:rPr lang="en-GB" sz="4600" b="1" dirty="0"/>
              <a:t> da </a:t>
            </a:r>
            <a:r>
              <a:rPr lang="en-GB" sz="4600" b="1" dirty="0" err="1"/>
              <a:t>će</a:t>
            </a:r>
            <a:r>
              <a:rPr lang="en-GB" sz="4600" b="1" dirty="0"/>
              <a:t> je </a:t>
            </a:r>
            <a:r>
              <a:rPr lang="en-GB" sz="4600" b="1" dirty="0" err="1"/>
              <a:t>terapeut</a:t>
            </a:r>
            <a:r>
              <a:rPr lang="en-GB" sz="4600" b="1" dirty="0"/>
              <a:t> </a:t>
            </a:r>
            <a:r>
              <a:rPr lang="en-GB" sz="4600" b="1" dirty="0" err="1"/>
              <a:t>odbaciti</a:t>
            </a:r>
            <a:endParaRPr lang="en-GB" sz="4600" b="1" dirty="0"/>
          </a:p>
        </p:txBody>
      </p:sp>
      <p:sp>
        <p:nvSpPr>
          <p:cNvPr id="1946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04AD4-9ECF-F613-28EF-442BCA391E02}"/>
              </a:ext>
            </a:extLst>
          </p:cNvPr>
          <p:cNvSpPr>
            <a:spLocks noGrp="1"/>
          </p:cNvSpPr>
          <p:nvPr>
            <p:ph idx="1"/>
          </p:nvPr>
        </p:nvSpPr>
        <p:spPr>
          <a:xfrm>
            <a:off x="572493" y="2071316"/>
            <a:ext cx="6713552" cy="4119172"/>
          </a:xfrm>
        </p:spPr>
        <p:txBody>
          <a:bodyPr anchor="t">
            <a:normAutofit/>
          </a:bodyPr>
          <a:lstStyle/>
          <a:p>
            <a:pPr>
              <a:lnSpc>
                <a:spcPct val="100000"/>
              </a:lnSpc>
            </a:pPr>
            <a:r>
              <a:rPr lang="en-GB" sz="1800" dirty="0"/>
              <a:t>Andrea s </a:t>
            </a:r>
            <a:r>
              <a:rPr lang="en-GB" sz="1800" dirty="0" err="1"/>
              <a:t>bazičnim</a:t>
            </a:r>
            <a:r>
              <a:rPr lang="en-GB" sz="1800" dirty="0"/>
              <a:t> </a:t>
            </a:r>
            <a:r>
              <a:rPr lang="en-GB" sz="1800" dirty="0" err="1"/>
              <a:t>vjerovanjem</a:t>
            </a:r>
            <a:r>
              <a:rPr lang="en-GB" sz="1800" dirty="0"/>
              <a:t> da je </a:t>
            </a:r>
            <a:r>
              <a:rPr lang="en-GB" sz="1800" dirty="0" err="1"/>
              <a:t>loša</a:t>
            </a:r>
            <a:endParaRPr lang="en-GB" sz="1800" dirty="0"/>
          </a:p>
          <a:p>
            <a:pPr>
              <a:lnSpc>
                <a:spcPct val="100000"/>
              </a:lnSpc>
            </a:pPr>
            <a:r>
              <a:rPr lang="en-GB" sz="1800" dirty="0" err="1"/>
              <a:t>Bojala</a:t>
            </a:r>
            <a:r>
              <a:rPr lang="en-GB" sz="1800" dirty="0"/>
              <a:t> se da </a:t>
            </a:r>
            <a:r>
              <a:rPr lang="en-GB" sz="1800" dirty="0" err="1"/>
              <a:t>će</a:t>
            </a:r>
            <a:r>
              <a:rPr lang="en-GB" sz="1800" dirty="0"/>
              <a:t> je </a:t>
            </a:r>
            <a:r>
              <a:rPr lang="en-GB" sz="1800" dirty="0" err="1"/>
              <a:t>terapeut</a:t>
            </a:r>
            <a:r>
              <a:rPr lang="en-GB" sz="1800" dirty="0"/>
              <a:t> </a:t>
            </a:r>
            <a:r>
              <a:rPr lang="en-GB" sz="1800" dirty="0" err="1"/>
              <a:t>odbaciti</a:t>
            </a:r>
            <a:r>
              <a:rPr lang="en-GB" sz="1800" dirty="0"/>
              <a:t> </a:t>
            </a:r>
            <a:r>
              <a:rPr lang="en-GB" sz="1800" dirty="0" err="1"/>
              <a:t>kao</a:t>
            </a:r>
            <a:r>
              <a:rPr lang="en-GB" sz="1800" dirty="0"/>
              <a:t> </a:t>
            </a:r>
            <a:r>
              <a:rPr lang="en-GB" sz="1800" dirty="0" err="1"/>
              <a:t>i</a:t>
            </a:r>
            <a:r>
              <a:rPr lang="en-GB" sz="1800" dirty="0"/>
              <a:t> </a:t>
            </a:r>
            <a:r>
              <a:rPr lang="en-GB" sz="1800" dirty="0" err="1"/>
              <a:t>prijašnji</a:t>
            </a:r>
            <a:r>
              <a:rPr lang="en-GB" sz="1800" dirty="0"/>
              <a:t> </a:t>
            </a:r>
            <a:r>
              <a:rPr lang="en-GB" sz="1800" dirty="0" err="1"/>
              <a:t>terapeuti</a:t>
            </a:r>
            <a:r>
              <a:rPr lang="en-GB" sz="1800" dirty="0"/>
              <a:t> </a:t>
            </a:r>
            <a:r>
              <a:rPr lang="en-GB" sz="1800" dirty="0" err="1"/>
              <a:t>jer</a:t>
            </a:r>
            <a:r>
              <a:rPr lang="en-GB" sz="1800" dirty="0"/>
              <a:t> </a:t>
            </a:r>
            <a:r>
              <a:rPr lang="en-GB" sz="1800" dirty="0" err="1"/>
              <a:t>će</a:t>
            </a:r>
            <a:r>
              <a:rPr lang="en-GB" sz="1800" dirty="0"/>
              <a:t> je </a:t>
            </a:r>
            <a:r>
              <a:rPr lang="en-GB" sz="1800" dirty="0" err="1"/>
              <a:t>vidjeti</a:t>
            </a:r>
            <a:r>
              <a:rPr lang="en-GB" sz="1800" dirty="0"/>
              <a:t> u </a:t>
            </a:r>
            <a:r>
              <a:rPr lang="en-GB" sz="1800" dirty="0" err="1"/>
              <a:t>negativnom</a:t>
            </a:r>
            <a:r>
              <a:rPr lang="en-GB" sz="1800" dirty="0"/>
              <a:t> </a:t>
            </a:r>
            <a:r>
              <a:rPr lang="en-GB" sz="1800" dirty="0" err="1"/>
              <a:t>svjetlu</a:t>
            </a:r>
            <a:endParaRPr lang="en-GB" sz="1800" dirty="0"/>
          </a:p>
          <a:p>
            <a:pPr>
              <a:lnSpc>
                <a:spcPct val="100000"/>
              </a:lnSpc>
            </a:pPr>
            <a:r>
              <a:rPr lang="en-GB" sz="1800" b="1" dirty="0"/>
              <a:t>ANDREA</a:t>
            </a:r>
            <a:r>
              <a:rPr lang="en-GB" sz="1800" dirty="0"/>
              <a:t>: “Ali </a:t>
            </a:r>
            <a:r>
              <a:rPr lang="en-GB" sz="1800" dirty="0" err="1"/>
              <a:t>vaši</a:t>
            </a:r>
            <a:r>
              <a:rPr lang="en-GB" sz="1800" dirty="0"/>
              <a:t> </a:t>
            </a:r>
            <a:r>
              <a:rPr lang="en-GB" sz="1800" dirty="0" err="1"/>
              <a:t>ostali</a:t>
            </a:r>
            <a:r>
              <a:rPr lang="en-GB" sz="1800" dirty="0"/>
              <a:t> </a:t>
            </a:r>
            <a:r>
              <a:rPr lang="en-GB" sz="1800" dirty="0" err="1"/>
              <a:t>pacijenti</a:t>
            </a:r>
            <a:r>
              <a:rPr lang="en-GB" sz="1800" dirty="0"/>
              <a:t>.. </a:t>
            </a:r>
            <a:r>
              <a:rPr lang="en-GB" sz="1800" dirty="0" err="1"/>
              <a:t>Sigurno</a:t>
            </a:r>
            <a:r>
              <a:rPr lang="en-GB" sz="1800" dirty="0"/>
              <a:t> </a:t>
            </a:r>
            <a:r>
              <a:rPr lang="en-GB" sz="1800" dirty="0" err="1"/>
              <a:t>su</a:t>
            </a:r>
            <a:r>
              <a:rPr lang="en-GB" sz="1800" dirty="0"/>
              <a:t> </a:t>
            </a:r>
            <a:r>
              <a:rPr lang="en-GB" sz="1800" dirty="0" err="1"/>
              <a:t>manje</a:t>
            </a:r>
            <a:r>
              <a:rPr lang="en-GB" sz="1800" dirty="0"/>
              <a:t> </a:t>
            </a:r>
            <a:r>
              <a:rPr lang="en-GB" sz="1800" dirty="0" err="1"/>
              <a:t>teški</a:t>
            </a:r>
            <a:r>
              <a:rPr lang="en-GB" sz="1800" dirty="0"/>
              <a:t>.”</a:t>
            </a:r>
          </a:p>
          <a:p>
            <a:pPr>
              <a:lnSpc>
                <a:spcPct val="100000"/>
              </a:lnSpc>
            </a:pPr>
            <a:r>
              <a:rPr lang="en-GB" sz="1800" b="1" dirty="0"/>
              <a:t>TERAPEUT</a:t>
            </a:r>
            <a:r>
              <a:rPr lang="en-GB" sz="1800" dirty="0"/>
              <a:t>: “Pa, </a:t>
            </a:r>
            <a:r>
              <a:rPr lang="en-GB" sz="1800" dirty="0" err="1"/>
              <a:t>vjerojatno</a:t>
            </a:r>
            <a:r>
              <a:rPr lang="en-GB" sz="1800" dirty="0"/>
              <a:t> </a:t>
            </a:r>
            <a:r>
              <a:rPr lang="en-GB" sz="1800" dirty="0" err="1"/>
              <a:t>neki</a:t>
            </a:r>
            <a:r>
              <a:rPr lang="en-GB" sz="1800" dirty="0"/>
              <a:t> od </a:t>
            </a:r>
            <a:r>
              <a:rPr lang="en-GB" sz="1800" dirty="0" err="1"/>
              <a:t>njih</a:t>
            </a:r>
            <a:r>
              <a:rPr lang="en-GB" sz="1800" dirty="0"/>
              <a:t> </a:t>
            </a:r>
            <a:r>
              <a:rPr lang="en-GB" sz="1800" dirty="0" err="1"/>
              <a:t>i</a:t>
            </a:r>
            <a:r>
              <a:rPr lang="en-GB" sz="1800" dirty="0"/>
              <a:t> </a:t>
            </a:r>
            <a:r>
              <a:rPr lang="en-GB" sz="1800" dirty="0" err="1"/>
              <a:t>jesu</a:t>
            </a:r>
            <a:r>
              <a:rPr lang="en-GB" sz="1800" dirty="0"/>
              <a:t>. Ali to ne </a:t>
            </a:r>
            <a:r>
              <a:rPr lang="en-GB" sz="1800" dirty="0" err="1"/>
              <a:t>znači</a:t>
            </a:r>
            <a:r>
              <a:rPr lang="en-GB" sz="1800" dirty="0"/>
              <a:t> da ne </a:t>
            </a:r>
            <a:r>
              <a:rPr lang="en-GB" sz="1800" dirty="0" err="1"/>
              <a:t>želim</a:t>
            </a:r>
            <a:r>
              <a:rPr lang="en-GB" sz="1800" dirty="0"/>
              <a:t> </a:t>
            </a:r>
            <a:r>
              <a:rPr lang="en-GB" sz="1800" dirty="0" err="1"/>
              <a:t>nastaviti</a:t>
            </a:r>
            <a:r>
              <a:rPr lang="en-GB" sz="1800" dirty="0"/>
              <a:t> </a:t>
            </a:r>
            <a:r>
              <a:rPr lang="en-GB" sz="1800" dirty="0" err="1"/>
              <a:t>raditi</a:t>
            </a:r>
            <a:r>
              <a:rPr lang="en-GB" sz="1800" dirty="0"/>
              <a:t> s </a:t>
            </a:r>
            <a:r>
              <a:rPr lang="en-GB" sz="1800" dirty="0" err="1"/>
              <a:t>vama</a:t>
            </a:r>
            <a:r>
              <a:rPr lang="en-GB" sz="1800" dirty="0"/>
              <a:t> (</a:t>
            </a:r>
            <a:r>
              <a:rPr lang="en-GB" sz="1800" dirty="0" err="1"/>
              <a:t>nagovješćujući</a:t>
            </a:r>
            <a:r>
              <a:rPr lang="en-GB" sz="1800" dirty="0"/>
              <a:t> </a:t>
            </a:r>
            <a:r>
              <a:rPr lang="en-GB" sz="1800" dirty="0" err="1"/>
              <a:t>kako</a:t>
            </a:r>
            <a:r>
              <a:rPr lang="en-GB" sz="1800" dirty="0"/>
              <a:t> je </a:t>
            </a:r>
            <a:r>
              <a:rPr lang="en-GB" sz="1800" dirty="0" err="1"/>
              <a:t>ona</a:t>
            </a:r>
            <a:r>
              <a:rPr lang="en-GB" sz="1800" dirty="0"/>
              <a:t> </a:t>
            </a:r>
            <a:r>
              <a:rPr lang="en-GB" sz="1800" dirty="0" err="1"/>
              <a:t>posebna</a:t>
            </a:r>
            <a:r>
              <a:rPr lang="en-GB" sz="1800" dirty="0"/>
              <a:t>). Vi </a:t>
            </a:r>
            <a:r>
              <a:rPr lang="en-GB" sz="1800" dirty="0" err="1"/>
              <a:t>niste</a:t>
            </a:r>
            <a:r>
              <a:rPr lang="en-GB" sz="1800" dirty="0"/>
              <a:t> </a:t>
            </a:r>
            <a:r>
              <a:rPr lang="en-GB" sz="1800" dirty="0" err="1"/>
              <a:t>uobičajeni</a:t>
            </a:r>
            <a:r>
              <a:rPr lang="en-GB" sz="1800" dirty="0"/>
              <a:t> </a:t>
            </a:r>
            <a:r>
              <a:rPr lang="en-GB" sz="1800" dirty="0" err="1"/>
              <a:t>pacijet</a:t>
            </a:r>
            <a:r>
              <a:rPr lang="en-GB" sz="1800" dirty="0"/>
              <a:t>. </a:t>
            </a:r>
            <a:r>
              <a:rPr lang="en-GB" sz="1800" dirty="0" err="1"/>
              <a:t>Držite</a:t>
            </a:r>
            <a:r>
              <a:rPr lang="en-GB" sz="1800" dirty="0"/>
              <a:t> me </a:t>
            </a:r>
            <a:r>
              <a:rPr lang="en-GB" sz="1800" dirty="0" err="1"/>
              <a:t>čvrsto</a:t>
            </a:r>
            <a:r>
              <a:rPr lang="en-GB" sz="1800" dirty="0"/>
              <a:t> </a:t>
            </a:r>
            <a:r>
              <a:rPr lang="en-GB" sz="1800" dirty="0" err="1"/>
              <a:t>na</a:t>
            </a:r>
            <a:r>
              <a:rPr lang="en-GB" sz="1800" dirty="0"/>
              <a:t> </a:t>
            </a:r>
            <a:r>
              <a:rPr lang="en-GB" sz="1800" dirty="0" err="1"/>
              <a:t>nogama</a:t>
            </a:r>
            <a:r>
              <a:rPr lang="en-GB" sz="1800" dirty="0"/>
              <a:t>.”</a:t>
            </a:r>
          </a:p>
          <a:p>
            <a:pPr>
              <a:lnSpc>
                <a:spcPct val="100000"/>
              </a:lnSpc>
            </a:pPr>
            <a:r>
              <a:rPr lang="en-GB" sz="1800" dirty="0" err="1"/>
              <a:t>Terapeut</a:t>
            </a:r>
            <a:r>
              <a:rPr lang="en-GB" sz="1800" dirty="0"/>
              <a:t> je </a:t>
            </a:r>
            <a:r>
              <a:rPr lang="en-GB" sz="1800" dirty="0" err="1"/>
              <a:t>pokušao</a:t>
            </a:r>
            <a:r>
              <a:rPr lang="en-GB" sz="1800" dirty="0"/>
              <a:t> </a:t>
            </a:r>
            <a:r>
              <a:rPr lang="en-GB" sz="1800" dirty="0" err="1"/>
              <a:t>razlučiti</a:t>
            </a:r>
            <a:r>
              <a:rPr lang="en-GB" sz="1800" dirty="0"/>
              <a:t> </a:t>
            </a:r>
            <a:r>
              <a:rPr lang="en-GB" sz="1800" dirty="0" err="1"/>
              <a:t>sebe</a:t>
            </a:r>
            <a:r>
              <a:rPr lang="en-GB" sz="1800" dirty="0"/>
              <a:t> od </a:t>
            </a:r>
            <a:r>
              <a:rPr lang="en-GB" sz="1800" dirty="0" err="1"/>
              <a:t>ostalih</a:t>
            </a:r>
            <a:r>
              <a:rPr lang="en-GB" sz="1800" dirty="0"/>
              <a:t> </a:t>
            </a:r>
            <a:r>
              <a:rPr lang="en-GB" sz="1800" dirty="0" err="1"/>
              <a:t>terapeuta</a:t>
            </a:r>
            <a:r>
              <a:rPr lang="en-GB" sz="1800" dirty="0"/>
              <a:t> </a:t>
            </a:r>
            <a:r>
              <a:rPr lang="en-GB" sz="1800" dirty="0" err="1"/>
              <a:t>i</a:t>
            </a:r>
            <a:r>
              <a:rPr lang="en-GB" sz="1800" dirty="0"/>
              <a:t> </a:t>
            </a:r>
            <a:r>
              <a:rPr lang="en-GB" sz="1800" dirty="0" err="1"/>
              <a:t>iskustava</a:t>
            </a:r>
            <a:r>
              <a:rPr lang="en-GB" sz="1800" dirty="0"/>
              <a:t>, </a:t>
            </a:r>
            <a:r>
              <a:rPr lang="en-GB" sz="1800" dirty="0" err="1"/>
              <a:t>izrazio</a:t>
            </a:r>
            <a:r>
              <a:rPr lang="en-GB" sz="1800" dirty="0"/>
              <a:t> je </a:t>
            </a:r>
            <a:r>
              <a:rPr lang="en-GB" sz="1800" dirty="0" err="1"/>
              <a:t>želju</a:t>
            </a:r>
            <a:r>
              <a:rPr lang="en-GB" sz="1800" dirty="0"/>
              <a:t> da </a:t>
            </a:r>
            <a:r>
              <a:rPr lang="en-GB" sz="1800" dirty="0" err="1"/>
              <a:t>nastavi</a:t>
            </a:r>
            <a:r>
              <a:rPr lang="en-GB" sz="1800" dirty="0"/>
              <a:t> </a:t>
            </a:r>
            <a:r>
              <a:rPr lang="en-GB" sz="1800" dirty="0" err="1"/>
              <a:t>raditi</a:t>
            </a:r>
            <a:r>
              <a:rPr lang="en-GB" sz="1800" dirty="0"/>
              <a:t> s </a:t>
            </a:r>
            <a:r>
              <a:rPr lang="en-GB" sz="1800" dirty="0" err="1"/>
              <a:t>njom</a:t>
            </a:r>
            <a:r>
              <a:rPr lang="en-GB" sz="1800" dirty="0"/>
              <a:t>, </a:t>
            </a:r>
            <a:r>
              <a:rPr lang="en-GB" sz="1800" dirty="0" err="1"/>
              <a:t>poticao</a:t>
            </a:r>
            <a:r>
              <a:rPr lang="en-GB" sz="1800" dirty="0"/>
              <a:t> je da </a:t>
            </a:r>
            <a:r>
              <a:rPr lang="en-GB" sz="1800" dirty="0" err="1"/>
              <a:t>izrazi</a:t>
            </a:r>
            <a:r>
              <a:rPr lang="en-GB" sz="1800" dirty="0"/>
              <a:t> </a:t>
            </a:r>
            <a:r>
              <a:rPr lang="en-GB" sz="1800" dirty="0" err="1"/>
              <a:t>svoje</a:t>
            </a:r>
            <a:r>
              <a:rPr lang="en-GB" sz="1800" dirty="0"/>
              <a:t> </a:t>
            </a:r>
            <a:r>
              <a:rPr lang="en-GB" sz="1800" dirty="0" err="1"/>
              <a:t>strahove</a:t>
            </a:r>
            <a:r>
              <a:rPr lang="en-GB" sz="1800" dirty="0"/>
              <a:t> </a:t>
            </a:r>
            <a:r>
              <a:rPr lang="en-GB" sz="1800" dirty="0" err="1"/>
              <a:t>i</a:t>
            </a:r>
            <a:r>
              <a:rPr lang="en-GB" sz="1800" dirty="0"/>
              <a:t> </a:t>
            </a:r>
            <a:r>
              <a:rPr lang="en-GB" sz="1800" dirty="0" err="1"/>
              <a:t>kazao</a:t>
            </a:r>
            <a:r>
              <a:rPr lang="en-GB" sz="1800" dirty="0"/>
              <a:t> da </a:t>
            </a:r>
            <a:r>
              <a:rPr lang="en-GB" sz="1800" dirty="0" err="1"/>
              <a:t>nije</a:t>
            </a:r>
            <a:r>
              <a:rPr lang="en-GB" sz="1800" dirty="0"/>
              <a:t> </a:t>
            </a:r>
            <a:r>
              <a:rPr lang="en-GB" sz="1800" dirty="0" err="1"/>
              <a:t>iskoristio</a:t>
            </a:r>
            <a:r>
              <a:rPr lang="en-GB" sz="1800" dirty="0"/>
              <a:t> </a:t>
            </a:r>
            <a:r>
              <a:rPr lang="en-GB" sz="1800" dirty="0" err="1"/>
              <a:t>još</a:t>
            </a:r>
            <a:r>
              <a:rPr lang="en-GB" sz="1800" dirty="0"/>
              <a:t> </a:t>
            </a:r>
            <a:r>
              <a:rPr lang="en-GB" sz="1800" dirty="0" err="1"/>
              <a:t>sve</a:t>
            </a:r>
            <a:r>
              <a:rPr lang="en-GB" sz="1800" dirty="0"/>
              <a:t> </a:t>
            </a:r>
            <a:r>
              <a:rPr lang="en-GB" sz="1800" dirty="0" err="1"/>
              <a:t>što</a:t>
            </a:r>
            <a:r>
              <a:rPr lang="en-GB" sz="1800" dirty="0"/>
              <a:t> </a:t>
            </a:r>
            <a:r>
              <a:rPr lang="en-GB" sz="1800" dirty="0" err="1"/>
              <a:t>može</a:t>
            </a:r>
            <a:r>
              <a:rPr lang="en-GB" sz="1800" dirty="0"/>
              <a:t> </a:t>
            </a:r>
            <a:r>
              <a:rPr lang="en-GB" sz="1800" dirty="0" err="1"/>
              <a:t>te</a:t>
            </a:r>
            <a:r>
              <a:rPr lang="en-GB" sz="1800" dirty="0"/>
              <a:t> da </a:t>
            </a:r>
            <a:r>
              <a:rPr lang="en-GB" sz="1800" dirty="0" err="1"/>
              <a:t>ona</a:t>
            </a:r>
            <a:r>
              <a:rPr lang="en-GB" sz="1800" dirty="0"/>
              <a:t> </a:t>
            </a:r>
            <a:r>
              <a:rPr lang="en-GB" sz="1800" dirty="0" err="1"/>
              <a:t>može</a:t>
            </a:r>
            <a:r>
              <a:rPr lang="en-GB" sz="1800" dirty="0"/>
              <a:t> </a:t>
            </a:r>
            <a:r>
              <a:rPr lang="en-GB" sz="1800" dirty="0" err="1"/>
              <a:t>prekinuti</a:t>
            </a:r>
            <a:r>
              <a:rPr lang="en-GB" sz="1800" dirty="0"/>
              <a:t> </a:t>
            </a:r>
            <a:r>
              <a:rPr lang="en-GB" sz="1800" dirty="0" err="1"/>
              <a:t>tretman</a:t>
            </a:r>
            <a:r>
              <a:rPr lang="en-GB" sz="1800" dirty="0"/>
              <a:t> </a:t>
            </a:r>
            <a:r>
              <a:rPr lang="en-GB" sz="1800" dirty="0" err="1"/>
              <a:t>kad</a:t>
            </a:r>
            <a:r>
              <a:rPr lang="en-GB" sz="1800" dirty="0"/>
              <a:t> </a:t>
            </a:r>
            <a:r>
              <a:rPr lang="en-GB" sz="1800" dirty="0" err="1"/>
              <a:t>poželi</a:t>
            </a:r>
            <a:endParaRPr lang="en-GB" sz="1800" dirty="0"/>
          </a:p>
        </p:txBody>
      </p:sp>
      <p:pic>
        <p:nvPicPr>
          <p:cNvPr id="19458" name="Picture 2" descr="Unhappy woman feel lonely in crowd Unhappy young woman feel lonely abandoned in crowd suffer from communication lack. Upset girl struggle with depression or mental disorder. Psychological problem. Flat vector illustration. abandoned stock illustrations">
            <a:extLst>
              <a:ext uri="{FF2B5EF4-FFF2-40B4-BE49-F238E27FC236}">
                <a16:creationId xmlns:a16="http://schemas.microsoft.com/office/drawing/2014/main" id="{45CACBD8-C718-97C0-BDA4-1F7AD1B63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936" r="1984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53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03" name="Rectangle 205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84A7F-A10B-4E99-8B80-07FFAEFEA1A0}"/>
              </a:ext>
            </a:extLst>
          </p:cNvPr>
          <p:cNvSpPr>
            <a:spLocks noGrp="1"/>
          </p:cNvSpPr>
          <p:nvPr>
            <p:ph type="title"/>
          </p:nvPr>
        </p:nvSpPr>
        <p:spPr>
          <a:xfrm>
            <a:off x="572493" y="238539"/>
            <a:ext cx="11018520" cy="1434415"/>
          </a:xfrm>
        </p:spPr>
        <p:txBody>
          <a:bodyPr anchor="b">
            <a:normAutofit/>
          </a:bodyPr>
          <a:lstStyle/>
          <a:p>
            <a:r>
              <a:rPr lang="en-GB" sz="4600" b="1" dirty="0"/>
              <a:t>3. </a:t>
            </a:r>
            <a:r>
              <a:rPr lang="en-GB" sz="4600" b="1" dirty="0" err="1"/>
              <a:t>Pacijent</a:t>
            </a:r>
            <a:r>
              <a:rPr lang="en-GB" sz="4600" b="1" dirty="0"/>
              <a:t> koji se </a:t>
            </a:r>
            <a:r>
              <a:rPr lang="en-GB" sz="4600" b="1" dirty="0" err="1"/>
              <a:t>osjeća</a:t>
            </a:r>
            <a:r>
              <a:rPr lang="en-GB" sz="4600" b="1" dirty="0"/>
              <a:t> </a:t>
            </a:r>
            <a:r>
              <a:rPr lang="en-GB" sz="4600" b="1" dirty="0" err="1"/>
              <a:t>kontroliranim</a:t>
            </a:r>
            <a:r>
              <a:rPr lang="en-GB" sz="4600" b="1" dirty="0"/>
              <a:t> od </a:t>
            </a:r>
            <a:r>
              <a:rPr lang="en-GB" sz="4600" b="1" dirty="0" err="1"/>
              <a:t>svog</a:t>
            </a:r>
            <a:r>
              <a:rPr lang="en-GB" sz="4600" b="1" dirty="0"/>
              <a:t> </a:t>
            </a:r>
            <a:r>
              <a:rPr lang="en-GB" sz="4600" b="1" dirty="0" err="1"/>
              <a:t>terapeuta</a:t>
            </a:r>
            <a:endParaRPr lang="en-GB" sz="4600" b="1" dirty="0"/>
          </a:p>
        </p:txBody>
      </p:sp>
      <p:sp>
        <p:nvSpPr>
          <p:cNvPr id="2050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E9497B-324E-2959-4F22-B6D9D9E1F2A7}"/>
              </a:ext>
            </a:extLst>
          </p:cNvPr>
          <p:cNvSpPr>
            <a:spLocks noGrp="1"/>
          </p:cNvSpPr>
          <p:nvPr>
            <p:ph idx="1"/>
          </p:nvPr>
        </p:nvSpPr>
        <p:spPr>
          <a:xfrm>
            <a:off x="572493" y="2071316"/>
            <a:ext cx="6713552" cy="4119172"/>
          </a:xfrm>
        </p:spPr>
        <p:txBody>
          <a:bodyPr anchor="t">
            <a:normAutofit/>
          </a:bodyPr>
          <a:lstStyle/>
          <a:p>
            <a:r>
              <a:rPr lang="en-GB" sz="1500" dirty="0"/>
              <a:t>Jason (59)</a:t>
            </a:r>
          </a:p>
          <a:p>
            <a:r>
              <a:rPr lang="en-GB" sz="1500" dirty="0"/>
              <a:t>Problem je </a:t>
            </a:r>
            <a:r>
              <a:rPr lang="en-GB" sz="1500" dirty="0" err="1"/>
              <a:t>nastao</a:t>
            </a:r>
            <a:r>
              <a:rPr lang="en-GB" sz="1500" dirty="0"/>
              <a:t> </a:t>
            </a:r>
            <a:r>
              <a:rPr lang="en-GB" sz="1500" dirty="0" err="1"/>
              <a:t>kada</a:t>
            </a:r>
            <a:r>
              <a:rPr lang="en-GB" sz="1500" dirty="0"/>
              <a:t> mu je </a:t>
            </a:r>
            <a:r>
              <a:rPr lang="en-GB" sz="1500" dirty="0" err="1"/>
              <a:t>terapeutkinja</a:t>
            </a:r>
            <a:r>
              <a:rPr lang="en-GB" sz="1500" dirty="0"/>
              <a:t> </a:t>
            </a:r>
            <a:r>
              <a:rPr lang="en-GB" sz="1500" dirty="0" err="1"/>
              <a:t>objasnila</a:t>
            </a:r>
            <a:r>
              <a:rPr lang="en-GB" sz="1500" dirty="0"/>
              <a:t> </a:t>
            </a:r>
            <a:r>
              <a:rPr lang="en-GB" sz="1500" dirty="0" err="1"/>
              <a:t>kako</a:t>
            </a:r>
            <a:r>
              <a:rPr lang="en-GB" sz="1500" dirty="0"/>
              <a:t> </a:t>
            </a:r>
            <a:r>
              <a:rPr lang="en-GB" sz="1500" dirty="0" err="1"/>
              <a:t>može</a:t>
            </a:r>
            <a:r>
              <a:rPr lang="en-GB" sz="1500" dirty="0"/>
              <a:t> </a:t>
            </a:r>
            <a:r>
              <a:rPr lang="en-GB" sz="1500" dirty="0" err="1"/>
              <a:t>promijeniti</a:t>
            </a:r>
            <a:r>
              <a:rPr lang="en-GB" sz="1500" dirty="0"/>
              <a:t> </a:t>
            </a:r>
            <a:r>
              <a:rPr lang="en-GB" sz="1500" dirty="0" err="1"/>
              <a:t>svoje</a:t>
            </a:r>
            <a:r>
              <a:rPr lang="en-GB" sz="1500" dirty="0"/>
              <a:t> </a:t>
            </a:r>
            <a:r>
              <a:rPr lang="en-GB" sz="1500" dirty="0" err="1"/>
              <a:t>raspoloženje</a:t>
            </a:r>
            <a:r>
              <a:rPr lang="en-GB" sz="1500" dirty="0"/>
              <a:t> </a:t>
            </a:r>
            <a:r>
              <a:rPr lang="en-GB" sz="1500" dirty="0" err="1"/>
              <a:t>mijenjajući</a:t>
            </a:r>
            <a:r>
              <a:rPr lang="en-GB" sz="1500" dirty="0"/>
              <a:t> </a:t>
            </a:r>
            <a:r>
              <a:rPr lang="en-GB" sz="1500" dirty="0" err="1"/>
              <a:t>svoje</a:t>
            </a:r>
            <a:r>
              <a:rPr lang="en-GB" sz="1500" dirty="0"/>
              <a:t> </a:t>
            </a:r>
            <a:r>
              <a:rPr lang="en-GB" sz="1500" dirty="0" err="1"/>
              <a:t>ponašanje</a:t>
            </a:r>
            <a:r>
              <a:rPr lang="en-GB" sz="1500" dirty="0"/>
              <a:t> </a:t>
            </a:r>
            <a:r>
              <a:rPr lang="en-GB" sz="1500" dirty="0" err="1"/>
              <a:t>što</a:t>
            </a:r>
            <a:r>
              <a:rPr lang="en-GB" sz="1500" dirty="0"/>
              <a:t> ga je </a:t>
            </a:r>
            <a:r>
              <a:rPr lang="en-GB" sz="1500" dirty="0" err="1"/>
              <a:t>iznerviralo</a:t>
            </a:r>
            <a:endParaRPr lang="en-GB" sz="1500" dirty="0"/>
          </a:p>
          <a:p>
            <a:r>
              <a:rPr lang="en-GB" sz="1500" dirty="0"/>
              <a:t>Taj se </a:t>
            </a:r>
            <a:r>
              <a:rPr lang="en-GB" sz="1500" dirty="0" err="1"/>
              <a:t>obrazac</a:t>
            </a:r>
            <a:r>
              <a:rPr lang="en-GB" sz="1500" dirty="0"/>
              <a:t> </a:t>
            </a:r>
            <a:r>
              <a:rPr lang="en-GB" sz="1500" dirty="0" err="1"/>
              <a:t>ponavljao</a:t>
            </a:r>
            <a:r>
              <a:rPr lang="en-GB" sz="1500" dirty="0"/>
              <a:t> </a:t>
            </a:r>
            <a:r>
              <a:rPr lang="en-GB" sz="1500" dirty="0" err="1"/>
              <a:t>nekoliko</a:t>
            </a:r>
            <a:r>
              <a:rPr lang="en-GB" sz="1500" dirty="0"/>
              <a:t> puta</a:t>
            </a:r>
          </a:p>
          <a:p>
            <a:r>
              <a:rPr lang="en-GB" sz="1500" dirty="0" err="1"/>
              <a:t>Migrena</a:t>
            </a:r>
            <a:endParaRPr lang="en-GB" sz="1500" dirty="0"/>
          </a:p>
          <a:p>
            <a:r>
              <a:rPr lang="en-GB" sz="1500" dirty="0"/>
              <a:t>Jason se </a:t>
            </a:r>
            <a:r>
              <a:rPr lang="en-GB" sz="1500" dirty="0" err="1"/>
              <a:t>osjećao</a:t>
            </a:r>
            <a:r>
              <a:rPr lang="en-GB" sz="1500" dirty="0"/>
              <a:t> </a:t>
            </a:r>
            <a:r>
              <a:rPr lang="en-GB" sz="1500" dirty="0" err="1"/>
              <a:t>ranjivo</a:t>
            </a:r>
            <a:r>
              <a:rPr lang="en-GB" sz="1500" dirty="0"/>
              <a:t> </a:t>
            </a:r>
            <a:r>
              <a:rPr lang="en-GB" sz="1500" dirty="0" err="1"/>
              <a:t>i</a:t>
            </a:r>
            <a:r>
              <a:rPr lang="en-GB" sz="1500" dirty="0"/>
              <a:t> </a:t>
            </a:r>
            <a:r>
              <a:rPr lang="en-GB" sz="1500" dirty="0" err="1"/>
              <a:t>slabo</a:t>
            </a:r>
            <a:r>
              <a:rPr lang="en-GB" sz="1500" dirty="0"/>
              <a:t>, </a:t>
            </a:r>
            <a:r>
              <a:rPr lang="en-GB" sz="1500" dirty="0" err="1"/>
              <a:t>osjetljivo</a:t>
            </a:r>
            <a:r>
              <a:rPr lang="en-GB" sz="1500" dirty="0"/>
              <a:t> – </a:t>
            </a:r>
            <a:r>
              <a:rPr lang="en-GB" sz="1500" dirty="0" err="1"/>
              <a:t>bazično</a:t>
            </a:r>
            <a:r>
              <a:rPr lang="en-GB" sz="1500" dirty="0"/>
              <a:t> </a:t>
            </a:r>
            <a:r>
              <a:rPr lang="en-GB" sz="1500" dirty="0" err="1"/>
              <a:t>vjerovanje</a:t>
            </a:r>
            <a:r>
              <a:rPr lang="en-GB" sz="1500" dirty="0"/>
              <a:t> je </a:t>
            </a:r>
            <a:r>
              <a:rPr lang="en-GB" sz="1500" dirty="0" err="1"/>
              <a:t>bilo</a:t>
            </a:r>
            <a:r>
              <a:rPr lang="en-GB" sz="1500" dirty="0"/>
              <a:t> </a:t>
            </a:r>
            <a:r>
              <a:rPr lang="en-GB" sz="1500" dirty="0" err="1"/>
              <a:t>aktivirano</a:t>
            </a:r>
            <a:endParaRPr lang="en-GB" sz="1500" dirty="0"/>
          </a:p>
          <a:p>
            <a:r>
              <a:rPr lang="en-GB" sz="1500" dirty="0" err="1"/>
              <a:t>Osjetljiv</a:t>
            </a:r>
            <a:r>
              <a:rPr lang="en-GB" sz="1500" dirty="0"/>
              <a:t> </a:t>
            </a:r>
            <a:r>
              <a:rPr lang="en-GB" sz="1500" dirty="0" err="1"/>
              <a:t>na</a:t>
            </a:r>
            <a:r>
              <a:rPr lang="en-GB" sz="1500" dirty="0"/>
              <a:t> </a:t>
            </a:r>
            <a:r>
              <a:rPr lang="en-GB" sz="1500" dirty="0" err="1"/>
              <a:t>znakove</a:t>
            </a:r>
            <a:r>
              <a:rPr lang="en-GB" sz="1500" dirty="0"/>
              <a:t> </a:t>
            </a:r>
            <a:r>
              <a:rPr lang="en-GB" sz="1500" dirty="0" err="1"/>
              <a:t>kontroliranja</a:t>
            </a:r>
            <a:r>
              <a:rPr lang="en-GB" sz="1500" dirty="0"/>
              <a:t> </a:t>
            </a:r>
            <a:r>
              <a:rPr lang="en-GB" sz="1500" dirty="0" err="1"/>
              <a:t>i</a:t>
            </a:r>
            <a:r>
              <a:rPr lang="en-GB" sz="1500" dirty="0"/>
              <a:t> </a:t>
            </a:r>
            <a:r>
              <a:rPr lang="en-GB" sz="1500" dirty="0" err="1"/>
              <a:t>povrjeđivanja</a:t>
            </a:r>
            <a:r>
              <a:rPr lang="en-GB" sz="1500" dirty="0"/>
              <a:t> – </a:t>
            </a:r>
            <a:r>
              <a:rPr lang="en-GB" sz="1500" dirty="0" err="1"/>
              <a:t>naprečac</a:t>
            </a:r>
            <a:r>
              <a:rPr lang="en-GB" sz="1500" dirty="0"/>
              <a:t> </a:t>
            </a:r>
            <a:r>
              <a:rPr lang="en-GB" sz="1500" dirty="0" err="1"/>
              <a:t>donio</a:t>
            </a:r>
            <a:r>
              <a:rPr lang="en-GB" sz="1500" dirty="0"/>
              <a:t> </a:t>
            </a:r>
            <a:r>
              <a:rPr lang="en-GB" sz="1500" dirty="0" err="1"/>
              <a:t>zaključke</a:t>
            </a:r>
            <a:r>
              <a:rPr lang="en-GB" sz="1500" dirty="0"/>
              <a:t> o </a:t>
            </a:r>
            <a:r>
              <a:rPr lang="en-GB" sz="1500" dirty="0" err="1"/>
              <a:t>terapeutkinji</a:t>
            </a:r>
            <a:r>
              <a:rPr lang="en-GB" sz="1500" dirty="0"/>
              <a:t>, </a:t>
            </a:r>
            <a:r>
              <a:rPr lang="en-GB" sz="1500" dirty="0" err="1"/>
              <a:t>blago</a:t>
            </a:r>
            <a:r>
              <a:rPr lang="en-GB" sz="1500" dirty="0"/>
              <a:t> je </a:t>
            </a:r>
            <a:r>
              <a:rPr lang="en-GB" sz="1500" dirty="0" err="1"/>
              <a:t>napadajući</a:t>
            </a:r>
            <a:endParaRPr lang="en-GB" sz="1500" dirty="0"/>
          </a:p>
          <a:p>
            <a:r>
              <a:rPr lang="en-GB" sz="1500" dirty="0" err="1"/>
              <a:t>Prepoznala</a:t>
            </a:r>
            <a:r>
              <a:rPr lang="en-GB" sz="1500" dirty="0"/>
              <a:t> je da se </a:t>
            </a:r>
            <a:r>
              <a:rPr lang="en-GB" sz="1500" dirty="0" err="1"/>
              <a:t>radi</a:t>
            </a:r>
            <a:r>
              <a:rPr lang="en-GB" sz="1500" dirty="0"/>
              <a:t> o </a:t>
            </a:r>
            <a:r>
              <a:rPr lang="en-GB" sz="1500" dirty="0" err="1"/>
              <a:t>problemu</a:t>
            </a:r>
            <a:r>
              <a:rPr lang="en-GB" sz="1500" dirty="0"/>
              <a:t> u </a:t>
            </a:r>
            <a:r>
              <a:rPr lang="en-GB" sz="1500" dirty="0" err="1"/>
              <a:t>terapijskoj</a:t>
            </a:r>
            <a:r>
              <a:rPr lang="en-GB" sz="1500" dirty="0"/>
              <a:t> </a:t>
            </a:r>
            <a:r>
              <a:rPr lang="en-GB" sz="1500" dirty="0" err="1"/>
              <a:t>suradnji</a:t>
            </a:r>
            <a:r>
              <a:rPr lang="en-GB" sz="1500" dirty="0"/>
              <a:t> – </a:t>
            </a:r>
            <a:r>
              <a:rPr lang="en-GB" sz="1500" dirty="0" err="1"/>
              <a:t>pokazala</a:t>
            </a:r>
            <a:r>
              <a:rPr lang="en-GB" sz="1500" dirty="0"/>
              <a:t> </a:t>
            </a:r>
            <a:r>
              <a:rPr lang="en-GB" sz="1500" dirty="0" err="1"/>
              <a:t>razumijevanje</a:t>
            </a:r>
            <a:r>
              <a:rPr lang="en-GB" sz="1500" dirty="0"/>
              <a:t>, </a:t>
            </a:r>
            <a:r>
              <a:rPr lang="en-GB" sz="1500" dirty="0" err="1"/>
              <a:t>empatiju</a:t>
            </a:r>
            <a:r>
              <a:rPr lang="en-GB" sz="1500" dirty="0"/>
              <a:t> – </a:t>
            </a:r>
            <a:r>
              <a:rPr lang="en-GB" sz="1500" dirty="0" err="1"/>
              <a:t>pomogla</a:t>
            </a:r>
            <a:r>
              <a:rPr lang="en-GB" sz="1500" dirty="0"/>
              <a:t> </a:t>
            </a:r>
            <a:r>
              <a:rPr lang="en-GB" sz="1500" dirty="0" err="1"/>
              <a:t>smanjiti</a:t>
            </a:r>
            <a:r>
              <a:rPr lang="en-GB" sz="1500" dirty="0"/>
              <a:t> </a:t>
            </a:r>
            <a:r>
              <a:rPr lang="en-GB" sz="1500" dirty="0" err="1"/>
              <a:t>njegovo</a:t>
            </a:r>
            <a:r>
              <a:rPr lang="en-GB" sz="1500" dirty="0"/>
              <a:t> </a:t>
            </a:r>
            <a:r>
              <a:rPr lang="en-GB" sz="1500" dirty="0" err="1"/>
              <a:t>očekivanje</a:t>
            </a:r>
            <a:r>
              <a:rPr lang="en-GB" sz="1500" dirty="0"/>
              <a:t> da </a:t>
            </a:r>
            <a:r>
              <a:rPr lang="en-GB" sz="1500" dirty="0" err="1"/>
              <a:t>će</a:t>
            </a:r>
            <a:r>
              <a:rPr lang="en-GB" sz="1500" dirty="0"/>
              <a:t> ga </a:t>
            </a:r>
            <a:r>
              <a:rPr lang="en-GB" sz="1500" dirty="0" err="1"/>
              <a:t>netko</a:t>
            </a:r>
            <a:r>
              <a:rPr lang="en-GB" sz="1500" dirty="0"/>
              <a:t> </a:t>
            </a:r>
            <a:r>
              <a:rPr lang="en-GB" sz="1500" dirty="0" err="1"/>
              <a:t>povrijediti</a:t>
            </a:r>
            <a:r>
              <a:rPr lang="en-GB" sz="1500" dirty="0"/>
              <a:t> – </a:t>
            </a:r>
            <a:r>
              <a:rPr lang="en-GB" sz="1500" dirty="0" err="1"/>
              <a:t>smanjilo</a:t>
            </a:r>
            <a:r>
              <a:rPr lang="en-GB" sz="1500" dirty="0"/>
              <a:t> se </a:t>
            </a:r>
            <a:r>
              <a:rPr lang="en-GB" sz="1500" dirty="0" err="1"/>
              <a:t>napadanje</a:t>
            </a:r>
            <a:r>
              <a:rPr lang="en-GB" sz="1500" dirty="0"/>
              <a:t> </a:t>
            </a:r>
            <a:r>
              <a:rPr lang="en-GB" sz="1500" dirty="0" err="1"/>
              <a:t>drugih</a:t>
            </a:r>
            <a:r>
              <a:rPr lang="en-GB" sz="1500" dirty="0"/>
              <a:t> </a:t>
            </a:r>
            <a:r>
              <a:rPr lang="en-GB" sz="1500" dirty="0" err="1"/>
              <a:t>prije</a:t>
            </a:r>
            <a:r>
              <a:rPr lang="en-GB" sz="1500" dirty="0"/>
              <a:t> </a:t>
            </a:r>
            <a:r>
              <a:rPr lang="en-GB" sz="1500" dirty="0" err="1"/>
              <a:t>nego</a:t>
            </a:r>
            <a:r>
              <a:rPr lang="en-GB" sz="1500" dirty="0"/>
              <a:t> oni </a:t>
            </a:r>
            <a:r>
              <a:rPr lang="en-GB" sz="1500" dirty="0" err="1"/>
              <a:t>napadnu</a:t>
            </a:r>
            <a:r>
              <a:rPr lang="en-GB" sz="1500" dirty="0"/>
              <a:t> </a:t>
            </a:r>
            <a:r>
              <a:rPr lang="en-GB" sz="1500" dirty="0" err="1"/>
              <a:t>njega</a:t>
            </a:r>
            <a:endParaRPr lang="en-GB" sz="1500" dirty="0"/>
          </a:p>
        </p:txBody>
      </p:sp>
      <p:pic>
        <p:nvPicPr>
          <p:cNvPr id="20482" name="Picture 2" descr="Manipulator concept. Boss puppet abuse manipulations, employer domination exploitation, dictator control, authority manipulator, abuser doll on strings manipulation Manipulator concept. Boss puppet abuse manipulations, employer domination exploitation, dictator control, authority manipulator, abuser doll on strings manipulation vector illustration controlled stock illustrations">
            <a:extLst>
              <a:ext uri="{FF2B5EF4-FFF2-40B4-BE49-F238E27FC236}">
                <a16:creationId xmlns:a16="http://schemas.microsoft.com/office/drawing/2014/main" id="{298D36BA-4E80-6FE1-5381-C92C78EDE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44" r="1248"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0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21" name="Rectangle 215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F3E957-30F1-B6A0-2307-E0E3622B9B2A}"/>
              </a:ext>
            </a:extLst>
          </p:cNvPr>
          <p:cNvSpPr>
            <a:spLocks noGrp="1"/>
          </p:cNvSpPr>
          <p:nvPr>
            <p:ph type="title"/>
          </p:nvPr>
        </p:nvSpPr>
        <p:spPr>
          <a:xfrm>
            <a:off x="572493" y="238539"/>
            <a:ext cx="11018520" cy="1434415"/>
          </a:xfrm>
        </p:spPr>
        <p:txBody>
          <a:bodyPr anchor="b">
            <a:normAutofit/>
          </a:bodyPr>
          <a:lstStyle/>
          <a:p>
            <a:r>
              <a:rPr lang="en-GB" sz="4600" b="1" dirty="0"/>
              <a:t>4. </a:t>
            </a:r>
            <a:r>
              <a:rPr lang="en-GB" sz="4600" b="1" dirty="0" err="1"/>
              <a:t>Pacijent</a:t>
            </a:r>
            <a:r>
              <a:rPr lang="en-GB" sz="4600" b="1" dirty="0"/>
              <a:t> koji </a:t>
            </a:r>
            <a:r>
              <a:rPr lang="en-GB" sz="4600" b="1" dirty="0" err="1"/>
              <a:t>tvrdi</a:t>
            </a:r>
            <a:r>
              <a:rPr lang="en-GB" sz="4600" b="1" dirty="0"/>
              <a:t> da ga </a:t>
            </a:r>
            <a:r>
              <a:rPr lang="en-GB" sz="4600" b="1" dirty="0" err="1"/>
              <a:t>terapeut</a:t>
            </a:r>
            <a:r>
              <a:rPr lang="en-GB" sz="4600" b="1" dirty="0"/>
              <a:t> ne </a:t>
            </a:r>
            <a:r>
              <a:rPr lang="en-GB" sz="4600" b="1" dirty="0" err="1"/>
              <a:t>razumije</a:t>
            </a:r>
            <a:endParaRPr lang="en-GB" sz="4600" b="1" dirty="0"/>
          </a:p>
        </p:txBody>
      </p:sp>
      <p:sp>
        <p:nvSpPr>
          <p:cNvPr id="215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F1308F-225C-F211-1100-71B2C062A8F5}"/>
              </a:ext>
            </a:extLst>
          </p:cNvPr>
          <p:cNvSpPr>
            <a:spLocks noGrp="1"/>
          </p:cNvSpPr>
          <p:nvPr>
            <p:ph idx="1"/>
          </p:nvPr>
        </p:nvSpPr>
        <p:spPr>
          <a:xfrm>
            <a:off x="572493" y="2071316"/>
            <a:ext cx="6713552" cy="4119172"/>
          </a:xfrm>
        </p:spPr>
        <p:txBody>
          <a:bodyPr anchor="t">
            <a:normAutofit/>
          </a:bodyPr>
          <a:lstStyle/>
          <a:p>
            <a:r>
              <a:rPr lang="en-GB" sz="2200"/>
              <a:t>June (37) neudana i nezadovoljna poslom, ljubomorna na druge s boljom plaćom – osjećala se manje vrijednom</a:t>
            </a:r>
          </a:p>
          <a:p>
            <a:r>
              <a:rPr lang="en-GB" sz="2200"/>
              <a:t>Stalno se uspoređivala s terapeutkinjom – aktivacija bazičnog vjerovanja o inferiornosti</a:t>
            </a:r>
          </a:p>
          <a:p>
            <a:r>
              <a:rPr lang="en-GB" sz="2200"/>
              <a:t>Strategija suočavanja – optuživanje drugih</a:t>
            </a:r>
          </a:p>
          <a:p>
            <a:r>
              <a:rPr lang="en-GB" sz="2200"/>
              <a:t>Empatija terapeuta, usmjeravanje na problem (ciljevi), rad na odnosu</a:t>
            </a:r>
          </a:p>
          <a:p>
            <a:endParaRPr lang="en-GB" sz="2200"/>
          </a:p>
        </p:txBody>
      </p:sp>
      <p:pic>
        <p:nvPicPr>
          <p:cNvPr id="21506" name="Picture 2" descr="Problems in chat and messaging between people concept. Two broken message forms or speech bubbles. Flat vector illustration isolated on white background. Problems in chat and messaging between people concept. Two broken message forms or speech bubbles. Flat vector illustration isolated on white background miscommunication stock illustrations">
            <a:extLst>
              <a:ext uri="{FF2B5EF4-FFF2-40B4-BE49-F238E27FC236}">
                <a16:creationId xmlns:a16="http://schemas.microsoft.com/office/drawing/2014/main" id="{4DDE35CD-3494-FB0E-DD8A-79E4DCA41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0" r="102"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8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2" name="Rectangle 515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914DF-54E2-3C5A-4284-7F1380E5BD1F}"/>
              </a:ext>
            </a:extLst>
          </p:cNvPr>
          <p:cNvSpPr>
            <a:spLocks noGrp="1"/>
          </p:cNvSpPr>
          <p:nvPr>
            <p:ph type="title"/>
          </p:nvPr>
        </p:nvSpPr>
        <p:spPr>
          <a:xfrm>
            <a:off x="5297762" y="329184"/>
            <a:ext cx="6251110" cy="1783080"/>
          </a:xfrm>
        </p:spPr>
        <p:txBody>
          <a:bodyPr anchor="b">
            <a:normAutofit/>
          </a:bodyPr>
          <a:lstStyle/>
          <a:p>
            <a:r>
              <a:rPr lang="en-GB" sz="5400" b="1" dirty="0" err="1"/>
              <a:t>Važnost</a:t>
            </a:r>
            <a:r>
              <a:rPr lang="en-GB" sz="5400" b="1" dirty="0"/>
              <a:t> </a:t>
            </a:r>
            <a:r>
              <a:rPr lang="en-GB" sz="5400" b="1" dirty="0" err="1"/>
              <a:t>terapijskog</a:t>
            </a:r>
            <a:r>
              <a:rPr lang="en-GB" sz="5400" b="1" dirty="0"/>
              <a:t> </a:t>
            </a:r>
            <a:r>
              <a:rPr lang="en-GB" sz="5400" b="1" dirty="0" err="1"/>
              <a:t>odnosa</a:t>
            </a:r>
            <a:endParaRPr lang="en-GB" sz="5400" b="1" dirty="0"/>
          </a:p>
        </p:txBody>
      </p:sp>
      <p:pic>
        <p:nvPicPr>
          <p:cNvPr id="5122" name="Picture 2" descr="Woman aids person gets rid of depression, anxiety and stress. Friend or caregiver supports female and helps start the new life. Woman aids person gets rid of depression, anxiety and stress. Friend or caregiver supports female and helps start the new life. Psychological concept of life improvement. Vector illustration starting psychotherapy animated stock illustrations">
            <a:extLst>
              <a:ext uri="{FF2B5EF4-FFF2-40B4-BE49-F238E27FC236}">
                <a16:creationId xmlns:a16="http://schemas.microsoft.com/office/drawing/2014/main" id="{D1172BBA-FF00-2616-3824-51617C710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798" r="19910"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15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D9BF1F-CDE7-6D73-AC7A-F158451D7455}"/>
              </a:ext>
            </a:extLst>
          </p:cNvPr>
          <p:cNvSpPr>
            <a:spLocks noGrp="1"/>
          </p:cNvSpPr>
          <p:nvPr>
            <p:ph idx="1"/>
          </p:nvPr>
        </p:nvSpPr>
        <p:spPr>
          <a:xfrm>
            <a:off x="5187230" y="3003805"/>
            <a:ext cx="6251110" cy="3483864"/>
          </a:xfrm>
        </p:spPr>
        <p:txBody>
          <a:bodyPr>
            <a:normAutofit/>
          </a:bodyPr>
          <a:lstStyle/>
          <a:p>
            <a:pPr>
              <a:lnSpc>
                <a:spcPct val="150000"/>
              </a:lnSpc>
            </a:pPr>
            <a:r>
              <a:rPr lang="en-GB" sz="1700" dirty="0" err="1"/>
              <a:t>Krenuti</a:t>
            </a:r>
            <a:r>
              <a:rPr lang="en-GB" sz="1700" dirty="0"/>
              <a:t> </a:t>
            </a:r>
            <a:r>
              <a:rPr lang="en-GB" sz="1700" dirty="0" err="1"/>
              <a:t>na</a:t>
            </a:r>
            <a:r>
              <a:rPr lang="en-GB" sz="1700" dirty="0"/>
              <a:t> </a:t>
            </a:r>
            <a:r>
              <a:rPr lang="en-GB" sz="1700" dirty="0" err="1"/>
              <a:t>terapiju</a:t>
            </a:r>
            <a:r>
              <a:rPr lang="en-GB" sz="1700" dirty="0"/>
              <a:t> je </a:t>
            </a:r>
            <a:r>
              <a:rPr lang="en-GB" sz="1700" dirty="0" err="1"/>
              <a:t>velik</a:t>
            </a:r>
            <a:r>
              <a:rPr lang="en-GB" sz="1700" dirty="0"/>
              <a:t> </a:t>
            </a:r>
            <a:r>
              <a:rPr lang="en-GB" sz="1700" dirty="0" err="1"/>
              <a:t>i</a:t>
            </a:r>
            <a:r>
              <a:rPr lang="en-GB" sz="1700" dirty="0"/>
              <a:t> </a:t>
            </a:r>
            <a:r>
              <a:rPr lang="en-GB" sz="1700" dirty="0" err="1"/>
              <a:t>hrabar</a:t>
            </a:r>
            <a:r>
              <a:rPr lang="en-GB" sz="1700" dirty="0"/>
              <a:t> </a:t>
            </a:r>
            <a:r>
              <a:rPr lang="en-GB" sz="1700" dirty="0" err="1"/>
              <a:t>korak</a:t>
            </a:r>
            <a:endParaRPr lang="en-GB" sz="1700" dirty="0"/>
          </a:p>
          <a:p>
            <a:pPr>
              <a:lnSpc>
                <a:spcPct val="150000"/>
              </a:lnSpc>
            </a:pPr>
            <a:r>
              <a:rPr lang="en-GB" sz="1700" dirty="0" err="1"/>
              <a:t>Terapijski</a:t>
            </a:r>
            <a:r>
              <a:rPr lang="en-GB" sz="1700" dirty="0"/>
              <a:t> </a:t>
            </a:r>
            <a:r>
              <a:rPr lang="en-GB" sz="1700" dirty="0" err="1"/>
              <a:t>odnos</a:t>
            </a:r>
            <a:r>
              <a:rPr lang="en-GB" sz="1700" dirty="0"/>
              <a:t> </a:t>
            </a:r>
            <a:r>
              <a:rPr lang="en-GB" sz="1700" dirty="0" err="1"/>
              <a:t>jedna</a:t>
            </a:r>
            <a:r>
              <a:rPr lang="en-GB" sz="1700" dirty="0"/>
              <a:t> je od </a:t>
            </a:r>
            <a:r>
              <a:rPr lang="en-GB" sz="1700" b="1" dirty="0" err="1"/>
              <a:t>najvažnijih</a:t>
            </a:r>
            <a:r>
              <a:rPr lang="en-GB" sz="1700" b="1" dirty="0"/>
              <a:t> </a:t>
            </a:r>
            <a:r>
              <a:rPr lang="en-GB" sz="1700" b="1" dirty="0" err="1"/>
              <a:t>stavki</a:t>
            </a:r>
            <a:r>
              <a:rPr lang="en-GB" sz="1700" b="1" dirty="0"/>
              <a:t> </a:t>
            </a:r>
            <a:r>
              <a:rPr lang="en-GB" sz="1700" b="1" dirty="0" err="1"/>
              <a:t>terapije</a:t>
            </a:r>
            <a:endParaRPr lang="en-GB" sz="1700" dirty="0"/>
          </a:p>
          <a:p>
            <a:pPr>
              <a:lnSpc>
                <a:spcPct val="150000"/>
              </a:lnSpc>
            </a:pPr>
            <a:r>
              <a:rPr lang="en-GB" sz="1700" dirty="0" err="1"/>
              <a:t>Istraživanja</a:t>
            </a:r>
            <a:r>
              <a:rPr lang="en-GB" sz="1700" dirty="0"/>
              <a:t> </a:t>
            </a:r>
            <a:r>
              <a:rPr lang="en-GB" sz="1700" dirty="0" err="1"/>
              <a:t>su</a:t>
            </a:r>
            <a:r>
              <a:rPr lang="en-GB" sz="1700" dirty="0"/>
              <a:t> </a:t>
            </a:r>
            <a:r>
              <a:rPr lang="en-GB" sz="1700" dirty="0" err="1"/>
              <a:t>pokazala</a:t>
            </a:r>
            <a:r>
              <a:rPr lang="en-GB" sz="1700" dirty="0"/>
              <a:t> da je </a:t>
            </a:r>
            <a:r>
              <a:rPr lang="en-GB" sz="1700" dirty="0" err="1"/>
              <a:t>pozitivni</a:t>
            </a:r>
            <a:r>
              <a:rPr lang="en-GB" sz="1700" dirty="0"/>
              <a:t> </a:t>
            </a:r>
            <a:r>
              <a:rPr lang="en-GB" sz="1700" dirty="0" err="1"/>
              <a:t>terapijski</a:t>
            </a:r>
            <a:r>
              <a:rPr lang="en-GB" sz="1700" dirty="0"/>
              <a:t> </a:t>
            </a:r>
            <a:r>
              <a:rPr lang="en-GB" sz="1700" dirty="0" err="1"/>
              <a:t>odnos</a:t>
            </a:r>
            <a:r>
              <a:rPr lang="en-GB" sz="1700" dirty="0"/>
              <a:t> </a:t>
            </a:r>
            <a:r>
              <a:rPr lang="en-GB" sz="1700" dirty="0" err="1"/>
              <a:t>povezan</a:t>
            </a:r>
            <a:r>
              <a:rPr lang="en-GB" sz="1700" dirty="0"/>
              <a:t> s </a:t>
            </a:r>
            <a:r>
              <a:rPr lang="en-GB" sz="1700" dirty="0" err="1"/>
              <a:t>pozitivnim</a:t>
            </a:r>
            <a:r>
              <a:rPr lang="en-GB" sz="1700" dirty="0"/>
              <a:t> </a:t>
            </a:r>
            <a:r>
              <a:rPr lang="en-GB" sz="1700" dirty="0" err="1"/>
              <a:t>ishodima</a:t>
            </a:r>
            <a:r>
              <a:rPr lang="en-GB" sz="1700" dirty="0"/>
              <a:t> </a:t>
            </a:r>
            <a:r>
              <a:rPr lang="en-GB" sz="1700" dirty="0" err="1"/>
              <a:t>tretmana</a:t>
            </a:r>
            <a:r>
              <a:rPr lang="en-GB" sz="1700" dirty="0"/>
              <a:t> (Norcross &amp; Lambert, 2018; Norcross &amp; </a:t>
            </a:r>
            <a:r>
              <a:rPr lang="en-GB" sz="1700" dirty="0" err="1"/>
              <a:t>Wampold</a:t>
            </a:r>
            <a:r>
              <a:rPr lang="en-GB" sz="1700" dirty="0"/>
              <a:t>, 2011; </a:t>
            </a:r>
            <a:r>
              <a:rPr lang="en-GB" sz="1700" dirty="0" err="1"/>
              <a:t>Rauee</a:t>
            </a:r>
            <a:r>
              <a:rPr lang="en-GB" sz="1700" dirty="0"/>
              <a:t>  &amp; </a:t>
            </a:r>
            <a:r>
              <a:rPr lang="en-GB" sz="1700" dirty="0" err="1"/>
              <a:t>Goldfried</a:t>
            </a:r>
            <a:r>
              <a:rPr lang="en-GB" sz="1700" dirty="0"/>
              <a:t>)</a:t>
            </a:r>
          </a:p>
          <a:p>
            <a:pPr>
              <a:lnSpc>
                <a:spcPct val="150000"/>
              </a:lnSpc>
            </a:pPr>
            <a:r>
              <a:rPr lang="en-GB" sz="1700" dirty="0" err="1"/>
              <a:t>Izuzetno</a:t>
            </a:r>
            <a:r>
              <a:rPr lang="en-GB" sz="1700" dirty="0"/>
              <a:t> je </a:t>
            </a:r>
            <a:r>
              <a:rPr lang="en-GB" sz="1700" dirty="0" err="1"/>
              <a:t>važno</a:t>
            </a:r>
            <a:r>
              <a:rPr lang="en-GB" sz="1700" dirty="0"/>
              <a:t> da </a:t>
            </a:r>
            <a:r>
              <a:rPr lang="en-GB" sz="1700" dirty="0" err="1"/>
              <a:t>počnemo</a:t>
            </a:r>
            <a:r>
              <a:rPr lang="en-GB" sz="1700" dirty="0"/>
              <a:t> </a:t>
            </a:r>
            <a:r>
              <a:rPr lang="en-GB" sz="1700" dirty="0" err="1"/>
              <a:t>graditi</a:t>
            </a:r>
            <a:r>
              <a:rPr lang="en-GB" sz="1700" dirty="0"/>
              <a:t> </a:t>
            </a:r>
            <a:r>
              <a:rPr lang="en-GB" sz="1700" dirty="0" err="1"/>
              <a:t>terapijski</a:t>
            </a:r>
            <a:r>
              <a:rPr lang="en-GB" sz="1700" dirty="0"/>
              <a:t> </a:t>
            </a:r>
            <a:r>
              <a:rPr lang="en-GB" sz="1700" dirty="0" err="1"/>
              <a:t>odnos</a:t>
            </a:r>
            <a:r>
              <a:rPr lang="en-GB" sz="1700" dirty="0"/>
              <a:t> </a:t>
            </a:r>
            <a:r>
              <a:rPr lang="en-GB" sz="1700" dirty="0" err="1"/>
              <a:t>već</a:t>
            </a:r>
            <a:r>
              <a:rPr lang="en-GB" sz="1700" dirty="0"/>
              <a:t> od </a:t>
            </a:r>
            <a:r>
              <a:rPr lang="en-GB" sz="1700" dirty="0" err="1"/>
              <a:t>našeg</a:t>
            </a:r>
            <a:r>
              <a:rPr lang="en-GB" sz="1700" dirty="0"/>
              <a:t> </a:t>
            </a:r>
            <a:r>
              <a:rPr lang="en-GB" sz="1700" b="1" dirty="0" err="1"/>
              <a:t>prvog</a:t>
            </a:r>
            <a:r>
              <a:rPr lang="en-GB" sz="1700" b="1" dirty="0"/>
              <a:t> </a:t>
            </a:r>
            <a:r>
              <a:rPr lang="en-GB" sz="1700" b="1" dirty="0" err="1"/>
              <a:t>kontakta</a:t>
            </a:r>
            <a:r>
              <a:rPr lang="en-GB" sz="1700" b="1" dirty="0"/>
              <a:t> s </a:t>
            </a:r>
            <a:r>
              <a:rPr lang="en-GB" sz="1700" b="1" dirty="0" err="1"/>
              <a:t>klijentom</a:t>
            </a:r>
            <a:endParaRPr lang="en-GB" sz="1700" b="1" dirty="0"/>
          </a:p>
        </p:txBody>
      </p:sp>
    </p:spTree>
    <p:extLst>
      <p:ext uri="{BB962C8B-B14F-4D97-AF65-F5344CB8AC3E}">
        <p14:creationId xmlns:p14="http://schemas.microsoft.com/office/powerpoint/2010/main" val="2119199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45" name="Rectangle 2254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7214E-171A-0E07-ADC5-0EA5FB567A9D}"/>
              </a:ext>
            </a:extLst>
          </p:cNvPr>
          <p:cNvSpPr>
            <a:spLocks noGrp="1"/>
          </p:cNvSpPr>
          <p:nvPr>
            <p:ph type="title"/>
          </p:nvPr>
        </p:nvSpPr>
        <p:spPr>
          <a:xfrm>
            <a:off x="572493" y="238539"/>
            <a:ext cx="11018520" cy="1434415"/>
          </a:xfrm>
        </p:spPr>
        <p:txBody>
          <a:bodyPr anchor="b">
            <a:normAutofit/>
          </a:bodyPr>
          <a:lstStyle/>
          <a:p>
            <a:r>
              <a:rPr lang="en-GB" sz="4600" b="1" dirty="0"/>
              <a:t>5.Pacijent koji </a:t>
            </a:r>
            <a:r>
              <a:rPr lang="en-GB" sz="4600" b="1" dirty="0" err="1"/>
              <a:t>vjeruje</a:t>
            </a:r>
            <a:r>
              <a:rPr lang="en-GB" sz="4600" b="1" dirty="0"/>
              <a:t> da </a:t>
            </a:r>
            <a:r>
              <a:rPr lang="en-GB" sz="4600" b="1" dirty="0" err="1"/>
              <a:t>njegova</a:t>
            </a:r>
            <a:r>
              <a:rPr lang="en-GB" sz="4600" b="1" dirty="0"/>
              <a:t> </a:t>
            </a:r>
            <a:r>
              <a:rPr lang="en-GB" sz="4600" b="1" dirty="0" err="1"/>
              <a:t>terapeuta</a:t>
            </a:r>
            <a:r>
              <a:rPr lang="en-GB" sz="4600" b="1" dirty="0"/>
              <a:t> </a:t>
            </a:r>
            <a:r>
              <a:rPr lang="en-GB" sz="4600" b="1" dirty="0" err="1"/>
              <a:t>nije</a:t>
            </a:r>
            <a:r>
              <a:rPr lang="en-GB" sz="4600" b="1" dirty="0"/>
              <a:t> </a:t>
            </a:r>
            <a:r>
              <a:rPr lang="en-GB" sz="4600" b="1" dirty="0" err="1"/>
              <a:t>briga</a:t>
            </a:r>
            <a:endParaRPr lang="en-GB" sz="4600" b="1" dirty="0"/>
          </a:p>
        </p:txBody>
      </p:sp>
      <p:sp>
        <p:nvSpPr>
          <p:cNvPr id="2254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233E3E-AF48-44EE-64D3-7DBCF978CF40}"/>
              </a:ext>
            </a:extLst>
          </p:cNvPr>
          <p:cNvSpPr>
            <a:spLocks noGrp="1"/>
          </p:cNvSpPr>
          <p:nvPr>
            <p:ph idx="1"/>
          </p:nvPr>
        </p:nvSpPr>
        <p:spPr>
          <a:xfrm>
            <a:off x="572493" y="2071316"/>
            <a:ext cx="6949184" cy="4768396"/>
          </a:xfrm>
        </p:spPr>
        <p:txBody>
          <a:bodyPr anchor="t">
            <a:normAutofit/>
          </a:bodyPr>
          <a:lstStyle/>
          <a:p>
            <a:r>
              <a:rPr lang="en-GB" sz="1600" dirty="0"/>
              <a:t>Alexander (68)</a:t>
            </a:r>
          </a:p>
          <a:p>
            <a:r>
              <a:rPr lang="en-GB" sz="1600" dirty="0" err="1"/>
              <a:t>Naljutio</a:t>
            </a:r>
            <a:r>
              <a:rPr lang="en-GB" sz="1600" dirty="0"/>
              <a:t> se </a:t>
            </a:r>
            <a:r>
              <a:rPr lang="en-GB" sz="1600" dirty="0" err="1"/>
              <a:t>jer</a:t>
            </a:r>
            <a:r>
              <a:rPr lang="en-GB" sz="1600" dirty="0"/>
              <a:t> je </a:t>
            </a:r>
            <a:r>
              <a:rPr lang="en-GB" sz="1600" dirty="0" err="1"/>
              <a:t>terapeutkinja</a:t>
            </a:r>
            <a:r>
              <a:rPr lang="en-GB" sz="1600" dirty="0"/>
              <a:t> </a:t>
            </a:r>
            <a:r>
              <a:rPr lang="en-GB" sz="1600" dirty="0" err="1"/>
              <a:t>završila</a:t>
            </a:r>
            <a:r>
              <a:rPr lang="en-GB" sz="1600" dirty="0"/>
              <a:t> </a:t>
            </a:r>
            <a:r>
              <a:rPr lang="en-GB" sz="1600" dirty="0" err="1"/>
              <a:t>njihovu</a:t>
            </a:r>
            <a:r>
              <a:rPr lang="en-GB" sz="1600" dirty="0"/>
              <a:t> 4. </a:t>
            </a:r>
            <a:r>
              <a:rPr lang="en-GB" sz="1600" dirty="0" err="1"/>
              <a:t>seansu</a:t>
            </a:r>
            <a:r>
              <a:rPr lang="en-GB" sz="1600" dirty="0"/>
              <a:t> </a:t>
            </a:r>
            <a:r>
              <a:rPr lang="en-GB" sz="1600" b="1" dirty="0" err="1"/>
              <a:t>na</a:t>
            </a:r>
            <a:r>
              <a:rPr lang="en-GB" sz="1600" b="1" dirty="0"/>
              <a:t> </a:t>
            </a:r>
            <a:r>
              <a:rPr lang="en-GB" sz="1600" b="1" dirty="0" err="1"/>
              <a:t>vrijeme</a:t>
            </a:r>
            <a:endParaRPr lang="en-GB" sz="1600" b="1" dirty="0"/>
          </a:p>
          <a:p>
            <a:r>
              <a:rPr lang="en-GB" sz="1600" b="1" dirty="0"/>
              <a:t>“Ako je </a:t>
            </a:r>
            <a:r>
              <a:rPr lang="en-GB" sz="1600" b="1" dirty="0" err="1"/>
              <a:t>nekoga</a:t>
            </a:r>
            <a:r>
              <a:rPr lang="en-GB" sz="1600" b="1" dirty="0"/>
              <a:t> </a:t>
            </a:r>
            <a:r>
              <a:rPr lang="en-GB" sz="1600" b="1" dirty="0" err="1"/>
              <a:t>briga</a:t>
            </a:r>
            <a:r>
              <a:rPr lang="en-GB" sz="1600" b="1" dirty="0"/>
              <a:t>, </a:t>
            </a:r>
            <a:r>
              <a:rPr lang="en-GB" sz="1600" b="1" dirty="0" err="1"/>
              <a:t>daje</a:t>
            </a:r>
            <a:r>
              <a:rPr lang="en-GB" sz="1600" b="1" dirty="0"/>
              <a:t> </a:t>
            </a:r>
            <a:r>
              <a:rPr lang="en-GB" sz="1600" b="1" dirty="0" err="1"/>
              <a:t>sve</a:t>
            </a:r>
            <a:r>
              <a:rPr lang="en-GB" sz="1600" b="1" dirty="0"/>
              <a:t> od </a:t>
            </a:r>
            <a:r>
              <a:rPr lang="en-GB" sz="1600" b="1" dirty="0" err="1"/>
              <a:t>sebe</a:t>
            </a:r>
            <a:r>
              <a:rPr lang="en-GB" sz="1600" b="1" dirty="0"/>
              <a:t>” </a:t>
            </a:r>
            <a:r>
              <a:rPr lang="en-GB" sz="1600" dirty="0"/>
              <a:t>– </a:t>
            </a:r>
            <a:r>
              <a:rPr lang="en-GB" sz="1600" dirty="0" err="1"/>
              <a:t>dihotomno</a:t>
            </a:r>
            <a:r>
              <a:rPr lang="en-GB" sz="1600" dirty="0"/>
              <a:t> </a:t>
            </a:r>
            <a:r>
              <a:rPr lang="en-GB" sz="1600" dirty="0" err="1"/>
              <a:t>mišljenje</a:t>
            </a:r>
            <a:endParaRPr lang="en-GB" sz="1600" dirty="0"/>
          </a:p>
          <a:p>
            <a:r>
              <a:rPr lang="en-GB" sz="1600" b="1" dirty="0" err="1"/>
              <a:t>Bazično</a:t>
            </a:r>
            <a:r>
              <a:rPr lang="en-GB" sz="1600" b="1" dirty="0"/>
              <a:t> </a:t>
            </a:r>
            <a:r>
              <a:rPr lang="en-GB" sz="1600" b="1" dirty="0" err="1"/>
              <a:t>vjerovanje</a:t>
            </a:r>
            <a:r>
              <a:rPr lang="en-GB" sz="1600" b="1" dirty="0"/>
              <a:t> </a:t>
            </a:r>
            <a:r>
              <a:rPr lang="en-GB" sz="1600" dirty="0"/>
              <a:t>– </a:t>
            </a:r>
            <a:r>
              <a:rPr lang="en-GB" sz="1600" dirty="0" err="1"/>
              <a:t>nevoljen</a:t>
            </a:r>
            <a:r>
              <a:rPr lang="en-GB" sz="1600" dirty="0"/>
              <a:t> </a:t>
            </a:r>
            <a:r>
              <a:rPr lang="en-GB" sz="1600" dirty="0" err="1"/>
              <a:t>sam</a:t>
            </a:r>
            <a:r>
              <a:rPr lang="en-GB" sz="1600" dirty="0"/>
              <a:t>; </a:t>
            </a:r>
            <a:r>
              <a:rPr lang="en-GB" sz="1600" dirty="0" err="1"/>
              <a:t>strategija</a:t>
            </a:r>
            <a:r>
              <a:rPr lang="en-GB" sz="1600" dirty="0"/>
              <a:t> </a:t>
            </a:r>
            <a:r>
              <a:rPr lang="en-GB" sz="1600" dirty="0" err="1"/>
              <a:t>suočavanja</a:t>
            </a:r>
            <a:r>
              <a:rPr lang="en-GB" sz="1600" dirty="0"/>
              <a:t> – </a:t>
            </a:r>
            <a:r>
              <a:rPr lang="en-GB" sz="1600" dirty="0" err="1"/>
              <a:t>ljutito</a:t>
            </a:r>
            <a:r>
              <a:rPr lang="en-GB" sz="1600" dirty="0"/>
              <a:t> </a:t>
            </a:r>
            <a:r>
              <a:rPr lang="en-GB" sz="1600" dirty="0" err="1"/>
              <a:t>reagiranje</a:t>
            </a:r>
            <a:r>
              <a:rPr lang="en-GB" sz="1600" dirty="0"/>
              <a:t> </a:t>
            </a:r>
            <a:r>
              <a:rPr lang="en-GB" sz="1600" dirty="0" err="1"/>
              <a:t>i</a:t>
            </a:r>
            <a:r>
              <a:rPr lang="en-GB" sz="1600" dirty="0"/>
              <a:t> </a:t>
            </a:r>
            <a:r>
              <a:rPr lang="en-GB" sz="1600" dirty="0" err="1"/>
              <a:t>odbacivanje</a:t>
            </a:r>
            <a:r>
              <a:rPr lang="en-GB" sz="1600" dirty="0"/>
              <a:t> </a:t>
            </a:r>
            <a:r>
              <a:rPr lang="en-GB" sz="1600" dirty="0" err="1"/>
              <a:t>ljudi</a:t>
            </a:r>
            <a:r>
              <a:rPr lang="en-GB" sz="1600" dirty="0"/>
              <a:t> </a:t>
            </a:r>
            <a:r>
              <a:rPr lang="en-GB" sz="1600" dirty="0" err="1"/>
              <a:t>prije</a:t>
            </a:r>
            <a:r>
              <a:rPr lang="en-GB" sz="1600" dirty="0"/>
              <a:t> </a:t>
            </a:r>
            <a:r>
              <a:rPr lang="en-GB" sz="1600" dirty="0" err="1"/>
              <a:t>nego</a:t>
            </a:r>
            <a:r>
              <a:rPr lang="en-GB" sz="1600" dirty="0"/>
              <a:t> oni </a:t>
            </a:r>
            <a:r>
              <a:rPr lang="en-GB" sz="1600" dirty="0" err="1"/>
              <a:t>njega</a:t>
            </a:r>
            <a:r>
              <a:rPr lang="en-GB" sz="1600" dirty="0"/>
              <a:t> </a:t>
            </a:r>
            <a:r>
              <a:rPr lang="en-GB" sz="1600" dirty="0" err="1"/>
              <a:t>odbace</a:t>
            </a:r>
            <a:endParaRPr lang="en-GB" sz="1600" dirty="0"/>
          </a:p>
          <a:p>
            <a:r>
              <a:rPr lang="en-GB" sz="1600" dirty="0" err="1"/>
              <a:t>Objasnila</a:t>
            </a:r>
            <a:r>
              <a:rPr lang="en-GB" sz="1600" dirty="0"/>
              <a:t> mu </a:t>
            </a:r>
            <a:r>
              <a:rPr lang="en-GB" sz="1600" dirty="0" err="1"/>
              <a:t>zašto</a:t>
            </a:r>
            <a:r>
              <a:rPr lang="en-GB" sz="1600" dirty="0"/>
              <a:t> je </a:t>
            </a:r>
            <a:r>
              <a:rPr lang="en-GB" sz="1600" dirty="0" err="1"/>
              <a:t>morala</a:t>
            </a:r>
            <a:r>
              <a:rPr lang="en-GB" sz="1600" dirty="0"/>
              <a:t> </a:t>
            </a:r>
            <a:r>
              <a:rPr lang="en-GB" sz="1600" dirty="0" err="1"/>
              <a:t>završiti</a:t>
            </a:r>
            <a:r>
              <a:rPr lang="en-GB" sz="1600" dirty="0"/>
              <a:t> </a:t>
            </a:r>
            <a:r>
              <a:rPr lang="en-GB" sz="1600" dirty="0" err="1"/>
              <a:t>terapiju</a:t>
            </a:r>
            <a:r>
              <a:rPr lang="en-GB" sz="1600" dirty="0"/>
              <a:t> </a:t>
            </a:r>
            <a:r>
              <a:rPr lang="en-GB" sz="1600" dirty="0" err="1"/>
              <a:t>i</a:t>
            </a:r>
            <a:r>
              <a:rPr lang="en-GB" sz="1600" dirty="0"/>
              <a:t> </a:t>
            </a:r>
            <a:r>
              <a:rPr lang="en-GB" sz="1600" dirty="0" err="1"/>
              <a:t>ukazala</a:t>
            </a:r>
            <a:r>
              <a:rPr lang="en-GB" sz="1600" dirty="0"/>
              <a:t> mu </a:t>
            </a:r>
            <a:r>
              <a:rPr lang="en-GB" sz="1600" dirty="0" err="1"/>
              <a:t>na</a:t>
            </a:r>
            <a:r>
              <a:rPr lang="en-GB" sz="1600" dirty="0"/>
              <a:t> to da </a:t>
            </a:r>
            <a:r>
              <a:rPr lang="en-GB" sz="1600" dirty="0" err="1"/>
              <a:t>joj</a:t>
            </a:r>
            <a:r>
              <a:rPr lang="en-GB" sz="1600" dirty="0"/>
              <a:t> je </a:t>
            </a:r>
            <a:r>
              <a:rPr lang="en-GB" sz="1600" dirty="0" err="1"/>
              <a:t>svejedno</a:t>
            </a:r>
            <a:r>
              <a:rPr lang="en-GB" sz="1600" dirty="0"/>
              <a:t> </a:t>
            </a:r>
            <a:r>
              <a:rPr lang="en-GB" sz="1600" dirty="0" err="1"/>
              <a:t>stalo</a:t>
            </a:r>
            <a:endParaRPr lang="en-GB" sz="1600" dirty="0"/>
          </a:p>
          <a:p>
            <a:r>
              <a:rPr lang="en-GB" sz="1600" dirty="0" err="1"/>
              <a:t>Kartica</a:t>
            </a:r>
            <a:r>
              <a:rPr lang="en-GB" sz="1600" dirty="0"/>
              <a:t>:</a:t>
            </a:r>
          </a:p>
          <a:p>
            <a:pPr lvl="1"/>
            <a:r>
              <a:rPr lang="en-GB" sz="1600" b="1" i="1" dirty="0"/>
              <a:t>“Moja </a:t>
            </a:r>
            <a:r>
              <a:rPr lang="en-GB" sz="1600" b="1" i="1" dirty="0" err="1"/>
              <a:t>terapeutkinja</a:t>
            </a:r>
            <a:r>
              <a:rPr lang="en-GB" sz="1600" b="1" i="1" dirty="0"/>
              <a:t> mi ne </a:t>
            </a:r>
            <a:r>
              <a:rPr lang="en-GB" sz="1600" b="1" i="1" dirty="0" err="1"/>
              <a:t>može</a:t>
            </a:r>
            <a:r>
              <a:rPr lang="en-GB" sz="1600" b="1" i="1" dirty="0"/>
              <a:t> </a:t>
            </a:r>
            <a:r>
              <a:rPr lang="en-GB" sz="1600" b="1" i="1" dirty="0" err="1"/>
              <a:t>dati</a:t>
            </a:r>
            <a:r>
              <a:rPr lang="en-GB" sz="1600" b="1" i="1" dirty="0"/>
              <a:t> 100 %. To ne </a:t>
            </a:r>
            <a:r>
              <a:rPr lang="en-GB" sz="1600" b="1" i="1" dirty="0" err="1"/>
              <a:t>znači</a:t>
            </a:r>
            <a:r>
              <a:rPr lang="en-GB" sz="1600" b="1" i="1" dirty="0"/>
              <a:t> da je </a:t>
            </a:r>
            <a:r>
              <a:rPr lang="en-GB" sz="1600" b="1" i="1" dirty="0" err="1"/>
              <a:t>nije</a:t>
            </a:r>
            <a:r>
              <a:rPr lang="en-GB" sz="1600" b="1" i="1" dirty="0"/>
              <a:t> </a:t>
            </a:r>
            <a:r>
              <a:rPr lang="en-GB" sz="1600" b="1" i="1" dirty="0" err="1"/>
              <a:t>briga</a:t>
            </a:r>
            <a:r>
              <a:rPr lang="en-GB" sz="1600" b="1" i="1" dirty="0"/>
              <a:t> za </a:t>
            </a:r>
            <a:r>
              <a:rPr lang="en-GB" sz="1600" b="1" i="1" dirty="0" err="1"/>
              <a:t>mene</a:t>
            </a:r>
            <a:r>
              <a:rPr lang="en-GB" sz="1600" b="1" i="1" dirty="0"/>
              <a:t>. Ona </a:t>
            </a:r>
            <a:r>
              <a:rPr lang="en-GB" sz="1600" b="1" i="1" dirty="0" err="1"/>
              <a:t>kaže</a:t>
            </a:r>
            <a:r>
              <a:rPr lang="en-GB" sz="1600" b="1" i="1" dirty="0"/>
              <a:t> da </a:t>
            </a:r>
            <a:r>
              <a:rPr lang="en-GB" sz="1600" b="1" i="1" dirty="0" err="1"/>
              <a:t>joj</a:t>
            </a:r>
            <a:r>
              <a:rPr lang="en-GB" sz="1600" b="1" i="1" dirty="0"/>
              <a:t> je </a:t>
            </a:r>
            <a:r>
              <a:rPr lang="en-GB" sz="1600" b="1" i="1" dirty="0" err="1"/>
              <a:t>stalo</a:t>
            </a:r>
            <a:r>
              <a:rPr lang="en-GB" sz="1600" b="1" i="1" dirty="0"/>
              <a:t> do </a:t>
            </a:r>
            <a:r>
              <a:rPr lang="en-GB" sz="1600" b="1" i="1" dirty="0" err="1"/>
              <a:t>mene</a:t>
            </a:r>
            <a:r>
              <a:rPr lang="en-GB" sz="1600" b="1" i="1" dirty="0"/>
              <a:t> </a:t>
            </a:r>
            <a:r>
              <a:rPr lang="en-GB" sz="1600" b="1" i="1" dirty="0" err="1"/>
              <a:t>i</a:t>
            </a:r>
            <a:r>
              <a:rPr lang="en-GB" sz="1600" b="1" i="1" dirty="0"/>
              <a:t> </a:t>
            </a:r>
            <a:r>
              <a:rPr lang="en-GB" sz="1600" b="1" i="1" dirty="0" err="1"/>
              <a:t>većinu</a:t>
            </a:r>
            <a:r>
              <a:rPr lang="en-GB" sz="1600" b="1" i="1" dirty="0"/>
              <a:t> </a:t>
            </a:r>
            <a:r>
              <a:rPr lang="en-GB" sz="1600" b="1" i="1" dirty="0" err="1"/>
              <a:t>vremena</a:t>
            </a:r>
            <a:r>
              <a:rPr lang="en-GB" sz="1600" b="1" i="1" dirty="0"/>
              <a:t> se </a:t>
            </a:r>
            <a:r>
              <a:rPr lang="en-GB" sz="1600" b="1" i="1" dirty="0" err="1"/>
              <a:t>tako</a:t>
            </a:r>
            <a:r>
              <a:rPr lang="en-GB" sz="1600" b="1" i="1" dirty="0"/>
              <a:t> </a:t>
            </a:r>
            <a:r>
              <a:rPr lang="en-GB" sz="1600" b="1" i="1" dirty="0" err="1"/>
              <a:t>i</a:t>
            </a:r>
            <a:r>
              <a:rPr lang="en-GB" sz="1600" b="1" i="1" dirty="0"/>
              <a:t> </a:t>
            </a:r>
            <a:r>
              <a:rPr lang="en-GB" sz="1600" b="1" i="1" dirty="0" err="1"/>
              <a:t>ponaša</a:t>
            </a:r>
            <a:r>
              <a:rPr lang="en-GB" sz="1600" b="1" i="1" dirty="0"/>
              <a:t>. Ako </a:t>
            </a:r>
            <a:r>
              <a:rPr lang="en-GB" sz="1600" b="1" i="1" dirty="0" err="1"/>
              <a:t>sebi</a:t>
            </a:r>
            <a:r>
              <a:rPr lang="en-GB" sz="1600" b="1" i="1" dirty="0"/>
              <a:t> </a:t>
            </a:r>
            <a:r>
              <a:rPr lang="en-GB" sz="1600" b="1" i="1" dirty="0" err="1"/>
              <a:t>kažem</a:t>
            </a:r>
            <a:r>
              <a:rPr lang="en-GB" sz="1600" b="1" i="1" dirty="0"/>
              <a:t> da </a:t>
            </a:r>
            <a:r>
              <a:rPr lang="en-GB" sz="1600" b="1" i="1" dirty="0" err="1"/>
              <a:t>joj</a:t>
            </a:r>
            <a:r>
              <a:rPr lang="en-GB" sz="1600" b="1" i="1" dirty="0"/>
              <a:t> </a:t>
            </a:r>
            <a:r>
              <a:rPr lang="en-GB" sz="1600" b="1" i="1" dirty="0" err="1"/>
              <a:t>nije</a:t>
            </a:r>
            <a:r>
              <a:rPr lang="en-GB" sz="1600" b="1" i="1" dirty="0"/>
              <a:t> </a:t>
            </a:r>
            <a:r>
              <a:rPr lang="en-GB" sz="1600" b="1" i="1" dirty="0" err="1"/>
              <a:t>stalo</a:t>
            </a:r>
            <a:r>
              <a:rPr lang="en-GB" sz="1600" b="1" i="1" dirty="0"/>
              <a:t> do </a:t>
            </a:r>
            <a:r>
              <a:rPr lang="en-GB" sz="1600" b="1" i="1" dirty="0" err="1"/>
              <a:t>mene</a:t>
            </a:r>
            <a:r>
              <a:rPr lang="en-GB" sz="1600" b="1" i="1" dirty="0"/>
              <a:t>, </a:t>
            </a:r>
            <a:r>
              <a:rPr lang="en-GB" sz="1600" b="1" i="1" dirty="0" err="1"/>
              <a:t>jako</a:t>
            </a:r>
            <a:r>
              <a:rPr lang="en-GB" sz="1600" b="1" i="1" dirty="0"/>
              <a:t> </a:t>
            </a:r>
            <a:r>
              <a:rPr lang="en-GB" sz="1600" b="1" i="1" dirty="0" err="1"/>
              <a:t>ću</a:t>
            </a:r>
            <a:r>
              <a:rPr lang="en-GB" sz="1600" b="1" i="1" dirty="0"/>
              <a:t> se </a:t>
            </a:r>
            <a:r>
              <a:rPr lang="en-GB" sz="1600" b="1" i="1" dirty="0" err="1"/>
              <a:t>uzrujati</a:t>
            </a:r>
            <a:r>
              <a:rPr lang="en-GB" sz="1600" b="1" i="1" dirty="0"/>
              <a:t>, a to </a:t>
            </a:r>
            <a:r>
              <a:rPr lang="en-GB" sz="1600" b="1" i="1" dirty="0" err="1"/>
              <a:t>uopće</a:t>
            </a:r>
            <a:r>
              <a:rPr lang="en-GB" sz="1600" b="1" i="1" dirty="0"/>
              <a:t> ne mora </a:t>
            </a:r>
            <a:r>
              <a:rPr lang="en-GB" sz="1600" b="1" i="1" dirty="0" err="1"/>
              <a:t>biti</a:t>
            </a:r>
            <a:r>
              <a:rPr lang="en-GB" sz="1600" b="1" i="1" dirty="0"/>
              <a:t> </a:t>
            </a:r>
            <a:r>
              <a:rPr lang="en-GB" sz="1600" b="1" i="1" dirty="0" err="1"/>
              <a:t>točno</a:t>
            </a:r>
            <a:r>
              <a:rPr lang="en-GB" sz="1600" b="1" i="1" dirty="0"/>
              <a:t>.”</a:t>
            </a:r>
          </a:p>
          <a:p>
            <a:r>
              <a:rPr lang="en-GB" sz="1600" dirty="0" err="1"/>
              <a:t>Primjenjivost</a:t>
            </a:r>
            <a:r>
              <a:rPr lang="en-GB" sz="1600" dirty="0"/>
              <a:t> </a:t>
            </a:r>
            <a:r>
              <a:rPr lang="en-GB" sz="1600" dirty="0" err="1"/>
              <a:t>i</a:t>
            </a:r>
            <a:r>
              <a:rPr lang="en-GB" sz="1600" dirty="0"/>
              <a:t> </a:t>
            </a:r>
            <a:r>
              <a:rPr lang="en-GB" sz="1600" dirty="0" err="1"/>
              <a:t>na</a:t>
            </a:r>
            <a:r>
              <a:rPr lang="en-GB" sz="1600" dirty="0"/>
              <a:t> </a:t>
            </a:r>
            <a:r>
              <a:rPr lang="en-GB" sz="1600" dirty="0" err="1"/>
              <a:t>druge</a:t>
            </a:r>
            <a:r>
              <a:rPr lang="en-GB" sz="1600" dirty="0"/>
              <a:t> </a:t>
            </a:r>
            <a:r>
              <a:rPr lang="en-GB" sz="1600" dirty="0" err="1"/>
              <a:t>osobe</a:t>
            </a:r>
            <a:r>
              <a:rPr lang="en-GB" sz="1600" dirty="0"/>
              <a:t> u </a:t>
            </a:r>
            <a:r>
              <a:rPr lang="en-GB" sz="1600" dirty="0" err="1"/>
              <a:t>njegovoj</a:t>
            </a:r>
            <a:r>
              <a:rPr lang="en-GB" sz="1600" dirty="0"/>
              <a:t> </a:t>
            </a:r>
            <a:r>
              <a:rPr lang="en-GB" sz="1600" dirty="0" err="1"/>
              <a:t>okolini</a:t>
            </a:r>
            <a:endParaRPr lang="en-GB" sz="1600" dirty="0"/>
          </a:p>
        </p:txBody>
      </p:sp>
      <p:pic>
        <p:nvPicPr>
          <p:cNvPr id="22530" name="Picture 2" descr="hand drawn one hundred percent icon in doodle style isolated hand drawn one hundred percent icon in doodle style isolated. 100 % stock illustrations">
            <a:extLst>
              <a:ext uri="{FF2B5EF4-FFF2-40B4-BE49-F238E27FC236}">
                <a16:creationId xmlns:a16="http://schemas.microsoft.com/office/drawing/2014/main" id="{FDFC7F28-2188-F171-4CE2-C6F2A7CD8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5"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1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3" name="Rectangle 2356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50348-8C5C-785C-9DBF-221EDD049D57}"/>
              </a:ext>
            </a:extLst>
          </p:cNvPr>
          <p:cNvSpPr>
            <a:spLocks noGrp="1"/>
          </p:cNvSpPr>
          <p:nvPr>
            <p:ph type="title"/>
          </p:nvPr>
        </p:nvSpPr>
        <p:spPr>
          <a:xfrm>
            <a:off x="630936" y="639520"/>
            <a:ext cx="3429000" cy="1719072"/>
          </a:xfrm>
        </p:spPr>
        <p:txBody>
          <a:bodyPr anchor="b">
            <a:normAutofit/>
          </a:bodyPr>
          <a:lstStyle/>
          <a:p>
            <a:r>
              <a:rPr lang="en-GB" sz="3000" b="1" dirty="0"/>
              <a:t>6. </a:t>
            </a:r>
            <a:r>
              <a:rPr lang="en-GB" sz="3000" b="1" dirty="0" err="1"/>
              <a:t>Pacijent</a:t>
            </a:r>
            <a:r>
              <a:rPr lang="en-GB" sz="3000" b="1" dirty="0"/>
              <a:t> koji </a:t>
            </a:r>
            <a:r>
              <a:rPr lang="en-GB" sz="3000" b="1" dirty="0" err="1"/>
              <a:t>sumnja</a:t>
            </a:r>
            <a:r>
              <a:rPr lang="en-GB" sz="3000" b="1" dirty="0"/>
              <a:t> u </a:t>
            </a:r>
            <a:r>
              <a:rPr lang="en-GB" sz="3000" b="1" dirty="0" err="1"/>
              <a:t>uspješnost</a:t>
            </a:r>
            <a:r>
              <a:rPr lang="en-GB" sz="3000" b="1" dirty="0"/>
              <a:t> </a:t>
            </a:r>
            <a:r>
              <a:rPr lang="en-GB" sz="3000" b="1" dirty="0" err="1"/>
              <a:t>terapije</a:t>
            </a:r>
            <a:endParaRPr lang="en-GB" sz="3000" b="1" dirty="0"/>
          </a:p>
        </p:txBody>
      </p:sp>
      <p:sp>
        <p:nvSpPr>
          <p:cNvPr id="2356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60CB81-6979-3687-6D43-45F131F4037E}"/>
              </a:ext>
            </a:extLst>
          </p:cNvPr>
          <p:cNvSpPr>
            <a:spLocks noGrp="1"/>
          </p:cNvSpPr>
          <p:nvPr>
            <p:ph idx="1"/>
          </p:nvPr>
        </p:nvSpPr>
        <p:spPr>
          <a:xfrm>
            <a:off x="630936" y="2807208"/>
            <a:ext cx="3429000" cy="3410712"/>
          </a:xfrm>
        </p:spPr>
        <p:txBody>
          <a:bodyPr anchor="t">
            <a:normAutofit/>
          </a:bodyPr>
          <a:lstStyle/>
          <a:p>
            <a:r>
              <a:rPr lang="en-GB" sz="1500" dirty="0"/>
              <a:t>David; bio </a:t>
            </a:r>
            <a:r>
              <a:rPr lang="en-GB" sz="1500" dirty="0" err="1"/>
              <a:t>kod</a:t>
            </a:r>
            <a:r>
              <a:rPr lang="en-GB" sz="1500" dirty="0"/>
              <a:t> </a:t>
            </a:r>
            <a:r>
              <a:rPr lang="en-GB" sz="1500" dirty="0" err="1"/>
              <a:t>različitih</a:t>
            </a:r>
            <a:r>
              <a:rPr lang="en-GB" sz="1500" dirty="0"/>
              <a:t> </a:t>
            </a:r>
            <a:r>
              <a:rPr lang="en-GB" sz="1500" dirty="0" err="1"/>
              <a:t>terapeuta</a:t>
            </a:r>
            <a:r>
              <a:rPr lang="en-GB" sz="1500" dirty="0"/>
              <a:t>, </a:t>
            </a:r>
            <a:r>
              <a:rPr lang="en-GB" sz="1500" b="1" dirty="0" err="1"/>
              <a:t>sumnjičav</a:t>
            </a:r>
            <a:endParaRPr lang="en-GB" sz="1500" b="1" dirty="0"/>
          </a:p>
          <a:p>
            <a:r>
              <a:rPr lang="en-GB" sz="1500" dirty="0" err="1"/>
              <a:t>Važnost</a:t>
            </a:r>
            <a:r>
              <a:rPr lang="en-GB" sz="1500" dirty="0"/>
              <a:t> </a:t>
            </a:r>
            <a:r>
              <a:rPr lang="en-GB" sz="1500" dirty="0" err="1"/>
              <a:t>učenja</a:t>
            </a:r>
            <a:r>
              <a:rPr lang="en-GB" sz="1500" dirty="0"/>
              <a:t> </a:t>
            </a:r>
            <a:r>
              <a:rPr lang="en-GB" sz="1500" dirty="0" err="1"/>
              <a:t>kako</a:t>
            </a:r>
            <a:r>
              <a:rPr lang="en-GB" sz="1500" dirty="0"/>
              <a:t> </a:t>
            </a:r>
            <a:r>
              <a:rPr lang="en-GB" sz="1500" dirty="0" err="1"/>
              <a:t>odgovoriti</a:t>
            </a:r>
            <a:r>
              <a:rPr lang="en-GB" sz="1500" dirty="0"/>
              <a:t> </a:t>
            </a:r>
            <a:r>
              <a:rPr lang="en-GB" sz="1500" dirty="0" err="1"/>
              <a:t>na</a:t>
            </a:r>
            <a:r>
              <a:rPr lang="en-GB" sz="1500" dirty="0"/>
              <a:t> </a:t>
            </a:r>
            <a:r>
              <a:rPr lang="en-GB" sz="1500" dirty="0" err="1"/>
              <a:t>automatske</a:t>
            </a:r>
            <a:r>
              <a:rPr lang="en-GB" sz="1500" dirty="0"/>
              <a:t> </a:t>
            </a:r>
            <a:r>
              <a:rPr lang="en-GB" sz="1500" dirty="0" err="1"/>
              <a:t>misli</a:t>
            </a:r>
            <a:endParaRPr lang="en-GB" sz="1500" dirty="0"/>
          </a:p>
          <a:p>
            <a:r>
              <a:rPr lang="en-GB" sz="1500" b="1" dirty="0" err="1"/>
              <a:t>Bazično</a:t>
            </a:r>
            <a:r>
              <a:rPr lang="en-GB" sz="1500" b="1" dirty="0"/>
              <a:t> </a:t>
            </a:r>
            <a:r>
              <a:rPr lang="en-GB" sz="1500" b="1" dirty="0" err="1"/>
              <a:t>vjerovanje</a:t>
            </a:r>
            <a:r>
              <a:rPr lang="en-GB" sz="1500" b="1" dirty="0"/>
              <a:t> </a:t>
            </a:r>
            <a:r>
              <a:rPr lang="en-GB" sz="1500" dirty="0"/>
              <a:t>o </a:t>
            </a:r>
            <a:r>
              <a:rPr lang="en-GB" sz="1500" dirty="0" err="1"/>
              <a:t>nesposobnosti</a:t>
            </a:r>
            <a:r>
              <a:rPr lang="en-GB" sz="1500" dirty="0"/>
              <a:t>; </a:t>
            </a:r>
            <a:r>
              <a:rPr lang="en-GB" sz="1500" dirty="0" err="1"/>
              <a:t>strategija</a:t>
            </a:r>
            <a:r>
              <a:rPr lang="en-GB" sz="1500" dirty="0"/>
              <a:t> </a:t>
            </a:r>
            <a:r>
              <a:rPr lang="en-GB" sz="1500" dirty="0" err="1"/>
              <a:t>suočavanja</a:t>
            </a:r>
            <a:r>
              <a:rPr lang="en-GB" sz="1500" dirty="0"/>
              <a:t>- </a:t>
            </a:r>
            <a:r>
              <a:rPr lang="en-GB" sz="1500" dirty="0" err="1"/>
              <a:t>izbjegavanje</a:t>
            </a:r>
            <a:r>
              <a:rPr lang="en-GB" sz="1500" dirty="0"/>
              <a:t> (</a:t>
            </a:r>
            <a:r>
              <a:rPr lang="en-GB" sz="1500" dirty="0" err="1"/>
              <a:t>terapeutkinje</a:t>
            </a:r>
            <a:r>
              <a:rPr lang="en-GB" sz="1500" dirty="0"/>
              <a:t>)</a:t>
            </a:r>
          </a:p>
          <a:p>
            <a:r>
              <a:rPr lang="en-GB" sz="1500" dirty="0" err="1"/>
              <a:t>Nije</a:t>
            </a:r>
            <a:r>
              <a:rPr lang="en-GB" sz="1500" dirty="0"/>
              <a:t> ga </a:t>
            </a:r>
            <a:r>
              <a:rPr lang="en-GB" sz="1500" dirty="0" err="1"/>
              <a:t>previše</a:t>
            </a:r>
            <a:r>
              <a:rPr lang="en-GB" sz="1500" dirty="0"/>
              <a:t> </a:t>
            </a:r>
            <a:r>
              <a:rPr lang="en-GB" sz="1500" dirty="0" err="1"/>
              <a:t>razuvjeravala</a:t>
            </a:r>
            <a:r>
              <a:rPr lang="en-GB" sz="1500" dirty="0"/>
              <a:t>, </a:t>
            </a:r>
            <a:r>
              <a:rPr lang="en-GB" sz="1500" dirty="0" err="1"/>
              <a:t>reducirala</a:t>
            </a:r>
            <a:r>
              <a:rPr lang="en-GB" sz="1500" dirty="0"/>
              <a:t> je </a:t>
            </a:r>
            <a:r>
              <a:rPr lang="en-GB" sz="1500" dirty="0" err="1"/>
              <a:t>anksioznost</a:t>
            </a:r>
            <a:r>
              <a:rPr lang="en-GB" sz="1500" dirty="0"/>
              <a:t> </a:t>
            </a:r>
            <a:r>
              <a:rPr lang="en-GB" sz="1500" dirty="0" err="1"/>
              <a:t>i</a:t>
            </a:r>
            <a:r>
              <a:rPr lang="en-GB" sz="1500" dirty="0"/>
              <a:t> </a:t>
            </a:r>
            <a:r>
              <a:rPr lang="en-GB" sz="1500" dirty="0" err="1"/>
              <a:t>ispregovarala</a:t>
            </a:r>
            <a:r>
              <a:rPr lang="en-GB" sz="1500" dirty="0"/>
              <a:t> </a:t>
            </a:r>
            <a:r>
              <a:rPr lang="en-GB" sz="1500" dirty="0" err="1"/>
              <a:t>još</a:t>
            </a:r>
            <a:r>
              <a:rPr lang="en-GB" sz="1500" dirty="0"/>
              <a:t> </a:t>
            </a:r>
            <a:r>
              <a:rPr lang="en-GB" sz="1500" dirty="0" err="1"/>
              <a:t>barem</a:t>
            </a:r>
            <a:r>
              <a:rPr lang="en-GB" sz="1500" dirty="0"/>
              <a:t> </a:t>
            </a:r>
            <a:r>
              <a:rPr lang="en-GB" sz="1500" dirty="0" err="1"/>
              <a:t>dvije</a:t>
            </a:r>
            <a:r>
              <a:rPr lang="en-GB" sz="1500" dirty="0"/>
              <a:t> </a:t>
            </a:r>
            <a:r>
              <a:rPr lang="en-GB" sz="1500" dirty="0" err="1"/>
              <a:t>seanse</a:t>
            </a:r>
            <a:r>
              <a:rPr lang="en-GB" sz="1500" dirty="0"/>
              <a:t> – </a:t>
            </a:r>
            <a:r>
              <a:rPr lang="en-GB" sz="1500" dirty="0" err="1"/>
              <a:t>smirio</a:t>
            </a:r>
            <a:r>
              <a:rPr lang="en-GB" sz="1500" dirty="0"/>
              <a:t> se </a:t>
            </a:r>
            <a:r>
              <a:rPr lang="en-GB" sz="1500" dirty="0" err="1"/>
              <a:t>i</a:t>
            </a:r>
            <a:r>
              <a:rPr lang="en-GB" sz="1500" dirty="0"/>
              <a:t> </a:t>
            </a:r>
            <a:r>
              <a:rPr lang="en-GB" sz="1500" dirty="0" err="1"/>
              <a:t>postao</a:t>
            </a:r>
            <a:r>
              <a:rPr lang="en-GB" sz="1500" dirty="0"/>
              <a:t> </a:t>
            </a:r>
            <a:r>
              <a:rPr lang="en-GB" sz="1500" dirty="0" err="1"/>
              <a:t>suradljiv</a:t>
            </a:r>
            <a:endParaRPr lang="en-GB" sz="1500" dirty="0"/>
          </a:p>
        </p:txBody>
      </p:sp>
      <p:pic>
        <p:nvPicPr>
          <p:cNvPr id="23554" name="Picture 2" descr="Young annoyed male character, sceptical face expression Young annoyed male character, sceptical face expression suspicious stock illustrations">
            <a:extLst>
              <a:ext uri="{FF2B5EF4-FFF2-40B4-BE49-F238E27FC236}">
                <a16:creationId xmlns:a16="http://schemas.microsoft.com/office/drawing/2014/main" id="{4900F39D-B788-9E99-367F-4C4D0FC0AA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978179"/>
            <a:ext cx="6903720" cy="490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45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1" name="Rectangle 266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F2DDA1-3AFC-9255-67FE-CAE3CBB49A8D}"/>
              </a:ext>
            </a:extLst>
          </p:cNvPr>
          <p:cNvSpPr>
            <a:spLocks noGrp="1"/>
          </p:cNvSpPr>
          <p:nvPr>
            <p:ph type="title"/>
          </p:nvPr>
        </p:nvSpPr>
        <p:spPr>
          <a:xfrm>
            <a:off x="640080" y="325369"/>
            <a:ext cx="4368602" cy="1956841"/>
          </a:xfrm>
        </p:spPr>
        <p:txBody>
          <a:bodyPr anchor="b">
            <a:normAutofit/>
          </a:bodyPr>
          <a:lstStyle/>
          <a:p>
            <a:r>
              <a:rPr lang="en-GB" sz="4200" b="1" dirty="0"/>
              <a:t>7. </a:t>
            </a:r>
            <a:r>
              <a:rPr lang="en-GB" sz="4200" b="1" dirty="0" err="1"/>
              <a:t>Pacijent</a:t>
            </a:r>
            <a:r>
              <a:rPr lang="en-GB" sz="4200" b="1" dirty="0"/>
              <a:t> koji se </a:t>
            </a:r>
            <a:r>
              <a:rPr lang="en-GB" sz="4200" b="1" dirty="0" err="1"/>
              <a:t>osjeća</a:t>
            </a:r>
            <a:r>
              <a:rPr lang="en-GB" sz="4200" b="1" dirty="0"/>
              <a:t> </a:t>
            </a:r>
            <a:r>
              <a:rPr lang="en-GB" sz="4200" b="1" dirty="0" err="1"/>
              <a:t>prisiljen</a:t>
            </a:r>
            <a:r>
              <a:rPr lang="en-GB" sz="4200" b="1" dirty="0"/>
              <a:t> </a:t>
            </a:r>
            <a:r>
              <a:rPr lang="en-GB" sz="4200" b="1" dirty="0" err="1"/>
              <a:t>dolaziti</a:t>
            </a:r>
            <a:r>
              <a:rPr lang="en-GB" sz="4200" b="1" dirty="0"/>
              <a:t> </a:t>
            </a:r>
            <a:r>
              <a:rPr lang="en-GB" sz="4200" b="1" dirty="0" err="1"/>
              <a:t>na</a:t>
            </a:r>
            <a:r>
              <a:rPr lang="en-GB" sz="4200" b="1" dirty="0"/>
              <a:t> </a:t>
            </a:r>
            <a:r>
              <a:rPr lang="en-GB" sz="4200" b="1" dirty="0" err="1"/>
              <a:t>terapiju</a:t>
            </a:r>
            <a:endParaRPr lang="en-GB" sz="4200" b="1" dirty="0"/>
          </a:p>
        </p:txBody>
      </p:sp>
      <p:sp>
        <p:nvSpPr>
          <p:cNvPr id="266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0C49F2-1AD8-5010-A2BA-4F99D49AA5DC}"/>
              </a:ext>
            </a:extLst>
          </p:cNvPr>
          <p:cNvSpPr>
            <a:spLocks noGrp="1"/>
          </p:cNvSpPr>
          <p:nvPr>
            <p:ph idx="1"/>
          </p:nvPr>
        </p:nvSpPr>
        <p:spPr>
          <a:xfrm>
            <a:off x="640080" y="2872899"/>
            <a:ext cx="4243589" cy="3320668"/>
          </a:xfrm>
        </p:spPr>
        <p:txBody>
          <a:bodyPr>
            <a:normAutofit/>
          </a:bodyPr>
          <a:lstStyle/>
          <a:p>
            <a:r>
              <a:rPr lang="en-GB" sz="1900" dirty="0"/>
              <a:t>Roger (16), </a:t>
            </a:r>
            <a:r>
              <a:rPr lang="en-GB" sz="1900" dirty="0" err="1"/>
              <a:t>upućen</a:t>
            </a:r>
            <a:r>
              <a:rPr lang="en-GB" sz="1900" dirty="0"/>
              <a:t> od </a:t>
            </a:r>
            <a:r>
              <a:rPr lang="en-GB" sz="1900" dirty="0" err="1"/>
              <a:t>strane</a:t>
            </a:r>
            <a:r>
              <a:rPr lang="en-GB" sz="1900" dirty="0"/>
              <a:t> </a:t>
            </a:r>
            <a:r>
              <a:rPr lang="en-GB" sz="1900" dirty="0" err="1"/>
              <a:t>škole</a:t>
            </a:r>
            <a:r>
              <a:rPr lang="en-GB" sz="1900" dirty="0"/>
              <a:t> </a:t>
            </a:r>
            <a:r>
              <a:rPr lang="en-GB" sz="1900" dirty="0" err="1"/>
              <a:t>i</a:t>
            </a:r>
            <a:r>
              <a:rPr lang="en-GB" sz="1900" dirty="0"/>
              <a:t> </a:t>
            </a:r>
            <a:r>
              <a:rPr lang="en-GB" sz="1900" dirty="0" err="1"/>
              <a:t>roditelja</a:t>
            </a:r>
            <a:endParaRPr lang="en-GB" sz="1900" dirty="0"/>
          </a:p>
          <a:p>
            <a:r>
              <a:rPr lang="en-GB" sz="1900" dirty="0" err="1"/>
              <a:t>Terapeutkinja</a:t>
            </a:r>
            <a:r>
              <a:rPr lang="en-GB" sz="1900" dirty="0"/>
              <a:t> </a:t>
            </a:r>
            <a:r>
              <a:rPr lang="en-GB" sz="1900" dirty="0" err="1"/>
              <a:t>pretpostavila</a:t>
            </a:r>
            <a:r>
              <a:rPr lang="en-GB" sz="1900" dirty="0"/>
              <a:t> </a:t>
            </a:r>
            <a:r>
              <a:rPr lang="en-GB" sz="1900" dirty="0" err="1"/>
              <a:t>kakve</a:t>
            </a:r>
            <a:r>
              <a:rPr lang="en-GB" sz="1900" dirty="0"/>
              <a:t> </a:t>
            </a:r>
            <a:r>
              <a:rPr lang="en-GB" sz="1900" dirty="0" err="1"/>
              <a:t>su</a:t>
            </a:r>
            <a:r>
              <a:rPr lang="en-GB" sz="1900" dirty="0"/>
              <a:t> mu </a:t>
            </a:r>
            <a:r>
              <a:rPr lang="en-GB" sz="1900" dirty="0" err="1"/>
              <a:t>automatske</a:t>
            </a:r>
            <a:r>
              <a:rPr lang="en-GB" sz="1900" dirty="0"/>
              <a:t> </a:t>
            </a:r>
            <a:r>
              <a:rPr lang="en-GB" sz="1900" dirty="0" err="1"/>
              <a:t>misl</a:t>
            </a:r>
            <a:r>
              <a:rPr lang="en-GB" sz="1900" dirty="0"/>
              <a:t>;  </a:t>
            </a:r>
            <a:r>
              <a:rPr lang="en-GB" sz="1900" dirty="0" err="1"/>
              <a:t>suosjećanje</a:t>
            </a:r>
            <a:r>
              <a:rPr lang="en-GB" sz="1900" dirty="0"/>
              <a:t>, </a:t>
            </a:r>
            <a:r>
              <a:rPr lang="en-GB" sz="1900" dirty="0" err="1"/>
              <a:t>normaliziranje</a:t>
            </a:r>
            <a:r>
              <a:rPr lang="en-GB" sz="1900" dirty="0"/>
              <a:t> </a:t>
            </a:r>
            <a:r>
              <a:rPr lang="en-GB" sz="1900" dirty="0" err="1"/>
              <a:t>reakcije</a:t>
            </a:r>
            <a:r>
              <a:rPr lang="en-GB" sz="1900" dirty="0"/>
              <a:t>, </a:t>
            </a:r>
            <a:r>
              <a:rPr lang="en-GB" sz="1900" dirty="0" err="1"/>
              <a:t>pokušala</a:t>
            </a:r>
            <a:r>
              <a:rPr lang="en-GB" sz="1900" dirty="0"/>
              <a:t> mu </a:t>
            </a:r>
            <a:r>
              <a:rPr lang="en-GB" sz="1900" dirty="0" err="1"/>
              <a:t>predočiti</a:t>
            </a:r>
            <a:r>
              <a:rPr lang="en-GB" sz="1900" dirty="0"/>
              <a:t> </a:t>
            </a:r>
            <a:r>
              <a:rPr lang="en-GB" sz="1900" dirty="0" err="1"/>
              <a:t>kako</a:t>
            </a:r>
            <a:r>
              <a:rPr lang="en-GB" sz="1900" dirty="0"/>
              <a:t> bi mu </a:t>
            </a:r>
            <a:r>
              <a:rPr lang="en-GB" sz="1900" dirty="0" err="1"/>
              <a:t>terapija</a:t>
            </a:r>
            <a:r>
              <a:rPr lang="en-GB" sz="1900" dirty="0"/>
              <a:t> </a:t>
            </a:r>
            <a:r>
              <a:rPr lang="en-GB" sz="1900" dirty="0" err="1"/>
              <a:t>mogla</a:t>
            </a:r>
            <a:r>
              <a:rPr lang="en-GB" sz="1900" dirty="0"/>
              <a:t> </a:t>
            </a:r>
            <a:r>
              <a:rPr lang="en-GB" sz="1900" dirty="0" err="1"/>
              <a:t>pomoći</a:t>
            </a:r>
            <a:endParaRPr lang="en-GB" sz="1900" dirty="0"/>
          </a:p>
          <a:p>
            <a:r>
              <a:rPr lang="en-GB" sz="1900" dirty="0" err="1"/>
              <a:t>Željela</a:t>
            </a:r>
            <a:r>
              <a:rPr lang="en-GB" sz="1900" dirty="0"/>
              <a:t> se </a:t>
            </a:r>
            <a:r>
              <a:rPr lang="en-GB" sz="1900" dirty="0" err="1"/>
              <a:t>odvojiti</a:t>
            </a:r>
            <a:r>
              <a:rPr lang="en-GB" sz="1900" dirty="0"/>
              <a:t> od </a:t>
            </a:r>
            <a:r>
              <a:rPr lang="en-GB" sz="1900" dirty="0" err="1"/>
              <a:t>ostalih</a:t>
            </a:r>
            <a:r>
              <a:rPr lang="en-GB" sz="1900" dirty="0"/>
              <a:t> </a:t>
            </a:r>
            <a:r>
              <a:rPr lang="en-GB" sz="1900" dirty="0" err="1"/>
              <a:t>odraslih</a:t>
            </a:r>
            <a:r>
              <a:rPr lang="en-GB" sz="1900" dirty="0"/>
              <a:t> (</a:t>
            </a:r>
            <a:r>
              <a:rPr lang="en-GB" sz="1900" dirty="0" err="1"/>
              <a:t>roditelji</a:t>
            </a:r>
            <a:r>
              <a:rPr lang="en-GB" sz="1900" dirty="0"/>
              <a:t>, </a:t>
            </a:r>
            <a:r>
              <a:rPr lang="en-GB" sz="1900" dirty="0" err="1"/>
              <a:t>učitelji</a:t>
            </a:r>
            <a:r>
              <a:rPr lang="en-GB" sz="1900" dirty="0"/>
              <a:t>) </a:t>
            </a:r>
            <a:r>
              <a:rPr lang="en-GB" sz="1900" dirty="0" err="1"/>
              <a:t>i</a:t>
            </a:r>
            <a:r>
              <a:rPr lang="en-GB" sz="1900" dirty="0"/>
              <a:t> </a:t>
            </a:r>
            <a:r>
              <a:rPr lang="en-GB" sz="1900" dirty="0" err="1"/>
              <a:t>istaknula</a:t>
            </a:r>
            <a:r>
              <a:rPr lang="en-GB" sz="1900" dirty="0"/>
              <a:t> je da ga ne </a:t>
            </a:r>
            <a:r>
              <a:rPr lang="en-GB" sz="1900" dirty="0" err="1"/>
              <a:t>želi</a:t>
            </a:r>
            <a:r>
              <a:rPr lang="en-GB" sz="1900" dirty="0"/>
              <a:t> </a:t>
            </a:r>
            <a:r>
              <a:rPr lang="en-GB" sz="1900" dirty="0" err="1"/>
              <a:t>kontrolirati</a:t>
            </a:r>
            <a:endParaRPr lang="en-GB" sz="1900" dirty="0"/>
          </a:p>
        </p:txBody>
      </p:sp>
      <p:pic>
        <p:nvPicPr>
          <p:cNvPr id="26626" name="Picture 2" descr="Male teenager patient talks with female psychologist. Male teenager patient talks with female psychologist. Psychotherapy session. Teen problems. Mental health. Vector flat  illustration  isolated on the white background. teen therapy stock illustrations">
            <a:extLst>
              <a:ext uri="{FF2B5EF4-FFF2-40B4-BE49-F238E27FC236}">
                <a16:creationId xmlns:a16="http://schemas.microsoft.com/office/drawing/2014/main" id="{DD8560C1-9920-CB6E-B68A-E26E7BD3C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89" r="1413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60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5" name="Rectangle 2765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98566-BD41-5B32-3247-D87C9C8A7EA0}"/>
              </a:ext>
            </a:extLst>
          </p:cNvPr>
          <p:cNvSpPr>
            <a:spLocks noGrp="1"/>
          </p:cNvSpPr>
          <p:nvPr>
            <p:ph type="title"/>
          </p:nvPr>
        </p:nvSpPr>
        <p:spPr>
          <a:xfrm>
            <a:off x="5297762" y="329184"/>
            <a:ext cx="6251110" cy="1783080"/>
          </a:xfrm>
        </p:spPr>
        <p:txBody>
          <a:bodyPr anchor="b">
            <a:normAutofit/>
          </a:bodyPr>
          <a:lstStyle/>
          <a:p>
            <a:r>
              <a:rPr lang="en-GB" sz="3800" b="1"/>
              <a:t>8. Pacijent koji daje negativnu povratnu informaciju</a:t>
            </a:r>
          </a:p>
        </p:txBody>
      </p:sp>
      <p:pic>
        <p:nvPicPr>
          <p:cNvPr id="27650" name="Picture 2" descr="A diverse crowd of people displaying signs with mixed reactions, bad, good, and neutral A diverse crowd of people displaying signs with mixed reactions, bad, good, and neutral feedback stock illustrations">
            <a:extLst>
              <a:ext uri="{FF2B5EF4-FFF2-40B4-BE49-F238E27FC236}">
                <a16:creationId xmlns:a16="http://schemas.microsoft.com/office/drawing/2014/main" id="{AE756E40-51B7-D7D9-7F16-1C91E1BFF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33" r="4125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765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7D62AD-F349-018C-49ED-DAE0F79B9BEE}"/>
              </a:ext>
            </a:extLst>
          </p:cNvPr>
          <p:cNvSpPr>
            <a:spLocks noGrp="1"/>
          </p:cNvSpPr>
          <p:nvPr>
            <p:ph idx="1"/>
          </p:nvPr>
        </p:nvSpPr>
        <p:spPr>
          <a:xfrm>
            <a:off x="5297762" y="2706624"/>
            <a:ext cx="6251110" cy="3483864"/>
          </a:xfrm>
        </p:spPr>
        <p:txBody>
          <a:bodyPr>
            <a:normAutofit/>
          </a:bodyPr>
          <a:lstStyle/>
          <a:p>
            <a:r>
              <a:rPr lang="en-GB" sz="1900" dirty="0"/>
              <a:t>Meredith, </a:t>
            </a:r>
            <a:r>
              <a:rPr lang="en-GB" sz="1900" dirty="0" err="1"/>
              <a:t>dala</a:t>
            </a:r>
            <a:r>
              <a:rPr lang="en-GB" sz="1900" dirty="0"/>
              <a:t> je </a:t>
            </a:r>
            <a:r>
              <a:rPr lang="en-GB" sz="1900" dirty="0" err="1"/>
              <a:t>negativan</a:t>
            </a:r>
            <a:r>
              <a:rPr lang="en-GB" sz="1900" dirty="0"/>
              <a:t> feedback, </a:t>
            </a:r>
            <a:r>
              <a:rPr lang="en-GB" sz="1900" dirty="0" err="1"/>
              <a:t>ali</a:t>
            </a:r>
            <a:r>
              <a:rPr lang="en-GB" sz="1900" dirty="0"/>
              <a:t> </a:t>
            </a:r>
            <a:r>
              <a:rPr lang="en-GB" sz="1900" dirty="0" err="1"/>
              <a:t>nije</a:t>
            </a:r>
            <a:r>
              <a:rPr lang="en-GB" sz="1900" dirty="0"/>
              <a:t> </a:t>
            </a:r>
            <a:r>
              <a:rPr lang="en-GB" sz="1900" dirty="0" err="1"/>
              <a:t>više</a:t>
            </a:r>
            <a:r>
              <a:rPr lang="en-GB" sz="1900" dirty="0"/>
              <a:t> </a:t>
            </a:r>
            <a:r>
              <a:rPr lang="en-GB" sz="1900" dirty="0" err="1"/>
              <a:t>bilo</a:t>
            </a:r>
            <a:r>
              <a:rPr lang="en-GB" sz="1900" dirty="0"/>
              <a:t> </a:t>
            </a:r>
            <a:r>
              <a:rPr lang="en-GB" sz="1900" dirty="0" err="1"/>
              <a:t>dovoljno</a:t>
            </a:r>
            <a:r>
              <a:rPr lang="en-GB" sz="1900" dirty="0"/>
              <a:t> </a:t>
            </a:r>
            <a:r>
              <a:rPr lang="en-GB" sz="1900" dirty="0" err="1"/>
              <a:t>vremena</a:t>
            </a:r>
            <a:r>
              <a:rPr lang="en-GB" sz="1900" dirty="0"/>
              <a:t> da </a:t>
            </a:r>
            <a:r>
              <a:rPr lang="en-GB" sz="1900" dirty="0" err="1"/>
              <a:t>prokomentiraju</a:t>
            </a:r>
            <a:r>
              <a:rPr lang="en-GB" sz="1900" dirty="0"/>
              <a:t>; </a:t>
            </a:r>
            <a:r>
              <a:rPr lang="en-GB" sz="1900" dirty="0" err="1"/>
              <a:t>nije</a:t>
            </a:r>
            <a:r>
              <a:rPr lang="en-GB" sz="1900" dirty="0"/>
              <a:t> </a:t>
            </a:r>
            <a:r>
              <a:rPr lang="en-GB" sz="1900" dirty="0" err="1"/>
              <a:t>joj</a:t>
            </a:r>
            <a:r>
              <a:rPr lang="en-GB" sz="1900" dirty="0"/>
              <a:t> se </a:t>
            </a:r>
            <a:r>
              <a:rPr lang="en-GB" sz="1900" dirty="0" err="1"/>
              <a:t>svidjelo</a:t>
            </a:r>
            <a:r>
              <a:rPr lang="en-GB" sz="1900" dirty="0"/>
              <a:t> </a:t>
            </a:r>
            <a:r>
              <a:rPr lang="en-GB" sz="1900" dirty="0" err="1"/>
              <a:t>što</a:t>
            </a:r>
            <a:r>
              <a:rPr lang="en-GB" sz="1900" dirty="0"/>
              <a:t> mora </a:t>
            </a:r>
            <a:r>
              <a:rPr lang="en-GB" sz="1900" dirty="0" err="1"/>
              <a:t>davati</a:t>
            </a:r>
            <a:r>
              <a:rPr lang="en-GB" sz="1900" dirty="0"/>
              <a:t> </a:t>
            </a:r>
            <a:r>
              <a:rPr lang="en-GB" sz="1900" dirty="0" err="1"/>
              <a:t>procjene</a:t>
            </a:r>
            <a:r>
              <a:rPr lang="en-GB" sz="1900" dirty="0"/>
              <a:t> </a:t>
            </a:r>
            <a:r>
              <a:rPr lang="en-GB" sz="1900" dirty="0" err="1"/>
              <a:t>vjerovanja</a:t>
            </a:r>
            <a:r>
              <a:rPr lang="en-GB" sz="1900" dirty="0"/>
              <a:t> u </a:t>
            </a:r>
            <a:r>
              <a:rPr lang="en-GB" sz="1900" dirty="0" err="1"/>
              <a:t>neku</a:t>
            </a:r>
            <a:r>
              <a:rPr lang="en-GB" sz="1900" dirty="0"/>
              <a:t> </a:t>
            </a:r>
            <a:r>
              <a:rPr lang="en-GB" sz="1900" dirty="0" err="1"/>
              <a:t>tvrdnju</a:t>
            </a:r>
            <a:r>
              <a:rPr lang="en-GB" sz="1900" dirty="0"/>
              <a:t> </a:t>
            </a:r>
            <a:r>
              <a:rPr lang="en-GB" sz="1900" dirty="0" err="1"/>
              <a:t>ili</a:t>
            </a:r>
            <a:r>
              <a:rPr lang="en-GB" sz="1900" dirty="0"/>
              <a:t> </a:t>
            </a:r>
            <a:r>
              <a:rPr lang="en-GB" sz="1900" dirty="0" err="1"/>
              <a:t>intenzitet</a:t>
            </a:r>
            <a:r>
              <a:rPr lang="en-GB" sz="1900" dirty="0"/>
              <a:t> </a:t>
            </a:r>
            <a:r>
              <a:rPr lang="en-GB" sz="1900" dirty="0" err="1"/>
              <a:t>emocije</a:t>
            </a:r>
            <a:endParaRPr lang="en-GB" sz="1900" dirty="0"/>
          </a:p>
          <a:p>
            <a:endParaRPr lang="en-GB" sz="1900" dirty="0"/>
          </a:p>
          <a:p>
            <a:r>
              <a:rPr lang="en-GB" sz="1900" b="1" i="1" dirty="0"/>
              <a:t>“</a:t>
            </a:r>
            <a:r>
              <a:rPr lang="en-GB" sz="1900" b="1" i="1" dirty="0" err="1"/>
              <a:t>Žao</a:t>
            </a:r>
            <a:r>
              <a:rPr lang="en-GB" sz="1900" b="1" i="1" dirty="0"/>
              <a:t> mi je </a:t>
            </a:r>
            <a:r>
              <a:rPr lang="en-GB" sz="1900" b="1" i="1" dirty="0" err="1"/>
              <a:t>što</a:t>
            </a:r>
            <a:r>
              <a:rPr lang="en-GB" sz="1900" b="1" i="1" dirty="0"/>
              <a:t> vas to </a:t>
            </a:r>
            <a:r>
              <a:rPr lang="en-GB" sz="1900" b="1" i="1" dirty="0" err="1"/>
              <a:t>uznemirava</a:t>
            </a:r>
            <a:r>
              <a:rPr lang="en-GB" sz="1900" b="1" i="1" dirty="0"/>
              <a:t>, </a:t>
            </a:r>
            <a:r>
              <a:rPr lang="en-GB" sz="1900" b="1" i="1" dirty="0" err="1"/>
              <a:t>ali</a:t>
            </a:r>
            <a:r>
              <a:rPr lang="en-GB" sz="1900" b="1" i="1" dirty="0"/>
              <a:t> mi je </a:t>
            </a:r>
            <a:r>
              <a:rPr lang="en-GB" sz="1900" b="1" i="1" dirty="0" err="1"/>
              <a:t>i</a:t>
            </a:r>
            <a:r>
              <a:rPr lang="en-GB" sz="1900" b="1" i="1" dirty="0"/>
              <a:t> </a:t>
            </a:r>
            <a:r>
              <a:rPr lang="en-GB" sz="1900" b="1" i="1" dirty="0" err="1"/>
              <a:t>vrlo</a:t>
            </a:r>
            <a:r>
              <a:rPr lang="en-GB" sz="1900" b="1" i="1" dirty="0"/>
              <a:t> </a:t>
            </a:r>
            <a:r>
              <a:rPr lang="en-GB" sz="1900" b="1" i="1" dirty="0" err="1"/>
              <a:t>drago</a:t>
            </a:r>
            <a:r>
              <a:rPr lang="en-GB" sz="1900" b="1" i="1" dirty="0"/>
              <a:t> </a:t>
            </a:r>
            <a:r>
              <a:rPr lang="en-GB" sz="1900" b="1" i="1" dirty="0" err="1"/>
              <a:t>što</a:t>
            </a:r>
            <a:r>
              <a:rPr lang="en-GB" sz="1900" b="1" i="1" dirty="0"/>
              <a:t> </a:t>
            </a:r>
            <a:r>
              <a:rPr lang="en-GB" sz="1900" b="1" i="1" dirty="0" err="1"/>
              <a:t>ste</a:t>
            </a:r>
            <a:r>
              <a:rPr lang="en-GB" sz="1900" b="1" i="1" dirty="0"/>
              <a:t> mi </a:t>
            </a:r>
            <a:r>
              <a:rPr lang="en-GB" sz="1900" b="1" i="1" dirty="0" err="1"/>
              <a:t>rekli</a:t>
            </a:r>
            <a:r>
              <a:rPr lang="en-GB" sz="1900" b="1" i="1" dirty="0"/>
              <a:t>. Bi li </a:t>
            </a:r>
            <a:r>
              <a:rPr lang="en-GB" sz="1900" b="1" i="1" dirty="0" err="1"/>
              <a:t>bilo</a:t>
            </a:r>
            <a:r>
              <a:rPr lang="en-GB" sz="1900" b="1" i="1" dirty="0"/>
              <a:t> u </a:t>
            </a:r>
            <a:r>
              <a:rPr lang="en-GB" sz="1900" b="1" i="1" dirty="0" err="1"/>
              <a:t>redu</a:t>
            </a:r>
            <a:r>
              <a:rPr lang="en-GB" sz="1900" b="1" i="1" dirty="0"/>
              <a:t> </a:t>
            </a:r>
            <a:r>
              <a:rPr lang="en-GB" sz="1900" b="1" i="1" dirty="0" err="1"/>
              <a:t>kada</a:t>
            </a:r>
            <a:r>
              <a:rPr lang="en-GB" sz="1900" b="1" i="1" dirty="0"/>
              <a:t> </a:t>
            </a:r>
            <a:r>
              <a:rPr lang="en-GB" sz="1900" b="1" i="1" dirty="0" err="1"/>
              <a:t>bismo</a:t>
            </a:r>
            <a:r>
              <a:rPr lang="en-GB" sz="1900" b="1" i="1" dirty="0"/>
              <a:t> to </a:t>
            </a:r>
            <a:r>
              <a:rPr lang="en-GB" sz="1900" b="1" i="1" dirty="0" err="1"/>
              <a:t>riješili</a:t>
            </a:r>
            <a:r>
              <a:rPr lang="en-GB" sz="1900" b="1" i="1" dirty="0"/>
              <a:t> </a:t>
            </a:r>
            <a:r>
              <a:rPr lang="en-GB" sz="1900" b="1" i="1" dirty="0" err="1"/>
              <a:t>odmah</a:t>
            </a:r>
            <a:r>
              <a:rPr lang="en-GB" sz="1900" b="1" i="1" dirty="0"/>
              <a:t> </a:t>
            </a:r>
            <a:r>
              <a:rPr lang="en-GB" sz="1900" b="1" i="1" dirty="0" err="1"/>
              <a:t>na</a:t>
            </a:r>
            <a:r>
              <a:rPr lang="en-GB" sz="1900" b="1" i="1" dirty="0"/>
              <a:t> </a:t>
            </a:r>
            <a:r>
              <a:rPr lang="en-GB" sz="1900" b="1" i="1" dirty="0" err="1"/>
              <a:t>početku</a:t>
            </a:r>
            <a:r>
              <a:rPr lang="en-GB" sz="1900" b="1" i="1" dirty="0"/>
              <a:t> </a:t>
            </a:r>
            <a:r>
              <a:rPr lang="en-GB" sz="1900" b="1" i="1" dirty="0" err="1"/>
              <a:t>sljedeće</a:t>
            </a:r>
            <a:r>
              <a:rPr lang="en-GB" sz="1900" b="1" i="1" dirty="0"/>
              <a:t> </a:t>
            </a:r>
            <a:r>
              <a:rPr lang="en-GB" sz="1900" b="1" i="1" dirty="0" err="1"/>
              <a:t>seanse</a:t>
            </a:r>
            <a:r>
              <a:rPr lang="en-GB" sz="1900" b="1" i="1" dirty="0"/>
              <a:t>? (</a:t>
            </a:r>
            <a:r>
              <a:rPr lang="en-GB" sz="1900" b="1" i="1" dirty="0" err="1"/>
              <a:t>zapisuje</a:t>
            </a:r>
            <a:r>
              <a:rPr lang="en-GB" sz="1900" b="1" i="1" dirty="0"/>
              <a:t>) </a:t>
            </a:r>
            <a:r>
              <a:rPr lang="en-GB" sz="1900" b="1" i="1" dirty="0" err="1"/>
              <a:t>Volio</a:t>
            </a:r>
            <a:r>
              <a:rPr lang="en-GB" sz="1900" b="1" i="1" dirty="0"/>
              <a:t> </a:t>
            </a:r>
            <a:r>
              <a:rPr lang="en-GB" sz="1900" b="1" i="1" dirty="0" err="1"/>
              <a:t>bih</a:t>
            </a:r>
            <a:r>
              <a:rPr lang="en-GB" sz="1900" b="1" i="1" dirty="0"/>
              <a:t> da </a:t>
            </a:r>
            <a:r>
              <a:rPr lang="en-GB" sz="1900" b="1" i="1" dirty="0" err="1"/>
              <a:t>smo</a:t>
            </a:r>
            <a:r>
              <a:rPr lang="en-GB" sz="1900" b="1" i="1" dirty="0"/>
              <a:t> </a:t>
            </a:r>
            <a:r>
              <a:rPr lang="en-GB" sz="1900" b="1" i="1" dirty="0" err="1"/>
              <a:t>imali</a:t>
            </a:r>
            <a:r>
              <a:rPr lang="en-GB" sz="1900" b="1" i="1" dirty="0"/>
              <a:t> </a:t>
            </a:r>
            <a:r>
              <a:rPr lang="en-GB" sz="1900" b="1" i="1" dirty="0" err="1"/>
              <a:t>vremena</a:t>
            </a:r>
            <a:r>
              <a:rPr lang="en-GB" sz="1900" b="1" i="1" dirty="0"/>
              <a:t> o tome </a:t>
            </a:r>
            <a:r>
              <a:rPr lang="en-GB" sz="1900" b="1" i="1" dirty="0" err="1"/>
              <a:t>sada</a:t>
            </a:r>
            <a:r>
              <a:rPr lang="en-GB" sz="1900" b="1" i="1" dirty="0"/>
              <a:t> </a:t>
            </a:r>
            <a:r>
              <a:rPr lang="en-GB" sz="1900" b="1" i="1" dirty="0" err="1"/>
              <a:t>razgovarati</a:t>
            </a:r>
            <a:r>
              <a:rPr lang="en-GB" sz="1900" b="1" i="1" dirty="0"/>
              <a:t>, </a:t>
            </a:r>
            <a:r>
              <a:rPr lang="en-GB" sz="1900" b="1" i="1" dirty="0" err="1"/>
              <a:t>ali</a:t>
            </a:r>
            <a:r>
              <a:rPr lang="en-GB" sz="1900" b="1" i="1" dirty="0"/>
              <a:t> </a:t>
            </a:r>
            <a:r>
              <a:rPr lang="en-GB" sz="1900" b="1" i="1" dirty="0" err="1"/>
              <a:t>ću</a:t>
            </a:r>
            <a:r>
              <a:rPr lang="en-GB" sz="1900" b="1" i="1" dirty="0"/>
              <a:t> o tome </a:t>
            </a:r>
            <a:r>
              <a:rPr lang="en-GB" sz="1900" b="1" i="1" dirty="0" err="1"/>
              <a:t>razmisliti</a:t>
            </a:r>
            <a:r>
              <a:rPr lang="en-GB" sz="1900" b="1" i="1" dirty="0"/>
              <a:t> </a:t>
            </a:r>
            <a:r>
              <a:rPr lang="en-GB" sz="1900" b="1" i="1" dirty="0" err="1"/>
              <a:t>ovaj</a:t>
            </a:r>
            <a:r>
              <a:rPr lang="en-GB" sz="1900" b="1" i="1" dirty="0"/>
              <a:t> </a:t>
            </a:r>
            <a:r>
              <a:rPr lang="en-GB" sz="1900" b="1" i="1" dirty="0" err="1"/>
              <a:t>tjedan</a:t>
            </a:r>
            <a:r>
              <a:rPr lang="en-GB" sz="1900" b="1" i="1" dirty="0"/>
              <a:t>. Ne </a:t>
            </a:r>
            <a:r>
              <a:rPr lang="en-GB" sz="1900" b="1" i="1" dirty="0" err="1"/>
              <a:t>bih</a:t>
            </a:r>
            <a:r>
              <a:rPr lang="en-GB" sz="1900" b="1" i="1" dirty="0"/>
              <a:t> </a:t>
            </a:r>
            <a:r>
              <a:rPr lang="en-GB" sz="1900" b="1" i="1" dirty="0" err="1"/>
              <a:t>vam</a:t>
            </a:r>
            <a:r>
              <a:rPr lang="en-GB" sz="1900" b="1" i="1" dirty="0"/>
              <a:t> </a:t>
            </a:r>
            <a:r>
              <a:rPr lang="en-GB" sz="1900" b="1" i="1" dirty="0" err="1"/>
              <a:t>htio</a:t>
            </a:r>
            <a:r>
              <a:rPr lang="en-GB" sz="1900" b="1" i="1" dirty="0"/>
              <a:t> </a:t>
            </a:r>
            <a:r>
              <a:rPr lang="en-GB" sz="1900" b="1" i="1" dirty="0" err="1"/>
              <a:t>dati</a:t>
            </a:r>
            <a:r>
              <a:rPr lang="en-GB" sz="1900" b="1" i="1" dirty="0"/>
              <a:t> </a:t>
            </a:r>
            <a:r>
              <a:rPr lang="en-GB" sz="1900" b="1" i="1" dirty="0" err="1"/>
              <a:t>površan</a:t>
            </a:r>
            <a:r>
              <a:rPr lang="en-GB" sz="1900" b="1" i="1" dirty="0"/>
              <a:t> </a:t>
            </a:r>
            <a:r>
              <a:rPr lang="en-GB" sz="1900" b="1" i="1" dirty="0" err="1"/>
              <a:t>odgovor</a:t>
            </a:r>
            <a:r>
              <a:rPr lang="en-GB" sz="1900" b="1" i="1" dirty="0"/>
              <a:t>. </a:t>
            </a:r>
            <a:r>
              <a:rPr lang="en-GB" sz="1900" b="1" i="1" dirty="0" err="1"/>
              <a:t>Stoga</a:t>
            </a:r>
            <a:r>
              <a:rPr lang="en-GB" sz="1900" b="1" i="1" dirty="0"/>
              <a:t>, </a:t>
            </a:r>
            <a:r>
              <a:rPr lang="en-GB" sz="1900" b="1" i="1" dirty="0" err="1"/>
              <a:t>ako</a:t>
            </a:r>
            <a:r>
              <a:rPr lang="en-GB" sz="1900" b="1" i="1" dirty="0"/>
              <a:t> se </a:t>
            </a:r>
            <a:r>
              <a:rPr lang="en-GB" sz="1900" b="1" i="1" dirty="0" err="1"/>
              <a:t>slažete</a:t>
            </a:r>
            <a:r>
              <a:rPr lang="en-GB" sz="1900" b="1" i="1" dirty="0"/>
              <a:t>, o tome </a:t>
            </a:r>
            <a:r>
              <a:rPr lang="en-GB" sz="1900" b="1" i="1" dirty="0" err="1"/>
              <a:t>ćemo</a:t>
            </a:r>
            <a:r>
              <a:rPr lang="en-GB" sz="1900" b="1" i="1" dirty="0"/>
              <a:t> </a:t>
            </a:r>
            <a:r>
              <a:rPr lang="en-GB" sz="1900" b="1" i="1" dirty="0" err="1"/>
              <a:t>razgovarati</a:t>
            </a:r>
            <a:r>
              <a:rPr lang="en-GB" sz="1900" b="1" i="1" dirty="0"/>
              <a:t> </a:t>
            </a:r>
            <a:r>
              <a:rPr lang="en-GB" sz="1900" b="1" i="1" dirty="0" err="1"/>
              <a:t>odmah</a:t>
            </a:r>
            <a:r>
              <a:rPr lang="en-GB" sz="1900" b="1" i="1" dirty="0"/>
              <a:t> </a:t>
            </a:r>
            <a:r>
              <a:rPr lang="en-GB" sz="1900" b="1" i="1" dirty="0" err="1"/>
              <a:t>na</a:t>
            </a:r>
            <a:r>
              <a:rPr lang="en-GB" sz="1900" b="1" i="1" dirty="0"/>
              <a:t> </a:t>
            </a:r>
            <a:r>
              <a:rPr lang="en-GB" sz="1900" b="1" i="1" dirty="0" err="1"/>
              <a:t>početku</a:t>
            </a:r>
            <a:r>
              <a:rPr lang="en-GB" sz="1900" b="1" i="1" dirty="0"/>
              <a:t> </a:t>
            </a:r>
            <a:r>
              <a:rPr lang="en-GB" sz="1900" b="1" i="1" dirty="0" err="1"/>
              <a:t>seanse</a:t>
            </a:r>
            <a:r>
              <a:rPr lang="en-GB" sz="1900" b="1" i="1" dirty="0"/>
              <a:t>, ok?”</a:t>
            </a:r>
          </a:p>
        </p:txBody>
      </p:sp>
    </p:spTree>
    <p:extLst>
      <p:ext uri="{BB962C8B-B14F-4D97-AF65-F5344CB8AC3E}">
        <p14:creationId xmlns:p14="http://schemas.microsoft.com/office/powerpoint/2010/main" val="103527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9" name="Rectangle 2867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010BF-D18D-318A-2832-55BE1EE182A6}"/>
              </a:ext>
            </a:extLst>
          </p:cNvPr>
          <p:cNvSpPr>
            <a:spLocks noGrp="1"/>
          </p:cNvSpPr>
          <p:nvPr>
            <p:ph type="title"/>
          </p:nvPr>
        </p:nvSpPr>
        <p:spPr>
          <a:xfrm>
            <a:off x="630936" y="640080"/>
            <a:ext cx="4818888" cy="1481328"/>
          </a:xfrm>
        </p:spPr>
        <p:txBody>
          <a:bodyPr anchor="b">
            <a:normAutofit/>
          </a:bodyPr>
          <a:lstStyle/>
          <a:p>
            <a:r>
              <a:rPr lang="en-GB" sz="3000" b="1"/>
              <a:t>9. Pacijent koji izbjegava dati iskrenu povratnu informaciju</a:t>
            </a:r>
          </a:p>
        </p:txBody>
      </p:sp>
      <p:sp>
        <p:nvSpPr>
          <p:cNvPr id="2868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EB7DC5-B6AA-AEC9-E009-2FAF1E8BE729}"/>
              </a:ext>
            </a:extLst>
          </p:cNvPr>
          <p:cNvSpPr>
            <a:spLocks noGrp="1"/>
          </p:cNvSpPr>
          <p:nvPr>
            <p:ph idx="1"/>
          </p:nvPr>
        </p:nvSpPr>
        <p:spPr>
          <a:xfrm>
            <a:off x="630936" y="2660904"/>
            <a:ext cx="4818888" cy="3547872"/>
          </a:xfrm>
        </p:spPr>
        <p:txBody>
          <a:bodyPr anchor="t">
            <a:normAutofit/>
          </a:bodyPr>
          <a:lstStyle/>
          <a:p>
            <a:r>
              <a:rPr lang="en-GB" sz="1700"/>
              <a:t>Sheila</a:t>
            </a:r>
          </a:p>
          <a:p>
            <a:r>
              <a:rPr lang="en-GB" sz="1700"/>
              <a:t>Terapeut posumnjao da Sheila ima negativnu reakciju na seansu pa ju je ohrabrivao da je u redu dati iskrenu povratnu informaciju čak i ako je ona negativna</a:t>
            </a:r>
          </a:p>
          <a:p>
            <a:r>
              <a:rPr lang="en-GB" sz="1700"/>
              <a:t>Naglasio je da je spreman promijeniti ono što joj se možda nije svidjelo</a:t>
            </a:r>
          </a:p>
          <a:p>
            <a:r>
              <a:rPr lang="en-GB" sz="1700" b="1"/>
              <a:t>Neuspjeh u pokazivanju ovakve vrste otvorenosti  i fleksibilnosti može prouzrokovati povlačenje pacijenta iz terapije</a:t>
            </a:r>
          </a:p>
        </p:txBody>
      </p:sp>
      <p:pic>
        <p:nvPicPr>
          <p:cNvPr id="28674" name="Picture 2" descr="Woman showing an approval and disapproval mark. Client giving a review or rating, hesitating between negative or positive sign. Woman showing a check mark or an approval and disapproval signal. Client reviewing a service or product and hesitating between a negative or a positive sign. Customer feedback or review concept. feedback honest stock illustrations">
            <a:extLst>
              <a:ext uri="{FF2B5EF4-FFF2-40B4-BE49-F238E27FC236}">
                <a16:creationId xmlns:a16="http://schemas.microsoft.com/office/drawing/2014/main" id="{786EB7BF-A744-5E25-E24E-2C7533A9C7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388711"/>
            <a:ext cx="5458968" cy="408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64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56D623-2C14-4B6A-0F79-66F7D17F2DDE}"/>
              </a:ext>
            </a:extLst>
          </p:cNvPr>
          <p:cNvSpPr>
            <a:spLocks noGrp="1"/>
          </p:cNvSpPr>
          <p:nvPr>
            <p:ph type="title"/>
          </p:nvPr>
        </p:nvSpPr>
        <p:spPr>
          <a:xfrm>
            <a:off x="630936" y="640080"/>
            <a:ext cx="4818888" cy="1481328"/>
          </a:xfrm>
        </p:spPr>
        <p:txBody>
          <a:bodyPr anchor="b">
            <a:normAutofit/>
          </a:bodyPr>
          <a:lstStyle/>
          <a:p>
            <a:r>
              <a:rPr lang="en-GB" sz="3000" b="1" dirty="0"/>
              <a:t>10. </a:t>
            </a:r>
            <a:r>
              <a:rPr lang="en-GB" sz="3000" b="1" dirty="0" err="1"/>
              <a:t>Pacijent</a:t>
            </a:r>
            <a:r>
              <a:rPr lang="en-GB" sz="3000" b="1" dirty="0"/>
              <a:t> koji </a:t>
            </a:r>
            <a:r>
              <a:rPr lang="en-GB" sz="3000" b="1" dirty="0" err="1"/>
              <a:t>izbjegava</a:t>
            </a:r>
            <a:r>
              <a:rPr lang="en-GB" sz="3000" b="1" dirty="0"/>
              <a:t> </a:t>
            </a:r>
            <a:r>
              <a:rPr lang="en-GB" sz="3000" b="1" dirty="0" err="1"/>
              <a:t>otkriti</a:t>
            </a:r>
            <a:r>
              <a:rPr lang="en-GB" sz="3000" b="1" dirty="0"/>
              <a:t> </a:t>
            </a:r>
            <a:r>
              <a:rPr lang="en-GB" sz="3000" b="1" dirty="0" err="1"/>
              <a:t>važne</a:t>
            </a:r>
            <a:r>
              <a:rPr lang="en-GB" sz="3000" b="1" dirty="0"/>
              <a:t> </a:t>
            </a:r>
            <a:r>
              <a:rPr lang="en-GB" sz="3000" b="1" dirty="0" err="1"/>
              <a:t>informacije</a:t>
            </a:r>
            <a:endParaRPr lang="en-GB" sz="3000" b="1" dirty="0"/>
          </a:p>
        </p:txBody>
      </p:sp>
      <p:sp>
        <p:nvSpPr>
          <p:cNvPr id="2970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9C65EF-6E30-A31C-B2B7-3E8EF1973A40}"/>
              </a:ext>
            </a:extLst>
          </p:cNvPr>
          <p:cNvSpPr>
            <a:spLocks noGrp="1"/>
          </p:cNvSpPr>
          <p:nvPr>
            <p:ph idx="1"/>
          </p:nvPr>
        </p:nvSpPr>
        <p:spPr>
          <a:xfrm>
            <a:off x="630936" y="2660904"/>
            <a:ext cx="4818888" cy="3547872"/>
          </a:xfrm>
        </p:spPr>
        <p:txBody>
          <a:bodyPr anchor="t">
            <a:normAutofit/>
          </a:bodyPr>
          <a:lstStyle/>
          <a:p>
            <a:r>
              <a:rPr lang="en-GB" sz="2000" dirty="0"/>
              <a:t>Mandy; </a:t>
            </a:r>
            <a:r>
              <a:rPr lang="en-GB" sz="2000" dirty="0" err="1"/>
              <a:t>bojala</a:t>
            </a:r>
            <a:r>
              <a:rPr lang="en-GB" sz="2000" dirty="0"/>
              <a:t> se da </a:t>
            </a:r>
            <a:r>
              <a:rPr lang="en-GB" sz="2000" dirty="0" err="1"/>
              <a:t>će</a:t>
            </a:r>
            <a:r>
              <a:rPr lang="en-GB" sz="2000" dirty="0"/>
              <a:t> </a:t>
            </a:r>
            <a:r>
              <a:rPr lang="en-GB" sz="2000" dirty="0" err="1"/>
              <a:t>terapeutkinja</a:t>
            </a:r>
            <a:r>
              <a:rPr lang="en-GB" sz="2000" dirty="0"/>
              <a:t> </a:t>
            </a:r>
            <a:r>
              <a:rPr lang="en-GB" sz="2000" dirty="0" err="1"/>
              <a:t>otkriti</a:t>
            </a:r>
            <a:r>
              <a:rPr lang="en-GB" sz="2000" dirty="0"/>
              <a:t> </a:t>
            </a:r>
            <a:r>
              <a:rPr lang="en-GB" sz="2000" dirty="0" err="1"/>
              <a:t>kako</a:t>
            </a:r>
            <a:r>
              <a:rPr lang="en-GB" sz="2000" dirty="0"/>
              <a:t> </a:t>
            </a:r>
            <a:r>
              <a:rPr lang="en-GB" sz="2000" dirty="0" err="1"/>
              <a:t>ju</a:t>
            </a:r>
            <a:r>
              <a:rPr lang="en-GB" sz="2000" dirty="0"/>
              <a:t> je </a:t>
            </a:r>
            <a:r>
              <a:rPr lang="en-GB" sz="2000" dirty="0" err="1"/>
              <a:t>majka</a:t>
            </a:r>
            <a:r>
              <a:rPr lang="en-GB" sz="2000" dirty="0"/>
              <a:t> </a:t>
            </a:r>
            <a:r>
              <a:rPr lang="en-GB" sz="2000" dirty="0" err="1"/>
              <a:t>fizički</a:t>
            </a:r>
            <a:r>
              <a:rPr lang="en-GB" sz="2000" dirty="0"/>
              <a:t> </a:t>
            </a:r>
            <a:r>
              <a:rPr lang="en-GB" sz="2000" dirty="0" err="1"/>
              <a:t>kažnjavala</a:t>
            </a:r>
            <a:r>
              <a:rPr lang="en-GB" sz="2000" dirty="0"/>
              <a:t> </a:t>
            </a:r>
            <a:r>
              <a:rPr lang="en-GB" sz="2000" dirty="0" err="1"/>
              <a:t>kada</a:t>
            </a:r>
            <a:r>
              <a:rPr lang="en-GB" sz="2000" dirty="0"/>
              <a:t> je </a:t>
            </a:r>
            <a:r>
              <a:rPr lang="en-GB" sz="2000" dirty="0" err="1"/>
              <a:t>bila</a:t>
            </a:r>
            <a:r>
              <a:rPr lang="en-GB" sz="2000" dirty="0"/>
              <a:t> </a:t>
            </a:r>
            <a:r>
              <a:rPr lang="en-GB" sz="2000" dirty="0" err="1"/>
              <a:t>dijete</a:t>
            </a:r>
            <a:endParaRPr lang="en-GB" sz="2000" dirty="0"/>
          </a:p>
          <a:p>
            <a:r>
              <a:rPr lang="en-GB" sz="2000" dirty="0" err="1"/>
              <a:t>Stiskala</a:t>
            </a:r>
            <a:r>
              <a:rPr lang="en-GB" sz="2000" dirty="0"/>
              <a:t> </a:t>
            </a:r>
            <a:r>
              <a:rPr lang="en-GB" sz="2000" dirty="0" err="1"/>
              <a:t>ruke</a:t>
            </a:r>
            <a:r>
              <a:rPr lang="en-GB" sz="2000" dirty="0"/>
              <a:t>, lice </a:t>
            </a:r>
            <a:r>
              <a:rPr lang="en-GB" sz="2000" dirty="0" err="1"/>
              <a:t>zabrinuto</a:t>
            </a:r>
            <a:r>
              <a:rPr lang="en-GB" sz="2000" dirty="0"/>
              <a:t>, </a:t>
            </a:r>
            <a:r>
              <a:rPr lang="en-GB" sz="2000" dirty="0" err="1"/>
              <a:t>izobličeno</a:t>
            </a:r>
            <a:endParaRPr lang="en-GB" sz="2000" dirty="0"/>
          </a:p>
          <a:p>
            <a:r>
              <a:rPr lang="en-GB" sz="2000" b="1" dirty="0"/>
              <a:t>“Ako </a:t>
            </a:r>
            <a:r>
              <a:rPr lang="en-GB" sz="2000" b="1" dirty="0" err="1"/>
              <a:t>joj</a:t>
            </a:r>
            <a:r>
              <a:rPr lang="en-GB" sz="2000" b="1" dirty="0"/>
              <a:t> </a:t>
            </a:r>
            <a:r>
              <a:rPr lang="en-GB" sz="2000" b="1" dirty="0" err="1"/>
              <a:t>kažem</a:t>
            </a:r>
            <a:r>
              <a:rPr lang="en-GB" sz="2000" b="1" dirty="0"/>
              <a:t>, </a:t>
            </a:r>
            <a:r>
              <a:rPr lang="en-GB" sz="2000" b="1" dirty="0" err="1"/>
              <a:t>može</a:t>
            </a:r>
            <a:r>
              <a:rPr lang="en-GB" sz="2000" b="1" dirty="0"/>
              <a:t> </a:t>
            </a:r>
            <a:r>
              <a:rPr lang="en-GB" sz="2000" b="1" dirty="0" err="1"/>
              <a:t>misliti</a:t>
            </a:r>
            <a:r>
              <a:rPr lang="en-GB" sz="2000" b="1" dirty="0"/>
              <a:t> da </a:t>
            </a:r>
            <a:r>
              <a:rPr lang="en-GB" sz="2000" b="1" dirty="0" err="1"/>
              <a:t>sam</a:t>
            </a:r>
            <a:r>
              <a:rPr lang="en-GB" sz="2000" b="1" dirty="0"/>
              <a:t> </a:t>
            </a:r>
            <a:r>
              <a:rPr lang="en-GB" sz="2000" b="1" dirty="0" err="1"/>
              <a:t>loša</a:t>
            </a:r>
            <a:r>
              <a:rPr lang="en-GB" sz="2000" b="1" dirty="0"/>
              <a:t>. </a:t>
            </a:r>
            <a:r>
              <a:rPr lang="en-GB" sz="2000" b="1" dirty="0" err="1"/>
              <a:t>Možda</a:t>
            </a:r>
            <a:r>
              <a:rPr lang="en-GB" sz="2000" b="1" dirty="0"/>
              <a:t> me </a:t>
            </a:r>
            <a:r>
              <a:rPr lang="en-GB" sz="2000" b="1" dirty="0" err="1"/>
              <a:t>neće</a:t>
            </a:r>
            <a:r>
              <a:rPr lang="en-GB" sz="2000" b="1" dirty="0"/>
              <a:t> </a:t>
            </a:r>
            <a:r>
              <a:rPr lang="en-GB" sz="2000" b="1" dirty="0" err="1"/>
              <a:t>više</a:t>
            </a:r>
            <a:r>
              <a:rPr lang="en-GB" sz="2000" b="1" dirty="0"/>
              <a:t> </a:t>
            </a:r>
            <a:r>
              <a:rPr lang="en-GB" sz="2000" b="1" dirty="0" err="1"/>
              <a:t>htjeti</a:t>
            </a:r>
            <a:r>
              <a:rPr lang="en-GB" sz="2000" b="1" dirty="0"/>
              <a:t> </a:t>
            </a:r>
            <a:r>
              <a:rPr lang="en-GB" sz="2000" b="1" dirty="0" err="1"/>
              <a:t>vidjeti</a:t>
            </a:r>
            <a:r>
              <a:rPr lang="en-GB" sz="2000" b="1" dirty="0"/>
              <a:t>”.</a:t>
            </a:r>
          </a:p>
          <a:p>
            <a:r>
              <a:rPr lang="en-GB" sz="2000" dirty="0" err="1"/>
              <a:t>Alternativni</a:t>
            </a:r>
            <a:r>
              <a:rPr lang="en-GB" sz="2000" dirty="0"/>
              <a:t> </a:t>
            </a:r>
            <a:r>
              <a:rPr lang="en-GB" sz="2000" dirty="0" err="1"/>
              <a:t>način</a:t>
            </a:r>
            <a:r>
              <a:rPr lang="en-GB" sz="2000" dirty="0"/>
              <a:t> </a:t>
            </a:r>
            <a:r>
              <a:rPr lang="en-GB" sz="2000" dirty="0" err="1"/>
              <a:t>gledanja</a:t>
            </a:r>
            <a:endParaRPr lang="en-GB" sz="2000" dirty="0"/>
          </a:p>
          <a:p>
            <a:r>
              <a:rPr lang="en-GB" sz="2000" dirty="0" err="1"/>
              <a:t>Djelomično</a:t>
            </a:r>
            <a:r>
              <a:rPr lang="en-GB" sz="2000" dirty="0"/>
              <a:t> </a:t>
            </a:r>
            <a:r>
              <a:rPr lang="en-GB" sz="2000" dirty="0" err="1"/>
              <a:t>otkrivanje</a:t>
            </a:r>
            <a:endParaRPr lang="en-GB" sz="2000" dirty="0"/>
          </a:p>
          <a:p>
            <a:endParaRPr lang="en-GB" sz="2000" dirty="0"/>
          </a:p>
          <a:p>
            <a:endParaRPr lang="en-GB" sz="2000" dirty="0"/>
          </a:p>
        </p:txBody>
      </p:sp>
      <p:pic>
        <p:nvPicPr>
          <p:cNvPr id="29698" name="Picture 2" descr="Portrait of attractive brunette young woman silenced with mouth covered with grey tape. Flat vector illustration isolated on white background Portrait of attractive brunette young woman silenced with mouth covered with grey tape. Flat vector illustration isolated on white background cross mouth stock illustrations">
            <a:extLst>
              <a:ext uri="{FF2B5EF4-FFF2-40B4-BE49-F238E27FC236}">
                <a16:creationId xmlns:a16="http://schemas.microsoft.com/office/drawing/2014/main" id="{E475056B-4651-B3D5-543F-0E43286B38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75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84A494-C9E7-FEC6-EC30-B0F5DB2B88EE}"/>
              </a:ext>
            </a:extLst>
          </p:cNvPr>
          <p:cNvSpPr>
            <a:spLocks noGrp="1"/>
          </p:cNvSpPr>
          <p:nvPr>
            <p:ph type="title"/>
          </p:nvPr>
        </p:nvSpPr>
        <p:spPr>
          <a:xfrm>
            <a:off x="572493" y="238539"/>
            <a:ext cx="11018520" cy="1434415"/>
          </a:xfrm>
        </p:spPr>
        <p:txBody>
          <a:bodyPr anchor="b">
            <a:normAutofit/>
          </a:bodyPr>
          <a:lstStyle/>
          <a:p>
            <a:r>
              <a:rPr lang="en-GB" sz="5400" b="1" dirty="0" err="1"/>
              <a:t>Zaključak</a:t>
            </a:r>
            <a:endParaRPr lang="en-GB" sz="5400" b="1" dirty="0"/>
          </a:p>
        </p:txBody>
      </p:sp>
      <p:sp>
        <p:nvSpPr>
          <p:cNvPr id="307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838D9B-BF6D-42B3-8F0D-51D61CCA28C3}"/>
              </a:ext>
            </a:extLst>
          </p:cNvPr>
          <p:cNvSpPr>
            <a:spLocks noGrp="1"/>
          </p:cNvSpPr>
          <p:nvPr>
            <p:ph idx="1"/>
          </p:nvPr>
        </p:nvSpPr>
        <p:spPr>
          <a:xfrm>
            <a:off x="572493" y="2071316"/>
            <a:ext cx="6713552" cy="4119172"/>
          </a:xfrm>
        </p:spPr>
        <p:txBody>
          <a:bodyPr anchor="t">
            <a:normAutofit/>
          </a:bodyPr>
          <a:lstStyle/>
          <a:p>
            <a:r>
              <a:rPr lang="en-GB" sz="1900" dirty="0"/>
              <a:t>Od </a:t>
            </a:r>
            <a:r>
              <a:rPr lang="en-GB" sz="1900" dirty="0" err="1"/>
              <a:t>presudne</a:t>
            </a:r>
            <a:r>
              <a:rPr lang="en-GB" sz="1900" dirty="0"/>
              <a:t> je </a:t>
            </a:r>
            <a:r>
              <a:rPr lang="en-GB" sz="1900" dirty="0" err="1"/>
              <a:t>važnosti</a:t>
            </a:r>
            <a:r>
              <a:rPr lang="en-GB" sz="1900" dirty="0"/>
              <a:t> </a:t>
            </a:r>
            <a:r>
              <a:rPr lang="en-GB" sz="1900" dirty="0" err="1"/>
              <a:t>imati</a:t>
            </a:r>
            <a:r>
              <a:rPr lang="en-GB" sz="1900" dirty="0"/>
              <a:t> </a:t>
            </a:r>
            <a:r>
              <a:rPr lang="en-GB" sz="1900" dirty="0" err="1"/>
              <a:t>dobar</a:t>
            </a:r>
            <a:r>
              <a:rPr lang="en-GB" sz="1900" dirty="0"/>
              <a:t> </a:t>
            </a:r>
            <a:r>
              <a:rPr lang="en-GB" sz="1900" dirty="0" err="1"/>
              <a:t>terapijski</a:t>
            </a:r>
            <a:r>
              <a:rPr lang="en-GB" sz="1900" dirty="0"/>
              <a:t> </a:t>
            </a:r>
            <a:r>
              <a:rPr lang="en-GB" sz="1900" dirty="0" err="1"/>
              <a:t>odnos</a:t>
            </a:r>
            <a:r>
              <a:rPr lang="en-GB" sz="1900" dirty="0"/>
              <a:t> s </a:t>
            </a:r>
            <a:r>
              <a:rPr lang="en-GB" sz="1900" dirty="0" err="1"/>
              <a:t>klijentima</a:t>
            </a:r>
            <a:endParaRPr lang="en-GB" sz="1900" dirty="0"/>
          </a:p>
          <a:p>
            <a:r>
              <a:rPr lang="en-GB" sz="1900" dirty="0" err="1"/>
              <a:t>Radimo</a:t>
            </a:r>
            <a:r>
              <a:rPr lang="en-GB" sz="1900" dirty="0"/>
              <a:t> </a:t>
            </a:r>
            <a:r>
              <a:rPr lang="en-GB" sz="1900" dirty="0" err="1"/>
              <a:t>na</a:t>
            </a:r>
            <a:r>
              <a:rPr lang="en-GB" sz="1900" dirty="0"/>
              <a:t> </a:t>
            </a:r>
            <a:r>
              <a:rPr lang="en-GB" sz="1900" dirty="0" err="1"/>
              <a:t>odnosu</a:t>
            </a:r>
            <a:r>
              <a:rPr lang="en-GB" sz="1900" dirty="0"/>
              <a:t> od </a:t>
            </a:r>
            <a:r>
              <a:rPr lang="en-GB" sz="1900" dirty="0" err="1"/>
              <a:t>prvog</a:t>
            </a:r>
            <a:r>
              <a:rPr lang="en-GB" sz="1900" dirty="0"/>
              <a:t> dana</a:t>
            </a:r>
          </a:p>
          <a:p>
            <a:r>
              <a:rPr lang="en-GB" sz="1900" dirty="0" err="1"/>
              <a:t>Prilagođavamo</a:t>
            </a:r>
            <a:r>
              <a:rPr lang="en-GB" sz="1900" dirty="0"/>
              <a:t> </a:t>
            </a:r>
            <a:r>
              <a:rPr lang="en-GB" sz="1900" dirty="0" err="1"/>
              <a:t>tretman</a:t>
            </a:r>
            <a:r>
              <a:rPr lang="en-GB" sz="1900" dirty="0"/>
              <a:t> </a:t>
            </a:r>
            <a:r>
              <a:rPr lang="en-GB" sz="1900" dirty="0" err="1"/>
              <a:t>pojedincu</a:t>
            </a:r>
            <a:r>
              <a:rPr lang="en-GB" sz="1900" dirty="0"/>
              <a:t>, </a:t>
            </a:r>
            <a:r>
              <a:rPr lang="en-GB" sz="1900" dirty="0" err="1"/>
              <a:t>koristimo</a:t>
            </a:r>
            <a:r>
              <a:rPr lang="en-GB" sz="1900" dirty="0"/>
              <a:t> </a:t>
            </a:r>
            <a:r>
              <a:rPr lang="en-GB" sz="1900" dirty="0" err="1"/>
              <a:t>dobre</a:t>
            </a:r>
            <a:r>
              <a:rPr lang="en-GB" sz="1900" dirty="0"/>
              <a:t> </a:t>
            </a:r>
            <a:r>
              <a:rPr lang="en-GB" sz="1900" dirty="0" err="1"/>
              <a:t>savjetodavne</a:t>
            </a:r>
            <a:r>
              <a:rPr lang="en-GB" sz="1900" dirty="0"/>
              <a:t> </a:t>
            </a:r>
            <a:r>
              <a:rPr lang="en-GB" sz="1900" dirty="0" err="1"/>
              <a:t>vještine</a:t>
            </a:r>
            <a:r>
              <a:rPr lang="en-GB" sz="1900" dirty="0"/>
              <a:t>, </a:t>
            </a:r>
            <a:r>
              <a:rPr lang="en-GB" sz="1900" dirty="0" err="1"/>
              <a:t>surađujemo</a:t>
            </a:r>
            <a:r>
              <a:rPr lang="en-GB" sz="1900" dirty="0"/>
              <a:t> s </a:t>
            </a:r>
            <a:r>
              <a:rPr lang="en-GB" sz="1900" dirty="0" err="1"/>
              <a:t>klijentom</a:t>
            </a:r>
            <a:r>
              <a:rPr lang="en-GB" sz="1900" dirty="0"/>
              <a:t>, </a:t>
            </a:r>
            <a:r>
              <a:rPr lang="en-GB" sz="1900" dirty="0" err="1"/>
              <a:t>odgovaramo</a:t>
            </a:r>
            <a:r>
              <a:rPr lang="en-GB" sz="1900" dirty="0"/>
              <a:t> </a:t>
            </a:r>
            <a:r>
              <a:rPr lang="en-GB" sz="1900" dirty="0" err="1"/>
              <a:t>na</a:t>
            </a:r>
            <a:r>
              <a:rPr lang="en-GB" sz="1900" dirty="0"/>
              <a:t> </a:t>
            </a:r>
            <a:r>
              <a:rPr lang="en-GB" sz="1900" dirty="0" err="1"/>
              <a:t>povratnu</a:t>
            </a:r>
            <a:r>
              <a:rPr lang="en-GB" sz="1900" dirty="0"/>
              <a:t> </a:t>
            </a:r>
            <a:r>
              <a:rPr lang="en-GB" sz="1900" dirty="0" err="1"/>
              <a:t>informaciju</a:t>
            </a:r>
            <a:r>
              <a:rPr lang="en-GB" sz="1900" dirty="0"/>
              <a:t>, </a:t>
            </a:r>
            <a:r>
              <a:rPr lang="en-GB" sz="1900" dirty="0" err="1"/>
              <a:t>popravljamo</a:t>
            </a:r>
            <a:r>
              <a:rPr lang="en-GB" sz="1900" dirty="0"/>
              <a:t> </a:t>
            </a:r>
            <a:r>
              <a:rPr lang="en-GB" sz="1900" dirty="0" err="1"/>
              <a:t>nesporazume</a:t>
            </a:r>
            <a:r>
              <a:rPr lang="en-GB" sz="1900" dirty="0"/>
              <a:t> s </a:t>
            </a:r>
            <a:r>
              <a:rPr lang="en-GB" sz="1900" dirty="0" err="1"/>
              <a:t>puno</a:t>
            </a:r>
            <a:r>
              <a:rPr lang="en-GB" sz="1900" dirty="0"/>
              <a:t> </a:t>
            </a:r>
            <a:r>
              <a:rPr lang="en-GB" sz="1900" dirty="0" err="1"/>
              <a:t>entuzijazma</a:t>
            </a:r>
            <a:r>
              <a:rPr lang="en-GB" sz="1900" dirty="0"/>
              <a:t> </a:t>
            </a:r>
            <a:r>
              <a:rPr lang="en-GB" sz="1900" dirty="0" err="1"/>
              <a:t>i</a:t>
            </a:r>
            <a:r>
              <a:rPr lang="en-GB" sz="1900" dirty="0"/>
              <a:t> </a:t>
            </a:r>
            <a:r>
              <a:rPr lang="en-GB" sz="1900" dirty="0" err="1"/>
              <a:t>pozitive</a:t>
            </a:r>
            <a:r>
              <a:rPr lang="en-GB" sz="1900" dirty="0"/>
              <a:t> </a:t>
            </a:r>
            <a:r>
              <a:rPr lang="en-GB" sz="1900" dirty="0" err="1"/>
              <a:t>te</a:t>
            </a:r>
            <a:r>
              <a:rPr lang="en-GB" sz="1900" dirty="0"/>
              <a:t> </a:t>
            </a:r>
            <a:r>
              <a:rPr lang="en-GB" sz="1900" dirty="0" err="1"/>
              <a:t>upravljamo</a:t>
            </a:r>
            <a:r>
              <a:rPr lang="en-GB" sz="1900" dirty="0"/>
              <a:t> </a:t>
            </a:r>
            <a:r>
              <a:rPr lang="en-GB" sz="1900" dirty="0" err="1"/>
              <a:t>i</a:t>
            </a:r>
            <a:r>
              <a:rPr lang="en-GB" sz="1900" dirty="0"/>
              <a:t> </a:t>
            </a:r>
            <a:r>
              <a:rPr lang="en-GB" sz="1900" dirty="0" err="1"/>
              <a:t>svojim</a:t>
            </a:r>
            <a:r>
              <a:rPr lang="en-GB" sz="1900" dirty="0"/>
              <a:t> </a:t>
            </a:r>
            <a:r>
              <a:rPr lang="en-GB" sz="1900" dirty="0" err="1"/>
              <a:t>negativnim</a:t>
            </a:r>
            <a:r>
              <a:rPr lang="en-GB" sz="1900" dirty="0"/>
              <a:t> </a:t>
            </a:r>
            <a:r>
              <a:rPr lang="en-GB" sz="1900" dirty="0" err="1"/>
              <a:t>reakcijama</a:t>
            </a:r>
            <a:endParaRPr lang="en-GB" sz="1900" dirty="0"/>
          </a:p>
          <a:p>
            <a:r>
              <a:rPr lang="en-GB" sz="1900" dirty="0" err="1"/>
              <a:t>Većina</a:t>
            </a:r>
            <a:r>
              <a:rPr lang="en-GB" sz="1900" dirty="0"/>
              <a:t> </a:t>
            </a:r>
            <a:r>
              <a:rPr lang="en-GB" sz="1900" dirty="0" err="1"/>
              <a:t>klijenata</a:t>
            </a:r>
            <a:r>
              <a:rPr lang="en-GB" sz="1900" dirty="0"/>
              <a:t> </a:t>
            </a:r>
            <a:r>
              <a:rPr lang="en-GB" sz="1900" dirty="0" err="1"/>
              <a:t>nema</a:t>
            </a:r>
            <a:r>
              <a:rPr lang="en-GB" sz="1900" dirty="0"/>
              <a:t> </a:t>
            </a:r>
            <a:r>
              <a:rPr lang="en-GB" sz="1900" dirty="0" err="1"/>
              <a:t>velike</a:t>
            </a:r>
            <a:r>
              <a:rPr lang="en-GB" sz="1900" dirty="0"/>
              <a:t> </a:t>
            </a:r>
            <a:r>
              <a:rPr lang="en-GB" sz="1900" dirty="0" err="1"/>
              <a:t>poteškoće</a:t>
            </a:r>
            <a:r>
              <a:rPr lang="en-GB" sz="1900" dirty="0"/>
              <a:t>, no </a:t>
            </a:r>
            <a:r>
              <a:rPr lang="en-GB" sz="1900" dirty="0" err="1"/>
              <a:t>donose</a:t>
            </a:r>
            <a:r>
              <a:rPr lang="en-GB" sz="1900" dirty="0"/>
              <a:t> (</a:t>
            </a:r>
            <a:r>
              <a:rPr lang="en-GB" sz="1900" dirty="0" err="1"/>
              <a:t>kao</a:t>
            </a:r>
            <a:r>
              <a:rPr lang="en-GB" sz="1900" dirty="0"/>
              <a:t> </a:t>
            </a:r>
            <a:r>
              <a:rPr lang="en-GB" sz="1900" dirty="0" err="1"/>
              <a:t>i</a:t>
            </a:r>
            <a:r>
              <a:rPr lang="en-GB" sz="1900" dirty="0"/>
              <a:t> </a:t>
            </a:r>
            <a:r>
              <a:rPr lang="en-GB" sz="1900" dirty="0" err="1"/>
              <a:t>terapeuti</a:t>
            </a:r>
            <a:r>
              <a:rPr lang="en-GB" sz="1900" dirty="0"/>
              <a:t>) </a:t>
            </a:r>
            <a:r>
              <a:rPr lang="en-GB" sz="1900" dirty="0" err="1"/>
              <a:t>svoja</a:t>
            </a:r>
            <a:r>
              <a:rPr lang="en-GB" sz="1900" dirty="0"/>
              <a:t> </a:t>
            </a:r>
            <a:r>
              <a:rPr lang="en-GB" sz="1900" dirty="0" err="1"/>
              <a:t>bazična</a:t>
            </a:r>
            <a:r>
              <a:rPr lang="en-GB" sz="1900" dirty="0"/>
              <a:t> </a:t>
            </a:r>
            <a:r>
              <a:rPr lang="en-GB" sz="1900" dirty="0" err="1"/>
              <a:t>vjerovanja</a:t>
            </a:r>
            <a:r>
              <a:rPr lang="en-GB" sz="1900" dirty="0"/>
              <a:t> </a:t>
            </a:r>
            <a:r>
              <a:rPr lang="en-GB" sz="1900" dirty="0" err="1"/>
              <a:t>na</a:t>
            </a:r>
            <a:r>
              <a:rPr lang="en-GB" sz="1900" dirty="0"/>
              <a:t> </a:t>
            </a:r>
            <a:r>
              <a:rPr lang="en-GB" sz="1900" dirty="0" err="1"/>
              <a:t>seansu</a:t>
            </a:r>
            <a:r>
              <a:rPr lang="en-GB" sz="1900" dirty="0"/>
              <a:t>, </a:t>
            </a:r>
            <a:r>
              <a:rPr lang="en-GB" sz="1900" dirty="0" err="1"/>
              <a:t>ponekad</a:t>
            </a:r>
            <a:r>
              <a:rPr lang="en-GB" sz="1900" dirty="0"/>
              <a:t> </a:t>
            </a:r>
            <a:r>
              <a:rPr lang="en-GB" sz="1900" dirty="0" err="1"/>
              <a:t>negativno</a:t>
            </a:r>
            <a:r>
              <a:rPr lang="en-GB" sz="1900" dirty="0"/>
              <a:t> </a:t>
            </a:r>
            <a:r>
              <a:rPr lang="en-GB" sz="1900" dirty="0" err="1"/>
              <a:t>misle</a:t>
            </a:r>
            <a:r>
              <a:rPr lang="en-GB" sz="1900" dirty="0"/>
              <a:t> o </a:t>
            </a:r>
            <a:r>
              <a:rPr lang="en-GB" sz="1900" dirty="0" err="1"/>
              <a:t>ljudima</a:t>
            </a:r>
            <a:r>
              <a:rPr lang="en-GB" sz="1900" dirty="0"/>
              <a:t> </a:t>
            </a:r>
            <a:r>
              <a:rPr lang="en-GB" sz="1900" dirty="0" err="1"/>
              <a:t>i</a:t>
            </a:r>
            <a:r>
              <a:rPr lang="en-GB" sz="1900" dirty="0"/>
              <a:t> </a:t>
            </a:r>
            <a:r>
              <a:rPr lang="en-GB" sz="1900" dirty="0" err="1"/>
              <a:t>pretpostavljaju</a:t>
            </a:r>
            <a:r>
              <a:rPr lang="en-GB" sz="1900" dirty="0"/>
              <a:t> da </a:t>
            </a:r>
            <a:r>
              <a:rPr lang="en-GB" sz="1900" dirty="0" err="1"/>
              <a:t>ćemo</a:t>
            </a:r>
            <a:r>
              <a:rPr lang="en-GB" sz="1900" dirty="0"/>
              <a:t> se </a:t>
            </a:r>
            <a:r>
              <a:rPr lang="en-GB" sz="1900" dirty="0" err="1"/>
              <a:t>na</a:t>
            </a:r>
            <a:r>
              <a:rPr lang="en-GB" sz="1900" dirty="0"/>
              <a:t> </a:t>
            </a:r>
            <a:r>
              <a:rPr lang="en-GB" sz="1900" dirty="0" err="1"/>
              <a:t>neki</a:t>
            </a:r>
            <a:r>
              <a:rPr lang="en-GB" sz="1900" dirty="0"/>
              <a:t> </a:t>
            </a:r>
            <a:r>
              <a:rPr lang="en-GB" sz="1900" dirty="0" err="1"/>
              <a:t>način</a:t>
            </a:r>
            <a:r>
              <a:rPr lang="en-GB" sz="1900" dirty="0"/>
              <a:t> </a:t>
            </a:r>
            <a:r>
              <a:rPr lang="en-GB" sz="1900" dirty="0" err="1"/>
              <a:t>loše</a:t>
            </a:r>
            <a:r>
              <a:rPr lang="en-GB" sz="1900" dirty="0"/>
              <a:t> </a:t>
            </a:r>
            <a:r>
              <a:rPr lang="en-GB" sz="1900" dirty="0" err="1"/>
              <a:t>ponašati</a:t>
            </a:r>
            <a:r>
              <a:rPr lang="en-GB" sz="1900" dirty="0"/>
              <a:t> </a:t>
            </a:r>
            <a:r>
              <a:rPr lang="en-GB" sz="1900" dirty="0" err="1"/>
              <a:t>prema</a:t>
            </a:r>
            <a:r>
              <a:rPr lang="en-GB" sz="1900" dirty="0"/>
              <a:t> </a:t>
            </a:r>
            <a:r>
              <a:rPr lang="en-GB" sz="1900" dirty="0" err="1"/>
              <a:t>njima</a:t>
            </a:r>
            <a:endParaRPr lang="en-GB" sz="1900" dirty="0"/>
          </a:p>
          <a:p>
            <a:r>
              <a:rPr lang="en-GB" sz="1900" dirty="0" err="1"/>
              <a:t>Zato</a:t>
            </a:r>
            <a:r>
              <a:rPr lang="en-GB" sz="1900" dirty="0"/>
              <a:t> je </a:t>
            </a:r>
            <a:r>
              <a:rPr lang="en-GB" sz="1900" dirty="0" err="1"/>
              <a:t>potrebno</a:t>
            </a:r>
            <a:r>
              <a:rPr lang="en-GB" sz="1900" dirty="0"/>
              <a:t> da se </a:t>
            </a:r>
            <a:r>
              <a:rPr lang="en-GB" sz="1900" dirty="0" err="1"/>
              <a:t>klijenti</a:t>
            </a:r>
            <a:r>
              <a:rPr lang="en-GB" sz="1900" dirty="0"/>
              <a:t> </a:t>
            </a:r>
            <a:r>
              <a:rPr lang="en-GB" sz="1900" dirty="0" err="1"/>
              <a:t>osjećaju</a:t>
            </a:r>
            <a:r>
              <a:rPr lang="en-GB" sz="1900" dirty="0"/>
              <a:t> </a:t>
            </a:r>
            <a:r>
              <a:rPr lang="en-GB" sz="1900" b="1" dirty="0" err="1"/>
              <a:t>sigurno</a:t>
            </a:r>
            <a:endParaRPr lang="en-GB" sz="1900" b="1" dirty="0"/>
          </a:p>
          <a:p>
            <a:endParaRPr lang="en-GB" sz="1900" dirty="0"/>
          </a:p>
        </p:txBody>
      </p:sp>
      <p:pic>
        <p:nvPicPr>
          <p:cNvPr id="30722" name="Picture 2" descr="Psychology, Dream, Mental Health concept illustration. Brain, neuroscience and creative mind poster, cover Psychology, Dream, Mental Health concept illustration. Brain, neuroscience and creative mind poster, cover. Vector modern illustration therapy session stock illustrations">
            <a:extLst>
              <a:ext uri="{FF2B5EF4-FFF2-40B4-BE49-F238E27FC236}">
                <a16:creationId xmlns:a16="http://schemas.microsoft.com/office/drawing/2014/main" id="{8631C76B-C71A-7D18-A77A-DC06A8BEC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84" r="4104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22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DF06F-F68E-239F-8A71-90FBA8A01B57}"/>
              </a:ext>
            </a:extLst>
          </p:cNvPr>
          <p:cNvSpPr>
            <a:spLocks noGrp="1"/>
          </p:cNvSpPr>
          <p:nvPr>
            <p:ph type="title"/>
          </p:nvPr>
        </p:nvSpPr>
        <p:spPr>
          <a:xfrm>
            <a:off x="6148488" y="274390"/>
            <a:ext cx="5409528" cy="1476801"/>
          </a:xfrm>
        </p:spPr>
        <p:txBody>
          <a:bodyPr anchor="b">
            <a:normAutofit/>
          </a:bodyPr>
          <a:lstStyle/>
          <a:p>
            <a:r>
              <a:rPr lang="en-GB" sz="3000" b="1" dirty="0" err="1"/>
              <a:t>Budite</a:t>
            </a:r>
            <a:r>
              <a:rPr lang="en-GB" sz="3000" b="1" dirty="0"/>
              <a:t> </a:t>
            </a:r>
            <a:r>
              <a:rPr lang="en-GB" sz="3000" b="1" dirty="0" err="1"/>
              <a:t>blagi</a:t>
            </a:r>
            <a:r>
              <a:rPr lang="en-GB" sz="3000" b="1" dirty="0"/>
              <a:t>, </a:t>
            </a:r>
            <a:r>
              <a:rPr lang="en-GB" sz="3000" b="1" dirty="0" err="1"/>
              <a:t>topli</a:t>
            </a:r>
            <a:r>
              <a:rPr lang="en-GB" sz="3000" b="1" dirty="0"/>
              <a:t> </a:t>
            </a:r>
            <a:r>
              <a:rPr lang="en-GB" sz="3000" b="1" dirty="0" err="1"/>
              <a:t>i</a:t>
            </a:r>
            <a:r>
              <a:rPr lang="en-GB" sz="3000" b="1" dirty="0"/>
              <a:t> </a:t>
            </a:r>
            <a:r>
              <a:rPr lang="en-GB" sz="3000" b="1" dirty="0" err="1"/>
              <a:t>realistično</a:t>
            </a:r>
            <a:r>
              <a:rPr lang="en-GB" sz="3000" b="1" dirty="0"/>
              <a:t> </a:t>
            </a:r>
            <a:r>
              <a:rPr lang="en-GB" sz="3000" b="1" dirty="0" err="1"/>
              <a:t>optimistični</a:t>
            </a:r>
            <a:r>
              <a:rPr lang="en-GB" sz="3000" b="1" dirty="0"/>
              <a:t> - </a:t>
            </a:r>
            <a:r>
              <a:rPr lang="en-GB" sz="3000" b="1" dirty="0" err="1"/>
              <a:t>naročito</a:t>
            </a:r>
            <a:r>
              <a:rPr lang="en-GB" sz="3000" b="1" dirty="0"/>
              <a:t> u </a:t>
            </a:r>
            <a:r>
              <a:rPr lang="en-GB" sz="3000" b="1" dirty="0" err="1"/>
              <a:t>početku</a:t>
            </a:r>
            <a:endParaRPr lang="en-GB" sz="3000" b="1" dirty="0"/>
          </a:p>
        </p:txBody>
      </p:sp>
      <p:pic>
        <p:nvPicPr>
          <p:cNvPr id="4" name="Picture 16" descr="Black businesswoman thinks about something and looks at question marks. Thoughtful African girl makes the decision or explains some things for herself. Black businesswoman thinks about something and looks at question marks. Thoughtful African girl makes the decision or explains some things for herself. Vector illustration woman thinkinganimated stock illustrations">
            <a:extLst>
              <a:ext uri="{FF2B5EF4-FFF2-40B4-BE49-F238E27FC236}">
                <a16:creationId xmlns:a16="http://schemas.microsoft.com/office/drawing/2014/main" id="{66315FF4-17D0-58D1-401F-983A22FC6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77" r="17461" b="3"/>
          <a:stretch/>
        </p:blipFill>
        <p:spPr bwMode="auto">
          <a:xfrm>
            <a:off x="677326" y="640080"/>
            <a:ext cx="5366188" cy="5577840"/>
          </a:xfrm>
          <a:prstGeom prst="rect">
            <a:avLst/>
          </a:prstGeom>
          <a:noFill/>
          <a:extLst>
            <a:ext uri="{909E8E84-426E-40DD-AFC4-6F175D3DCCD1}">
              <a14:hiddenFill xmlns:a14="http://schemas.microsoft.com/office/drawing/2010/main">
                <a:solidFill>
                  <a:srgbClr val="FFFFFF"/>
                </a:solidFill>
              </a14:hiddenFill>
            </a:ext>
          </a:extLst>
        </p:spPr>
      </p:pic>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948150-19F2-847A-1669-1AF002AE764E}"/>
              </a:ext>
            </a:extLst>
          </p:cNvPr>
          <p:cNvSpPr>
            <a:spLocks noGrp="1"/>
          </p:cNvSpPr>
          <p:nvPr>
            <p:ph idx="1"/>
          </p:nvPr>
        </p:nvSpPr>
        <p:spPr>
          <a:xfrm>
            <a:off x="6739128" y="2664886"/>
            <a:ext cx="4818888" cy="3550789"/>
          </a:xfrm>
        </p:spPr>
        <p:txBody>
          <a:bodyPr anchor="t">
            <a:normAutofit/>
          </a:bodyPr>
          <a:lstStyle/>
          <a:p>
            <a:r>
              <a:rPr lang="en-GB" sz="2200" dirty="0" err="1"/>
              <a:t>Hoću</a:t>
            </a:r>
            <a:r>
              <a:rPr lang="en-GB" sz="2200" dirty="0"/>
              <a:t> li se </a:t>
            </a:r>
            <a:r>
              <a:rPr lang="en-GB" sz="2200" dirty="0" err="1"/>
              <a:t>osjećati</a:t>
            </a:r>
            <a:r>
              <a:rPr lang="en-GB" sz="2200" dirty="0"/>
              <a:t> </a:t>
            </a:r>
            <a:r>
              <a:rPr lang="en-GB" sz="2200" dirty="0" err="1"/>
              <a:t>bolje</a:t>
            </a:r>
            <a:r>
              <a:rPr lang="en-GB" sz="2200" dirty="0"/>
              <a:t> </a:t>
            </a:r>
            <a:r>
              <a:rPr lang="en-GB" sz="2200" dirty="0" err="1"/>
              <a:t>ili</a:t>
            </a:r>
            <a:r>
              <a:rPr lang="en-GB" sz="2200" dirty="0"/>
              <a:t> </a:t>
            </a:r>
            <a:r>
              <a:rPr lang="en-GB" sz="2200" dirty="0" err="1"/>
              <a:t>još</a:t>
            </a:r>
            <a:r>
              <a:rPr lang="en-GB" sz="2200" dirty="0"/>
              <a:t> gore?</a:t>
            </a:r>
          </a:p>
          <a:p>
            <a:r>
              <a:rPr lang="en-GB" sz="2200" dirty="0" err="1"/>
              <a:t>Što</a:t>
            </a:r>
            <a:r>
              <a:rPr lang="en-GB" sz="2200" dirty="0"/>
              <a:t> </a:t>
            </a:r>
            <a:r>
              <a:rPr lang="en-GB" sz="2200" dirty="0" err="1"/>
              <a:t>ću</a:t>
            </a:r>
            <a:r>
              <a:rPr lang="en-GB" sz="2200" dirty="0"/>
              <a:t> </a:t>
            </a:r>
            <a:r>
              <a:rPr lang="en-GB" sz="2200" dirty="0" err="1"/>
              <a:t>trebati</a:t>
            </a:r>
            <a:r>
              <a:rPr lang="en-GB" sz="2200" dirty="0"/>
              <a:t> </a:t>
            </a:r>
            <a:r>
              <a:rPr lang="en-GB" sz="2200" dirty="0" err="1"/>
              <a:t>raditi</a:t>
            </a:r>
            <a:r>
              <a:rPr lang="en-GB" sz="2200" dirty="0"/>
              <a:t>? </a:t>
            </a:r>
          </a:p>
          <a:p>
            <a:r>
              <a:rPr lang="en-GB" sz="2200" dirty="0" err="1"/>
              <a:t>Što</a:t>
            </a:r>
            <a:r>
              <a:rPr lang="en-GB" sz="2200" dirty="0"/>
              <a:t> </a:t>
            </a:r>
            <a:r>
              <a:rPr lang="en-GB" sz="2200" dirty="0" err="1"/>
              <a:t>ako</a:t>
            </a:r>
            <a:r>
              <a:rPr lang="en-GB" sz="2200" dirty="0"/>
              <a:t> </a:t>
            </a:r>
            <a:r>
              <a:rPr lang="en-GB" sz="2200" dirty="0" err="1"/>
              <a:t>će</a:t>
            </a:r>
            <a:r>
              <a:rPr lang="en-GB" sz="2200" dirty="0"/>
              <a:t> me </a:t>
            </a:r>
            <a:r>
              <a:rPr lang="en-GB" sz="2200" dirty="0" err="1"/>
              <a:t>terapeut</a:t>
            </a:r>
            <a:r>
              <a:rPr lang="en-GB" sz="2200" dirty="0"/>
              <a:t> </a:t>
            </a:r>
            <a:r>
              <a:rPr lang="en-GB" sz="2200" dirty="0" err="1"/>
              <a:t>kritizirati</a:t>
            </a:r>
            <a:r>
              <a:rPr lang="en-GB" sz="2200" dirty="0"/>
              <a:t> </a:t>
            </a:r>
            <a:r>
              <a:rPr lang="en-GB" sz="2200" dirty="0" err="1"/>
              <a:t>i</a:t>
            </a:r>
            <a:r>
              <a:rPr lang="en-GB" sz="2200" dirty="0"/>
              <a:t> </a:t>
            </a:r>
            <a:r>
              <a:rPr lang="en-GB" sz="2200" dirty="0" err="1"/>
              <a:t>previše</a:t>
            </a:r>
            <a:r>
              <a:rPr lang="en-GB" sz="2200" dirty="0"/>
              <a:t> </a:t>
            </a:r>
            <a:r>
              <a:rPr lang="en-GB" sz="2200" dirty="0" err="1"/>
              <a:t>očekivati</a:t>
            </a:r>
            <a:r>
              <a:rPr lang="en-GB" sz="2200" dirty="0"/>
              <a:t> od </a:t>
            </a:r>
            <a:r>
              <a:rPr lang="en-GB" sz="2200" dirty="0" err="1"/>
              <a:t>mene</a:t>
            </a:r>
            <a:r>
              <a:rPr lang="en-GB" sz="2200" dirty="0"/>
              <a:t>?</a:t>
            </a:r>
          </a:p>
          <a:p>
            <a:r>
              <a:rPr lang="en-GB" sz="2200" dirty="0" err="1"/>
              <a:t>Kako</a:t>
            </a:r>
            <a:r>
              <a:rPr lang="en-GB" sz="2200" dirty="0"/>
              <a:t> </a:t>
            </a:r>
            <a:r>
              <a:rPr lang="en-GB" sz="2200" dirty="0" err="1"/>
              <a:t>će</a:t>
            </a:r>
            <a:r>
              <a:rPr lang="en-GB" sz="2200" dirty="0"/>
              <a:t> </a:t>
            </a:r>
            <a:r>
              <a:rPr lang="en-GB" sz="2200" dirty="0" err="1"/>
              <a:t>terapija</a:t>
            </a:r>
            <a:r>
              <a:rPr lang="en-GB" sz="2200" dirty="0"/>
              <a:t> </a:t>
            </a:r>
            <a:r>
              <a:rPr lang="en-GB" sz="2200" dirty="0" err="1"/>
              <a:t>uopće</a:t>
            </a:r>
            <a:r>
              <a:rPr lang="en-GB" sz="2200" dirty="0"/>
              <a:t> </a:t>
            </a:r>
            <a:r>
              <a:rPr lang="en-GB" sz="2200" dirty="0" err="1"/>
              <a:t>izgledati</a:t>
            </a:r>
            <a:r>
              <a:rPr lang="en-GB" sz="2200" dirty="0"/>
              <a:t>? </a:t>
            </a:r>
          </a:p>
          <a:p>
            <a:r>
              <a:rPr lang="en-GB" sz="2200" dirty="0" err="1"/>
              <a:t>Što</a:t>
            </a:r>
            <a:r>
              <a:rPr lang="en-GB" sz="2200" dirty="0"/>
              <a:t> </a:t>
            </a:r>
            <a:r>
              <a:rPr lang="en-GB" sz="2200" dirty="0" err="1"/>
              <a:t>ako</a:t>
            </a:r>
            <a:r>
              <a:rPr lang="en-GB" sz="2200" dirty="0"/>
              <a:t> </a:t>
            </a:r>
            <a:r>
              <a:rPr lang="en-GB" sz="2200" dirty="0" err="1"/>
              <a:t>će</a:t>
            </a:r>
            <a:r>
              <a:rPr lang="en-GB" sz="2200" dirty="0"/>
              <a:t> me </a:t>
            </a:r>
            <a:r>
              <a:rPr lang="en-GB" sz="2200" dirty="0" err="1"/>
              <a:t>moj</a:t>
            </a:r>
            <a:r>
              <a:rPr lang="en-GB" sz="2200" dirty="0"/>
              <a:t> </a:t>
            </a:r>
            <a:r>
              <a:rPr lang="en-GB" sz="2200" dirty="0" err="1"/>
              <a:t>terapeut</a:t>
            </a:r>
            <a:r>
              <a:rPr lang="en-GB" sz="2200" dirty="0"/>
              <a:t> </a:t>
            </a:r>
            <a:r>
              <a:rPr lang="en-GB" sz="2200" dirty="0" err="1"/>
              <a:t>osuđivati</a:t>
            </a:r>
            <a:r>
              <a:rPr lang="en-GB" sz="2200" dirty="0"/>
              <a:t>?</a:t>
            </a:r>
          </a:p>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p:txBody>
      </p:sp>
    </p:spTree>
    <p:extLst>
      <p:ext uri="{BB962C8B-B14F-4D97-AF65-F5344CB8AC3E}">
        <p14:creationId xmlns:p14="http://schemas.microsoft.com/office/powerpoint/2010/main" val="318586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0" name="Rectangle 615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3F0C4-6E81-2530-7493-6782201E5408}"/>
              </a:ext>
            </a:extLst>
          </p:cNvPr>
          <p:cNvSpPr>
            <a:spLocks noGrp="1"/>
          </p:cNvSpPr>
          <p:nvPr>
            <p:ph type="title"/>
          </p:nvPr>
        </p:nvSpPr>
        <p:spPr>
          <a:xfrm>
            <a:off x="572493" y="238539"/>
            <a:ext cx="11018520" cy="1434415"/>
          </a:xfrm>
        </p:spPr>
        <p:txBody>
          <a:bodyPr anchor="b">
            <a:normAutofit/>
          </a:bodyPr>
          <a:lstStyle/>
          <a:p>
            <a:r>
              <a:rPr lang="en-GB" sz="4600" b="1" dirty="0" err="1"/>
              <a:t>Izgradnja</a:t>
            </a:r>
            <a:r>
              <a:rPr lang="en-GB" sz="4600" b="1" dirty="0"/>
              <a:t> </a:t>
            </a:r>
            <a:r>
              <a:rPr lang="en-GB" sz="4600" b="1" dirty="0" err="1"/>
              <a:t>dobrog</a:t>
            </a:r>
            <a:r>
              <a:rPr lang="en-GB" sz="4600" b="1" dirty="0"/>
              <a:t> </a:t>
            </a:r>
            <a:r>
              <a:rPr lang="en-GB" sz="4600" b="1" dirty="0" err="1"/>
              <a:t>terapijskog</a:t>
            </a:r>
            <a:r>
              <a:rPr lang="en-GB" sz="4600" b="1" dirty="0"/>
              <a:t> </a:t>
            </a:r>
            <a:r>
              <a:rPr lang="en-GB" sz="4600" b="1" dirty="0" err="1"/>
              <a:t>odnosa</a:t>
            </a:r>
            <a:r>
              <a:rPr lang="en-GB" sz="4600" b="1" dirty="0"/>
              <a:t> – </a:t>
            </a:r>
            <a:r>
              <a:rPr lang="en-GB" sz="4600" b="1" dirty="0" err="1"/>
              <a:t>opće</a:t>
            </a:r>
            <a:r>
              <a:rPr lang="en-GB" sz="4600" b="1" dirty="0"/>
              <a:t> </a:t>
            </a:r>
            <a:r>
              <a:rPr lang="en-GB" sz="4600" b="1" dirty="0" err="1"/>
              <a:t>smjernice</a:t>
            </a:r>
            <a:endParaRPr lang="en-GB" sz="4600" b="1" dirty="0"/>
          </a:p>
        </p:txBody>
      </p:sp>
      <p:sp>
        <p:nvSpPr>
          <p:cNvPr id="616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1196A7C4-8A39-6834-CD53-83194D428BAB}"/>
              </a:ext>
            </a:extLst>
          </p:cNvPr>
          <p:cNvSpPr>
            <a:spLocks noGrp="1"/>
          </p:cNvSpPr>
          <p:nvPr>
            <p:ph idx="1"/>
          </p:nvPr>
        </p:nvSpPr>
        <p:spPr>
          <a:xfrm>
            <a:off x="572493" y="2071316"/>
            <a:ext cx="6713552" cy="4119172"/>
          </a:xfrm>
        </p:spPr>
        <p:txBody>
          <a:bodyPr anchor="t">
            <a:normAutofit/>
          </a:bodyPr>
          <a:lstStyle/>
          <a:p>
            <a:r>
              <a:rPr lang="en-GB" sz="2200" dirty="0"/>
              <a:t> Prema </a:t>
            </a:r>
            <a:r>
              <a:rPr lang="en-GB" sz="2200" dirty="0" err="1"/>
              <a:t>klijentu</a:t>
            </a:r>
            <a:r>
              <a:rPr lang="en-GB" sz="2200" dirty="0"/>
              <a:t> se </a:t>
            </a:r>
            <a:r>
              <a:rPr lang="en-GB" sz="2200" dirty="0" err="1"/>
              <a:t>ponašajte</a:t>
            </a:r>
            <a:r>
              <a:rPr lang="en-GB" sz="2200" dirty="0"/>
              <a:t> </a:t>
            </a:r>
            <a:r>
              <a:rPr lang="en-GB" sz="2200" dirty="0" err="1"/>
              <a:t>kao</a:t>
            </a:r>
            <a:r>
              <a:rPr lang="en-GB" sz="2200" dirty="0"/>
              <a:t> </a:t>
            </a:r>
            <a:r>
              <a:rPr lang="en-GB" sz="2200" dirty="0" err="1"/>
              <a:t>što</a:t>
            </a:r>
            <a:r>
              <a:rPr lang="en-GB" sz="2200" dirty="0"/>
              <a:t> </a:t>
            </a:r>
            <a:r>
              <a:rPr lang="en-GB" sz="2200" dirty="0" err="1"/>
              <a:t>biste</a:t>
            </a:r>
            <a:r>
              <a:rPr lang="en-GB" sz="2200" dirty="0"/>
              <a:t> </a:t>
            </a:r>
            <a:r>
              <a:rPr lang="en-GB" sz="2200" dirty="0" err="1"/>
              <a:t>voljeli</a:t>
            </a:r>
            <a:r>
              <a:rPr lang="en-GB" sz="2200" dirty="0"/>
              <a:t> da se </a:t>
            </a:r>
            <a:r>
              <a:rPr lang="en-GB" sz="2200" dirty="0" err="1"/>
              <a:t>terapeut</a:t>
            </a:r>
            <a:r>
              <a:rPr lang="en-GB" sz="2200" dirty="0"/>
              <a:t> </a:t>
            </a:r>
            <a:r>
              <a:rPr lang="en-GB" sz="2200" dirty="0" err="1"/>
              <a:t>ponaša</a:t>
            </a:r>
            <a:r>
              <a:rPr lang="en-GB" sz="2200" dirty="0"/>
              <a:t> </a:t>
            </a:r>
            <a:r>
              <a:rPr lang="en-GB" sz="2200" dirty="0" err="1"/>
              <a:t>prema</a:t>
            </a:r>
            <a:r>
              <a:rPr lang="en-GB" sz="2200" dirty="0"/>
              <a:t> </a:t>
            </a:r>
            <a:r>
              <a:rPr lang="en-GB" sz="2200" dirty="0" err="1"/>
              <a:t>vama</a:t>
            </a:r>
            <a:r>
              <a:rPr lang="en-GB" sz="2200" dirty="0"/>
              <a:t>.</a:t>
            </a:r>
          </a:p>
          <a:p>
            <a:r>
              <a:rPr lang="en-GB" sz="2200" dirty="0"/>
              <a:t> </a:t>
            </a:r>
            <a:r>
              <a:rPr lang="en-GB" sz="2200" dirty="0" err="1"/>
              <a:t>Budite</a:t>
            </a:r>
            <a:r>
              <a:rPr lang="en-GB" sz="2200" dirty="0"/>
              <a:t> </a:t>
            </a:r>
            <a:r>
              <a:rPr lang="en-GB" sz="2200" dirty="0" err="1"/>
              <a:t>dobar</a:t>
            </a:r>
            <a:r>
              <a:rPr lang="en-GB" sz="2200" dirty="0"/>
              <a:t> </a:t>
            </a:r>
            <a:r>
              <a:rPr lang="en-GB" sz="2200" dirty="0" err="1"/>
              <a:t>čovjek</a:t>
            </a:r>
            <a:r>
              <a:rPr lang="en-GB" sz="2200" dirty="0"/>
              <a:t> </a:t>
            </a:r>
            <a:r>
              <a:rPr lang="en-GB" sz="2200" dirty="0" err="1"/>
              <a:t>i</a:t>
            </a:r>
            <a:r>
              <a:rPr lang="en-GB" sz="2200" dirty="0"/>
              <a:t> </a:t>
            </a:r>
            <a:r>
              <a:rPr lang="en-GB" sz="2200" dirty="0" err="1"/>
              <a:t>pomozite</a:t>
            </a:r>
            <a:r>
              <a:rPr lang="en-GB" sz="2200" dirty="0"/>
              <a:t> </a:t>
            </a:r>
            <a:r>
              <a:rPr lang="en-GB" sz="2200" dirty="0" err="1"/>
              <a:t>svom</a:t>
            </a:r>
            <a:r>
              <a:rPr lang="en-GB" sz="2200" dirty="0"/>
              <a:t> </a:t>
            </a:r>
            <a:r>
              <a:rPr lang="en-GB" sz="2200" dirty="0" err="1"/>
              <a:t>klijentu</a:t>
            </a:r>
            <a:r>
              <a:rPr lang="en-GB" sz="2200" dirty="0"/>
              <a:t> da se </a:t>
            </a:r>
            <a:r>
              <a:rPr lang="en-GB" sz="2200" dirty="0" err="1"/>
              <a:t>osjeća</a:t>
            </a:r>
            <a:r>
              <a:rPr lang="en-GB" sz="2200" dirty="0"/>
              <a:t> </a:t>
            </a:r>
            <a:r>
              <a:rPr lang="en-GB" sz="2200" dirty="0" err="1"/>
              <a:t>sigurno</a:t>
            </a:r>
            <a:r>
              <a:rPr lang="en-GB" sz="2200" dirty="0"/>
              <a:t>.</a:t>
            </a:r>
          </a:p>
          <a:p>
            <a:r>
              <a:rPr lang="en-GB" sz="2200" dirty="0" err="1"/>
              <a:t>Podsjetite</a:t>
            </a:r>
            <a:r>
              <a:rPr lang="en-GB" sz="2200" dirty="0"/>
              <a:t> se da </a:t>
            </a:r>
            <a:r>
              <a:rPr lang="en-GB" sz="2200" dirty="0" err="1"/>
              <a:t>klijenti</a:t>
            </a:r>
            <a:r>
              <a:rPr lang="en-GB" sz="2200" dirty="0"/>
              <a:t> </a:t>
            </a:r>
            <a:r>
              <a:rPr lang="en-GB" sz="2200" dirty="0" err="1"/>
              <a:t>trebaju</a:t>
            </a:r>
            <a:r>
              <a:rPr lang="en-GB" sz="2200" dirty="0"/>
              <a:t> </a:t>
            </a:r>
            <a:r>
              <a:rPr lang="en-GB" sz="2200" dirty="0" err="1"/>
              <a:t>biti</a:t>
            </a:r>
            <a:r>
              <a:rPr lang="en-GB" sz="2200" dirty="0"/>
              <a:t> </a:t>
            </a:r>
            <a:r>
              <a:rPr lang="en-GB" sz="2200" dirty="0" err="1"/>
              <a:t>izazovni</a:t>
            </a:r>
            <a:r>
              <a:rPr lang="en-GB" sz="2200" dirty="0"/>
              <a:t>, </a:t>
            </a:r>
            <a:r>
              <a:rPr lang="en-GB" sz="2200" dirty="0" err="1"/>
              <a:t>zato</a:t>
            </a:r>
            <a:r>
              <a:rPr lang="en-GB" sz="2200" dirty="0"/>
              <a:t> </a:t>
            </a:r>
            <a:r>
              <a:rPr lang="en-GB" sz="2200" dirty="0" err="1"/>
              <a:t>i</a:t>
            </a:r>
            <a:r>
              <a:rPr lang="en-GB" sz="2200" dirty="0"/>
              <a:t> </a:t>
            </a:r>
            <a:r>
              <a:rPr lang="en-GB" sz="2200" dirty="0" err="1"/>
              <a:t>trebaju</a:t>
            </a:r>
            <a:r>
              <a:rPr lang="en-GB" sz="2200" dirty="0"/>
              <a:t> </a:t>
            </a:r>
            <a:r>
              <a:rPr lang="en-GB" sz="2200" dirty="0" err="1"/>
              <a:t>našu</a:t>
            </a:r>
            <a:r>
              <a:rPr lang="en-GB" sz="2200" dirty="0"/>
              <a:t> </a:t>
            </a:r>
            <a:r>
              <a:rPr lang="en-GB" sz="2200" dirty="0" err="1"/>
              <a:t>pomoć</a:t>
            </a:r>
            <a:r>
              <a:rPr lang="en-GB" sz="2200" dirty="0"/>
              <a:t>.</a:t>
            </a:r>
          </a:p>
          <a:p>
            <a:r>
              <a:rPr lang="en-GB" sz="2200" dirty="0" err="1"/>
              <a:t>Budite</a:t>
            </a:r>
            <a:r>
              <a:rPr lang="en-GB" sz="2200" dirty="0"/>
              <a:t> </a:t>
            </a:r>
            <a:r>
              <a:rPr lang="en-GB" sz="2200" dirty="0" err="1"/>
              <a:t>razumni</a:t>
            </a:r>
            <a:r>
              <a:rPr lang="en-GB" sz="2200" dirty="0"/>
              <a:t> u </a:t>
            </a:r>
            <a:r>
              <a:rPr lang="en-GB" sz="2200" dirty="0" err="1"/>
              <a:t>očekivanjima</a:t>
            </a:r>
            <a:r>
              <a:rPr lang="en-GB" sz="2200" dirty="0"/>
              <a:t> </a:t>
            </a:r>
            <a:r>
              <a:rPr lang="en-GB" sz="2200" dirty="0" err="1"/>
              <a:t>i</a:t>
            </a:r>
            <a:r>
              <a:rPr lang="en-GB" sz="2200" dirty="0"/>
              <a:t> </a:t>
            </a:r>
            <a:r>
              <a:rPr lang="en-GB" sz="2200" dirty="0" err="1"/>
              <a:t>prema</a:t>
            </a:r>
            <a:r>
              <a:rPr lang="en-GB" sz="2200" dirty="0"/>
              <a:t> </a:t>
            </a:r>
            <a:r>
              <a:rPr lang="en-GB" sz="2200" dirty="0" err="1"/>
              <a:t>klijentu</a:t>
            </a:r>
            <a:r>
              <a:rPr lang="en-GB" sz="2200" dirty="0"/>
              <a:t>, </a:t>
            </a:r>
            <a:r>
              <a:rPr lang="en-GB" sz="2200" dirty="0" err="1"/>
              <a:t>ali</a:t>
            </a:r>
            <a:r>
              <a:rPr lang="en-GB" sz="2200" dirty="0"/>
              <a:t> </a:t>
            </a:r>
            <a:r>
              <a:rPr lang="en-GB" sz="2200" dirty="0" err="1"/>
              <a:t>i</a:t>
            </a:r>
            <a:r>
              <a:rPr lang="en-GB" sz="2200" dirty="0"/>
              <a:t> </a:t>
            </a:r>
            <a:r>
              <a:rPr lang="en-GB" sz="2200" dirty="0" err="1"/>
              <a:t>prema</a:t>
            </a:r>
            <a:r>
              <a:rPr lang="en-GB" sz="2200" dirty="0"/>
              <a:t> </a:t>
            </a:r>
            <a:r>
              <a:rPr lang="en-GB" sz="2200" dirty="0" err="1"/>
              <a:t>sebi</a:t>
            </a:r>
            <a:r>
              <a:rPr lang="en-GB" sz="2200" dirty="0"/>
              <a:t>.</a:t>
            </a:r>
          </a:p>
          <a:p>
            <a:pPr marL="0" indent="0">
              <a:buNone/>
            </a:pPr>
            <a:endParaRPr lang="en-GB" sz="2200" dirty="0"/>
          </a:p>
          <a:p>
            <a:pPr>
              <a:buFont typeface="Wingdings" panose="05000000000000000000" pitchFamily="2" charset="2"/>
              <a:buChar char="ü"/>
            </a:pPr>
            <a:r>
              <a:rPr lang="en-GB" sz="2200" b="1" dirty="0" err="1"/>
              <a:t>Cilj</a:t>
            </a:r>
            <a:r>
              <a:rPr lang="en-GB" sz="2200" b="1" dirty="0"/>
              <a:t> – da se </a:t>
            </a:r>
            <a:r>
              <a:rPr lang="en-GB" sz="2200" b="1" dirty="0" err="1"/>
              <a:t>klijent</a:t>
            </a:r>
            <a:r>
              <a:rPr lang="en-GB" sz="2200" b="1" dirty="0"/>
              <a:t> </a:t>
            </a:r>
            <a:r>
              <a:rPr lang="en-GB" sz="2200" b="1" dirty="0" err="1"/>
              <a:t>osjeća</a:t>
            </a:r>
            <a:r>
              <a:rPr lang="en-GB" sz="2200" b="1" dirty="0"/>
              <a:t> </a:t>
            </a:r>
            <a:r>
              <a:rPr lang="en-GB" sz="2200" b="1" dirty="0" err="1"/>
              <a:t>sigurno</a:t>
            </a:r>
            <a:r>
              <a:rPr lang="en-GB" sz="2200" b="1" dirty="0"/>
              <a:t>, </a:t>
            </a:r>
            <a:r>
              <a:rPr lang="en-GB" sz="2200" b="1" dirty="0" err="1"/>
              <a:t>poštivano</a:t>
            </a:r>
            <a:r>
              <a:rPr lang="en-GB" sz="2200" b="1" dirty="0"/>
              <a:t>, </a:t>
            </a:r>
            <a:r>
              <a:rPr lang="en-GB" sz="2200" b="1" dirty="0" err="1"/>
              <a:t>shvaćeno</a:t>
            </a:r>
            <a:r>
              <a:rPr lang="en-GB" sz="2200" b="1" dirty="0"/>
              <a:t> </a:t>
            </a:r>
            <a:r>
              <a:rPr lang="en-GB" sz="2200" b="1" dirty="0" err="1"/>
              <a:t>i</a:t>
            </a:r>
            <a:r>
              <a:rPr lang="en-GB" sz="2200" b="1" dirty="0"/>
              <a:t> da </a:t>
            </a:r>
            <a:r>
              <a:rPr lang="en-GB" sz="2200" b="1" dirty="0" err="1"/>
              <a:t>vidi</a:t>
            </a:r>
            <a:r>
              <a:rPr lang="en-GB" sz="2200" b="1" dirty="0"/>
              <a:t> da </a:t>
            </a:r>
            <a:r>
              <a:rPr lang="en-GB" sz="2200" b="1" dirty="0" err="1"/>
              <a:t>nam</a:t>
            </a:r>
            <a:r>
              <a:rPr lang="en-GB" sz="2200" b="1" dirty="0"/>
              <a:t> je </a:t>
            </a:r>
            <a:r>
              <a:rPr lang="en-GB" sz="2200" b="1" dirty="0" err="1"/>
              <a:t>stalo</a:t>
            </a:r>
            <a:r>
              <a:rPr lang="en-GB" sz="2200" b="1" dirty="0"/>
              <a:t>!</a:t>
            </a:r>
          </a:p>
          <a:p>
            <a:endParaRPr lang="en-GB" sz="2200" dirty="0"/>
          </a:p>
        </p:txBody>
      </p:sp>
      <p:pic>
        <p:nvPicPr>
          <p:cNvPr id="6148" name="Picture 4" descr="Human help. Anxiety person in depression and supporting hand. Confused man sitting on the floor. Mental health and human empathy. Psychological or psychiatric therapy, vector concept Human help. Cartoon lonely anxiety person in depression and supporting hand. Confused man sitting on the floor. Mental health and human empathy. Psychological or psychiatric therapy, vector concept therapist cares animated stock illustrations">
            <a:extLst>
              <a:ext uri="{FF2B5EF4-FFF2-40B4-BE49-F238E27FC236}">
                <a16:creationId xmlns:a16="http://schemas.microsoft.com/office/drawing/2014/main" id="{34A9F84F-8DED-80A7-F5BA-D21C4394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692" r="709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1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73EFF3-B911-D056-DF89-2C61B941ECE0}"/>
              </a:ext>
            </a:extLst>
          </p:cNvPr>
          <p:cNvSpPr>
            <a:spLocks noGrp="1"/>
          </p:cNvSpPr>
          <p:nvPr>
            <p:ph type="title"/>
          </p:nvPr>
        </p:nvSpPr>
        <p:spPr>
          <a:xfrm>
            <a:off x="572493" y="238539"/>
            <a:ext cx="11018520" cy="1434415"/>
          </a:xfrm>
        </p:spPr>
        <p:txBody>
          <a:bodyPr anchor="b">
            <a:normAutofit/>
          </a:bodyPr>
          <a:lstStyle/>
          <a:p>
            <a:r>
              <a:rPr lang="en-GB" sz="5400" b="1" dirty="0" err="1"/>
              <a:t>Kako</a:t>
            </a:r>
            <a:r>
              <a:rPr lang="en-GB" sz="5400" b="1" dirty="0"/>
              <a:t> </a:t>
            </a:r>
            <a:r>
              <a:rPr lang="en-GB" sz="5400" b="1" dirty="0" err="1"/>
              <a:t>izgraditi</a:t>
            </a:r>
            <a:r>
              <a:rPr lang="en-GB" sz="5400" b="1" dirty="0"/>
              <a:t> </a:t>
            </a:r>
            <a:r>
              <a:rPr lang="en-GB" sz="5400" b="1" dirty="0" err="1"/>
              <a:t>čvrst</a:t>
            </a:r>
            <a:r>
              <a:rPr lang="en-GB" sz="5400" b="1" dirty="0"/>
              <a:t> </a:t>
            </a:r>
            <a:r>
              <a:rPr lang="en-GB" sz="5400" b="1" dirty="0" err="1"/>
              <a:t>terapijski</a:t>
            </a:r>
            <a:r>
              <a:rPr lang="en-GB" sz="5400" b="1" dirty="0"/>
              <a:t> </a:t>
            </a:r>
            <a:r>
              <a:rPr lang="en-GB" sz="5400" b="1" dirty="0" err="1"/>
              <a:t>odnos</a:t>
            </a:r>
            <a:r>
              <a:rPr lang="en-GB" sz="5400" b="1" dirty="0"/>
              <a:t>?</a:t>
            </a:r>
          </a:p>
        </p:txBody>
      </p:sp>
      <p:sp>
        <p:nvSpPr>
          <p:cNvPr id="820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A928B1-8C7C-4A84-870A-32764B775C64}"/>
              </a:ext>
            </a:extLst>
          </p:cNvPr>
          <p:cNvSpPr>
            <a:spLocks noGrp="1"/>
          </p:cNvSpPr>
          <p:nvPr>
            <p:ph idx="1"/>
          </p:nvPr>
        </p:nvSpPr>
        <p:spPr>
          <a:xfrm>
            <a:off x="572493" y="2071316"/>
            <a:ext cx="6713552" cy="4119172"/>
          </a:xfrm>
        </p:spPr>
        <p:txBody>
          <a:bodyPr anchor="t">
            <a:normAutofit/>
          </a:bodyPr>
          <a:lstStyle/>
          <a:p>
            <a:r>
              <a:rPr lang="en-GB" sz="2000" b="1" dirty="0" err="1"/>
              <a:t>Rogerijanske</a:t>
            </a:r>
            <a:r>
              <a:rPr lang="en-GB" sz="2000" b="1" dirty="0"/>
              <a:t> </a:t>
            </a:r>
            <a:r>
              <a:rPr lang="en-GB" sz="2000" b="1" dirty="0" err="1"/>
              <a:t>vještine</a:t>
            </a:r>
            <a:r>
              <a:rPr lang="en-GB" sz="2000" b="1" dirty="0"/>
              <a:t> </a:t>
            </a:r>
            <a:r>
              <a:rPr lang="en-GB" sz="2000" dirty="0"/>
              <a:t>– </a:t>
            </a:r>
            <a:r>
              <a:rPr lang="en-GB" sz="2000" dirty="0" err="1"/>
              <a:t>toplina</a:t>
            </a:r>
            <a:r>
              <a:rPr lang="en-GB" sz="2000" dirty="0"/>
              <a:t>, </a:t>
            </a:r>
            <a:r>
              <a:rPr lang="en-GB" sz="2000" dirty="0" err="1"/>
              <a:t>kompetentnost</a:t>
            </a:r>
            <a:r>
              <a:rPr lang="en-GB" sz="2000" dirty="0"/>
              <a:t>, </a:t>
            </a:r>
            <a:r>
              <a:rPr lang="en-GB" sz="2000" dirty="0" err="1"/>
              <a:t>empatija</a:t>
            </a:r>
            <a:r>
              <a:rPr lang="en-GB" sz="2000" dirty="0"/>
              <a:t>, </a:t>
            </a:r>
            <a:r>
              <a:rPr lang="en-GB" sz="2000" dirty="0" err="1"/>
              <a:t>autentičnost</a:t>
            </a:r>
            <a:r>
              <a:rPr lang="en-GB" sz="2000" dirty="0"/>
              <a:t>, </a:t>
            </a:r>
            <a:r>
              <a:rPr lang="en-GB" sz="2000" dirty="0" err="1"/>
              <a:t>povjerenje</a:t>
            </a:r>
            <a:r>
              <a:rPr lang="en-GB" sz="2000" dirty="0"/>
              <a:t> </a:t>
            </a:r>
            <a:r>
              <a:rPr lang="en-GB" sz="2000" dirty="0" err="1"/>
              <a:t>i</a:t>
            </a:r>
            <a:r>
              <a:rPr lang="en-GB" sz="2000" dirty="0"/>
              <a:t> </a:t>
            </a:r>
            <a:r>
              <a:rPr lang="en-GB" sz="2000" dirty="0" err="1"/>
              <a:t>prisnost</a:t>
            </a:r>
            <a:r>
              <a:rPr lang="en-GB" sz="2000" dirty="0"/>
              <a:t> u </a:t>
            </a:r>
            <a:r>
              <a:rPr lang="en-GB" sz="2000" dirty="0" err="1"/>
              <a:t>odnosu</a:t>
            </a:r>
            <a:endParaRPr lang="en-GB" sz="2000" dirty="0"/>
          </a:p>
          <a:p>
            <a:r>
              <a:rPr lang="en-GB" sz="2000" dirty="0" err="1"/>
              <a:t>Prilagođavanje</a:t>
            </a:r>
            <a:r>
              <a:rPr lang="en-GB" sz="2000" dirty="0"/>
              <a:t> </a:t>
            </a:r>
            <a:r>
              <a:rPr lang="en-GB" sz="2000" dirty="0" err="1"/>
              <a:t>terapijskog</a:t>
            </a:r>
            <a:r>
              <a:rPr lang="en-GB" sz="2000" dirty="0"/>
              <a:t> </a:t>
            </a:r>
            <a:r>
              <a:rPr lang="en-GB" sz="2000" dirty="0" err="1"/>
              <a:t>odnosa</a:t>
            </a:r>
            <a:r>
              <a:rPr lang="en-GB" sz="2000" dirty="0"/>
              <a:t> </a:t>
            </a:r>
            <a:r>
              <a:rPr lang="en-GB" sz="2000" dirty="0" err="1"/>
              <a:t>pojedincu</a:t>
            </a:r>
            <a:endParaRPr lang="en-GB" sz="2000" dirty="0"/>
          </a:p>
          <a:p>
            <a:r>
              <a:rPr lang="en-GB" sz="2000" dirty="0" err="1"/>
              <a:t>Zajedničko</a:t>
            </a:r>
            <a:r>
              <a:rPr lang="en-GB" sz="2000" dirty="0"/>
              <a:t> </a:t>
            </a:r>
            <a:r>
              <a:rPr lang="en-GB" sz="2000" dirty="0" err="1"/>
              <a:t>kreiranje</a:t>
            </a:r>
            <a:r>
              <a:rPr lang="en-GB" sz="2000" dirty="0"/>
              <a:t> </a:t>
            </a:r>
            <a:r>
              <a:rPr lang="en-GB" sz="2000" dirty="0" err="1"/>
              <a:t>ciljeva</a:t>
            </a:r>
            <a:r>
              <a:rPr lang="en-GB" sz="2000" dirty="0"/>
              <a:t>, </a:t>
            </a:r>
            <a:r>
              <a:rPr lang="en-GB" sz="2000" dirty="0" err="1"/>
              <a:t>suradnja</a:t>
            </a:r>
            <a:endParaRPr lang="en-GB" sz="2000" dirty="0"/>
          </a:p>
          <a:p>
            <a:r>
              <a:rPr lang="en-GB" sz="2000" dirty="0" err="1"/>
              <a:t>Praćenje</a:t>
            </a:r>
            <a:r>
              <a:rPr lang="en-GB" sz="2000" dirty="0"/>
              <a:t> </a:t>
            </a:r>
            <a:r>
              <a:rPr lang="en-GB" sz="2000" dirty="0" err="1"/>
              <a:t>klijenta</a:t>
            </a:r>
            <a:r>
              <a:rPr lang="en-GB" sz="2000" dirty="0"/>
              <a:t>, </a:t>
            </a:r>
            <a:r>
              <a:rPr lang="en-GB" sz="2000" dirty="0" err="1"/>
              <a:t>osjećaja</a:t>
            </a:r>
            <a:r>
              <a:rPr lang="en-GB" sz="2000" dirty="0"/>
              <a:t>, </a:t>
            </a:r>
            <a:r>
              <a:rPr lang="en-GB" sz="2000" dirty="0" err="1"/>
              <a:t>reakcija</a:t>
            </a:r>
            <a:r>
              <a:rPr lang="en-GB" sz="2000" dirty="0"/>
              <a:t> – </a:t>
            </a:r>
            <a:r>
              <a:rPr lang="en-GB" sz="2000" dirty="0" err="1"/>
              <a:t>traženje</a:t>
            </a:r>
            <a:r>
              <a:rPr lang="en-GB" sz="2000" dirty="0"/>
              <a:t> </a:t>
            </a:r>
            <a:r>
              <a:rPr lang="en-GB" sz="2000" dirty="0" err="1"/>
              <a:t>feedbacka</a:t>
            </a:r>
            <a:endParaRPr lang="en-GB" sz="2000" dirty="0"/>
          </a:p>
          <a:p>
            <a:r>
              <a:rPr lang="en-GB" sz="2000" dirty="0" err="1"/>
              <a:t>Samootkrivanje</a:t>
            </a:r>
            <a:endParaRPr lang="en-GB" sz="2000" dirty="0"/>
          </a:p>
          <a:p>
            <a:r>
              <a:rPr lang="en-GB" sz="2000" dirty="0" err="1"/>
              <a:t>Popravljanje</a:t>
            </a:r>
            <a:r>
              <a:rPr lang="en-GB" sz="2000" dirty="0"/>
              <a:t> </a:t>
            </a:r>
            <a:r>
              <a:rPr lang="en-GB" sz="2000" dirty="0" err="1"/>
              <a:t>problema</a:t>
            </a:r>
            <a:r>
              <a:rPr lang="en-GB" sz="2000" dirty="0"/>
              <a:t>, </a:t>
            </a:r>
            <a:r>
              <a:rPr lang="en-GB" sz="2000" dirty="0" err="1"/>
              <a:t>nesporazuma</a:t>
            </a:r>
            <a:endParaRPr lang="en-GB" sz="2000" dirty="0"/>
          </a:p>
          <a:p>
            <a:r>
              <a:rPr lang="en-GB" sz="2000" dirty="0" err="1"/>
              <a:t>Upravljanje</a:t>
            </a:r>
            <a:r>
              <a:rPr lang="en-GB" sz="2000" dirty="0"/>
              <a:t> </a:t>
            </a:r>
            <a:r>
              <a:rPr lang="en-GB" sz="2000" dirty="0" err="1"/>
              <a:t>vlastitim</a:t>
            </a:r>
            <a:r>
              <a:rPr lang="en-GB" sz="2000" dirty="0"/>
              <a:t> </a:t>
            </a:r>
            <a:r>
              <a:rPr lang="en-GB" sz="2000" dirty="0" err="1"/>
              <a:t>negativnim</a:t>
            </a:r>
            <a:r>
              <a:rPr lang="en-GB" sz="2000" dirty="0"/>
              <a:t> </a:t>
            </a:r>
            <a:r>
              <a:rPr lang="en-GB" sz="2000" dirty="0" err="1"/>
              <a:t>reakcijama</a:t>
            </a:r>
            <a:r>
              <a:rPr lang="en-GB" sz="2000" dirty="0"/>
              <a:t> </a:t>
            </a:r>
            <a:r>
              <a:rPr lang="en-GB" sz="2000" dirty="0" err="1"/>
              <a:t>i</a:t>
            </a:r>
            <a:r>
              <a:rPr lang="en-GB" sz="2000" dirty="0"/>
              <a:t> </a:t>
            </a:r>
            <a:r>
              <a:rPr lang="en-GB" sz="2000" dirty="0" err="1"/>
              <a:t>emocijama</a:t>
            </a:r>
            <a:r>
              <a:rPr lang="en-GB" sz="2000" dirty="0"/>
              <a:t> </a:t>
            </a:r>
            <a:r>
              <a:rPr lang="en-GB" sz="2000" dirty="0" err="1"/>
              <a:t>prema</a:t>
            </a:r>
            <a:r>
              <a:rPr lang="en-GB" sz="2000" dirty="0"/>
              <a:t> </a:t>
            </a:r>
            <a:r>
              <a:rPr lang="en-GB" sz="2000" dirty="0" err="1"/>
              <a:t>klijentu</a:t>
            </a:r>
            <a:endParaRPr lang="en-GB" sz="2000" dirty="0"/>
          </a:p>
          <a:p>
            <a:endParaRPr lang="en-GB" sz="2000" dirty="0"/>
          </a:p>
          <a:p>
            <a:endParaRPr lang="en-GB" sz="2000" dirty="0"/>
          </a:p>
        </p:txBody>
      </p:sp>
      <p:pic>
        <p:nvPicPr>
          <p:cNvPr id="8194" name="Picture 2" descr="Mental problem prevention, happiness and harmony Mental problem prevention, happiness and harmony creative. Mindfulness, positive thinking, self care idea. Male and female recover gear in person mind. Flat abstract metaphor cartoon vector concept psychotherapy animated patient team stock illustrations">
            <a:extLst>
              <a:ext uri="{FF2B5EF4-FFF2-40B4-BE49-F238E27FC236}">
                <a16:creationId xmlns:a16="http://schemas.microsoft.com/office/drawing/2014/main" id="{03990DC1-D75A-845E-86D1-AA11B622F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62" r="7707"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739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0" name="Rectangle 92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76BBE-78C9-FC16-00B0-F0C39DF84795}"/>
              </a:ext>
            </a:extLst>
          </p:cNvPr>
          <p:cNvSpPr>
            <a:spLocks noGrp="1"/>
          </p:cNvSpPr>
          <p:nvPr>
            <p:ph type="title"/>
          </p:nvPr>
        </p:nvSpPr>
        <p:spPr>
          <a:xfrm>
            <a:off x="640079" y="325369"/>
            <a:ext cx="4983973" cy="1956841"/>
          </a:xfrm>
        </p:spPr>
        <p:txBody>
          <a:bodyPr anchor="b">
            <a:normAutofit/>
          </a:bodyPr>
          <a:lstStyle/>
          <a:p>
            <a:r>
              <a:rPr lang="en-GB" sz="4200" b="1" dirty="0" err="1"/>
              <a:t>Rogerijanske</a:t>
            </a:r>
            <a:r>
              <a:rPr lang="en-GB" sz="4200" b="1" dirty="0"/>
              <a:t> </a:t>
            </a:r>
            <a:r>
              <a:rPr lang="en-GB" sz="4200" b="1" dirty="0" err="1"/>
              <a:t>vještine</a:t>
            </a:r>
            <a:r>
              <a:rPr lang="en-GB" sz="4200" b="1" dirty="0"/>
              <a:t> </a:t>
            </a:r>
            <a:r>
              <a:rPr lang="en-GB" sz="4200" b="1" dirty="0" err="1"/>
              <a:t>savjetovanja</a:t>
            </a:r>
            <a:endParaRPr lang="en-GB" sz="4200" b="1" dirty="0"/>
          </a:p>
        </p:txBody>
      </p:sp>
      <p:sp>
        <p:nvSpPr>
          <p:cNvPr id="92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3E1298-2FC1-2BA5-DEFE-BCA2EB89823F}"/>
              </a:ext>
            </a:extLst>
          </p:cNvPr>
          <p:cNvSpPr>
            <a:spLocks noGrp="1"/>
          </p:cNvSpPr>
          <p:nvPr>
            <p:ph idx="1"/>
          </p:nvPr>
        </p:nvSpPr>
        <p:spPr>
          <a:xfrm>
            <a:off x="640080" y="2872899"/>
            <a:ext cx="4243589" cy="3320668"/>
          </a:xfrm>
        </p:spPr>
        <p:txBody>
          <a:bodyPr>
            <a:normAutofit fontScale="92500"/>
          </a:bodyPr>
          <a:lstStyle/>
          <a:p>
            <a:pPr>
              <a:lnSpc>
                <a:spcPct val="110000"/>
              </a:lnSpc>
            </a:pPr>
            <a:r>
              <a:rPr lang="en-GB" sz="2000" dirty="0"/>
              <a:t>U BKT-u </a:t>
            </a:r>
            <a:r>
              <a:rPr lang="en-GB" sz="2000" dirty="0" err="1"/>
              <a:t>posebno</a:t>
            </a:r>
            <a:r>
              <a:rPr lang="en-GB" sz="2000" dirty="0"/>
              <a:t> </a:t>
            </a:r>
            <a:r>
              <a:rPr lang="en-GB" sz="2000" dirty="0" err="1"/>
              <a:t>su</a:t>
            </a:r>
            <a:r>
              <a:rPr lang="en-GB" sz="2000" dirty="0"/>
              <a:t> </a:t>
            </a:r>
            <a:r>
              <a:rPr lang="en-GB" sz="2000" dirty="0" err="1"/>
              <a:t>važne</a:t>
            </a:r>
            <a:r>
              <a:rPr lang="en-GB" sz="2000" dirty="0"/>
              <a:t> </a:t>
            </a:r>
            <a:r>
              <a:rPr lang="en-GB" sz="2000" dirty="0" err="1"/>
              <a:t>empatija</a:t>
            </a:r>
            <a:r>
              <a:rPr lang="en-GB" sz="2000" dirty="0"/>
              <a:t>, </a:t>
            </a:r>
            <a:r>
              <a:rPr lang="en-GB" sz="2000" dirty="0" err="1"/>
              <a:t>autentičnost</a:t>
            </a:r>
            <a:r>
              <a:rPr lang="en-GB" sz="2000" dirty="0"/>
              <a:t> </a:t>
            </a:r>
            <a:r>
              <a:rPr lang="en-GB" sz="2000" dirty="0" err="1"/>
              <a:t>i</a:t>
            </a:r>
            <a:r>
              <a:rPr lang="en-GB" sz="2000" dirty="0"/>
              <a:t> </a:t>
            </a:r>
            <a:r>
              <a:rPr lang="en-GB" sz="2000" dirty="0" err="1"/>
              <a:t>pozitivan</a:t>
            </a:r>
            <a:r>
              <a:rPr lang="en-GB" sz="2000" dirty="0"/>
              <a:t> </a:t>
            </a:r>
            <a:r>
              <a:rPr lang="en-GB" sz="2000" dirty="0" err="1"/>
              <a:t>stav</a:t>
            </a:r>
            <a:endParaRPr lang="en-GB" sz="2000" dirty="0"/>
          </a:p>
          <a:p>
            <a:pPr>
              <a:lnSpc>
                <a:spcPct val="110000"/>
              </a:lnSpc>
            </a:pPr>
            <a:r>
              <a:rPr lang="en-GB" sz="2000" dirty="0" err="1"/>
              <a:t>Bitno</a:t>
            </a:r>
            <a:r>
              <a:rPr lang="en-GB" sz="2000" dirty="0"/>
              <a:t> je </a:t>
            </a:r>
            <a:r>
              <a:rPr lang="en-GB" sz="2000" dirty="0" err="1"/>
              <a:t>klijentu</a:t>
            </a:r>
            <a:r>
              <a:rPr lang="en-GB" sz="2000" dirty="0"/>
              <a:t> </a:t>
            </a:r>
            <a:r>
              <a:rPr lang="en-GB" sz="2000" b="1" dirty="0" err="1"/>
              <a:t>uspješno</a:t>
            </a:r>
            <a:r>
              <a:rPr lang="en-GB" sz="2000" b="1" dirty="0"/>
              <a:t> </a:t>
            </a:r>
            <a:r>
              <a:rPr lang="en-GB" sz="2000" b="1" dirty="0" err="1"/>
              <a:t>prenijeti</a:t>
            </a:r>
            <a:r>
              <a:rPr lang="en-GB" sz="2000" b="1" dirty="0"/>
              <a:t> </a:t>
            </a:r>
            <a:r>
              <a:rPr lang="en-GB" sz="2000" b="1" dirty="0" err="1"/>
              <a:t>poruku</a:t>
            </a:r>
            <a:r>
              <a:rPr lang="en-GB" sz="2000" b="1" dirty="0"/>
              <a:t>:</a:t>
            </a:r>
          </a:p>
          <a:p>
            <a:pPr lvl="1">
              <a:lnSpc>
                <a:spcPct val="110000"/>
              </a:lnSpc>
            </a:pPr>
            <a:r>
              <a:rPr lang="en-GB" sz="1600" dirty="0"/>
              <a:t>da </a:t>
            </a:r>
            <a:r>
              <a:rPr lang="en-GB" sz="1600" dirty="0" err="1"/>
              <a:t>nam</a:t>
            </a:r>
            <a:r>
              <a:rPr lang="en-GB" sz="1600" dirty="0"/>
              <a:t> je </a:t>
            </a:r>
            <a:r>
              <a:rPr lang="en-GB" sz="1600" dirty="0" err="1"/>
              <a:t>stalo</a:t>
            </a:r>
            <a:r>
              <a:rPr lang="en-GB" sz="1600" dirty="0"/>
              <a:t>, da </a:t>
            </a:r>
            <a:r>
              <a:rPr lang="en-GB" sz="1600" dirty="0" err="1"/>
              <a:t>ih</a:t>
            </a:r>
            <a:r>
              <a:rPr lang="en-GB" sz="1600" dirty="0"/>
              <a:t> </a:t>
            </a:r>
            <a:r>
              <a:rPr lang="en-GB" sz="1600" dirty="0" err="1"/>
              <a:t>želimo</a:t>
            </a:r>
            <a:r>
              <a:rPr lang="en-GB" sz="1600" dirty="0"/>
              <a:t> </a:t>
            </a:r>
            <a:r>
              <a:rPr lang="en-GB" sz="1600" dirty="0" err="1"/>
              <a:t>razumijeti</a:t>
            </a:r>
            <a:endParaRPr lang="en-GB" sz="1600" dirty="0"/>
          </a:p>
          <a:p>
            <a:pPr lvl="1">
              <a:lnSpc>
                <a:spcPct val="110000"/>
              </a:lnSpc>
            </a:pPr>
            <a:r>
              <a:rPr lang="en-GB" sz="1600" dirty="0"/>
              <a:t>da </a:t>
            </a:r>
            <a:r>
              <a:rPr lang="en-GB" sz="1600" dirty="0" err="1"/>
              <a:t>vjerujemo</a:t>
            </a:r>
            <a:r>
              <a:rPr lang="en-GB" sz="1600" dirty="0"/>
              <a:t> </a:t>
            </a:r>
            <a:r>
              <a:rPr lang="en-GB" sz="1600" dirty="0" err="1"/>
              <a:t>kako</a:t>
            </a:r>
            <a:r>
              <a:rPr lang="en-GB" sz="1600" dirty="0"/>
              <a:t> </a:t>
            </a:r>
            <a:r>
              <a:rPr lang="en-GB" sz="1600" dirty="0" err="1"/>
              <a:t>im</a:t>
            </a:r>
            <a:r>
              <a:rPr lang="en-GB" sz="1600" dirty="0"/>
              <a:t> </a:t>
            </a:r>
            <a:r>
              <a:rPr lang="en-GB" sz="1600" dirty="0" err="1"/>
              <a:t>možemo</a:t>
            </a:r>
            <a:r>
              <a:rPr lang="en-GB" sz="1600" dirty="0"/>
              <a:t> </a:t>
            </a:r>
            <a:r>
              <a:rPr lang="en-GB" sz="1600" dirty="0" err="1"/>
              <a:t>pomoći</a:t>
            </a:r>
            <a:endParaRPr lang="en-GB" sz="1600" dirty="0"/>
          </a:p>
          <a:p>
            <a:pPr lvl="1">
              <a:lnSpc>
                <a:spcPct val="110000"/>
              </a:lnSpc>
            </a:pPr>
            <a:r>
              <a:rPr lang="en-GB" sz="1600" dirty="0"/>
              <a:t>da </a:t>
            </a:r>
            <a:r>
              <a:rPr lang="en-GB" sz="1600" dirty="0" err="1"/>
              <a:t>nismo</a:t>
            </a:r>
            <a:r>
              <a:rPr lang="en-GB" sz="1600" dirty="0"/>
              <a:t> </a:t>
            </a:r>
            <a:r>
              <a:rPr lang="en-GB" sz="1600" dirty="0" err="1"/>
              <a:t>preplavljeni</a:t>
            </a:r>
            <a:r>
              <a:rPr lang="en-GB" sz="1600" dirty="0"/>
              <a:t> </a:t>
            </a:r>
            <a:r>
              <a:rPr lang="en-GB" sz="1600" dirty="0" err="1"/>
              <a:t>njihovim</a:t>
            </a:r>
            <a:r>
              <a:rPr lang="en-GB" sz="1600" dirty="0"/>
              <a:t> </a:t>
            </a:r>
            <a:r>
              <a:rPr lang="en-GB" sz="1600" dirty="0" err="1"/>
              <a:t>problemima</a:t>
            </a:r>
            <a:r>
              <a:rPr lang="en-GB" sz="1600" dirty="0"/>
              <a:t> </a:t>
            </a:r>
          </a:p>
          <a:p>
            <a:pPr lvl="1">
              <a:lnSpc>
                <a:spcPct val="110000"/>
              </a:lnSpc>
            </a:pPr>
            <a:r>
              <a:rPr lang="en-GB" sz="1600" dirty="0"/>
              <a:t>da </a:t>
            </a:r>
            <a:r>
              <a:rPr lang="en-GB" sz="1600" dirty="0" err="1"/>
              <a:t>smo</a:t>
            </a:r>
            <a:r>
              <a:rPr lang="en-GB" sz="1600" dirty="0"/>
              <a:t> </a:t>
            </a:r>
            <a:r>
              <a:rPr lang="en-GB" sz="1600" dirty="0" err="1"/>
              <a:t>i</a:t>
            </a:r>
            <a:r>
              <a:rPr lang="en-GB" sz="1600" dirty="0"/>
              <a:t> </a:t>
            </a:r>
            <a:r>
              <a:rPr lang="en-GB" sz="1600" dirty="0" err="1"/>
              <a:t>drugima</a:t>
            </a:r>
            <a:r>
              <a:rPr lang="en-GB" sz="1600" dirty="0"/>
              <a:t> </a:t>
            </a:r>
            <a:r>
              <a:rPr lang="en-GB" sz="1600" dirty="0" err="1"/>
              <a:t>pomogli</a:t>
            </a:r>
            <a:r>
              <a:rPr lang="en-GB" sz="1600" dirty="0"/>
              <a:t> </a:t>
            </a:r>
            <a:r>
              <a:rPr lang="en-GB" sz="1600" dirty="0" err="1"/>
              <a:t>jednako</a:t>
            </a:r>
            <a:r>
              <a:rPr lang="en-GB" sz="1600" dirty="0"/>
              <a:t> </a:t>
            </a:r>
            <a:r>
              <a:rPr lang="en-GB" sz="1600" dirty="0" err="1"/>
              <a:t>uspješno</a:t>
            </a:r>
            <a:endParaRPr lang="en-GB" sz="1600" dirty="0"/>
          </a:p>
        </p:txBody>
      </p:sp>
      <p:pic>
        <p:nvPicPr>
          <p:cNvPr id="9218" name="Picture 2" descr="Two Young Woman Connecting Each Other With A Cup Phone. Two Young Woman Using Paper Cup Phone To Talk And Listen To Each Other. Isolated On Color Background. listening cartoon stock illustrations">
            <a:extLst>
              <a:ext uri="{FF2B5EF4-FFF2-40B4-BE49-F238E27FC236}">
                <a16:creationId xmlns:a16="http://schemas.microsoft.com/office/drawing/2014/main" id="{A1839873-150D-5B30-9344-957774709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416" r="14364"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61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60" name="Rectangle 1135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4E673-E651-35D1-469E-AA62AFA5D11A}"/>
              </a:ext>
            </a:extLst>
          </p:cNvPr>
          <p:cNvSpPr>
            <a:spLocks noGrp="1"/>
          </p:cNvSpPr>
          <p:nvPr>
            <p:ph type="title"/>
          </p:nvPr>
        </p:nvSpPr>
        <p:spPr>
          <a:xfrm>
            <a:off x="572493" y="238539"/>
            <a:ext cx="11018520" cy="1434415"/>
          </a:xfrm>
        </p:spPr>
        <p:txBody>
          <a:bodyPr anchor="b">
            <a:normAutofit/>
          </a:bodyPr>
          <a:lstStyle/>
          <a:p>
            <a:r>
              <a:rPr lang="en-GB" sz="4600" b="1" dirty="0" err="1"/>
              <a:t>Vještine</a:t>
            </a:r>
            <a:r>
              <a:rPr lang="en-GB" sz="4600" b="1" dirty="0"/>
              <a:t> </a:t>
            </a:r>
            <a:r>
              <a:rPr lang="en-GB" sz="4600" b="1" dirty="0" err="1"/>
              <a:t>savjetovanja</a:t>
            </a:r>
            <a:r>
              <a:rPr lang="en-GB" sz="4600" b="1" dirty="0"/>
              <a:t> </a:t>
            </a:r>
            <a:r>
              <a:rPr lang="en-GB" sz="4600" b="1" dirty="0" err="1"/>
              <a:t>koje</a:t>
            </a:r>
            <a:r>
              <a:rPr lang="en-GB" sz="4600" b="1" dirty="0"/>
              <a:t> </a:t>
            </a:r>
            <a:r>
              <a:rPr lang="en-GB" sz="4600" b="1" dirty="0" err="1"/>
              <a:t>doprinose</a:t>
            </a:r>
            <a:r>
              <a:rPr lang="en-GB" sz="4600" b="1" dirty="0"/>
              <a:t> </a:t>
            </a:r>
            <a:r>
              <a:rPr lang="en-GB" sz="4600" b="1" dirty="0" err="1"/>
              <a:t>dobrom</a:t>
            </a:r>
            <a:r>
              <a:rPr lang="en-GB" sz="4600" b="1" dirty="0"/>
              <a:t> </a:t>
            </a:r>
            <a:r>
              <a:rPr lang="en-GB" sz="4600" b="1" dirty="0" err="1"/>
              <a:t>odnosu</a:t>
            </a:r>
            <a:endParaRPr lang="en-GB" sz="4600" b="1" dirty="0"/>
          </a:p>
        </p:txBody>
      </p:sp>
      <p:sp>
        <p:nvSpPr>
          <p:cNvPr id="1136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75D59F-EC10-4814-F483-CD8215C5F6B6}"/>
              </a:ext>
            </a:extLst>
          </p:cNvPr>
          <p:cNvSpPr>
            <a:spLocks noGrp="1"/>
          </p:cNvSpPr>
          <p:nvPr>
            <p:ph idx="1"/>
          </p:nvPr>
        </p:nvSpPr>
        <p:spPr>
          <a:xfrm>
            <a:off x="261256" y="2071316"/>
            <a:ext cx="7414401" cy="4119172"/>
          </a:xfrm>
        </p:spPr>
        <p:txBody>
          <a:bodyPr numCol="3" anchor="t">
            <a:normAutofit/>
          </a:bodyPr>
          <a:lstStyle/>
          <a:p>
            <a:r>
              <a:rPr lang="en-GB" sz="2200" dirty="0" err="1"/>
              <a:t>Empatija</a:t>
            </a:r>
            <a:endParaRPr lang="en-GB" sz="2200" dirty="0"/>
          </a:p>
          <a:p>
            <a:r>
              <a:rPr lang="en-GB" sz="2200" dirty="0" err="1"/>
              <a:t>Prihvaćanje</a:t>
            </a:r>
            <a:r>
              <a:rPr lang="en-GB" sz="2200" dirty="0"/>
              <a:t> </a:t>
            </a:r>
            <a:r>
              <a:rPr lang="en-GB" sz="2200" dirty="0" err="1"/>
              <a:t>klijenta</a:t>
            </a:r>
            <a:endParaRPr lang="en-GB" sz="2200" dirty="0"/>
          </a:p>
          <a:p>
            <a:r>
              <a:rPr lang="en-GB" sz="2200" dirty="0" err="1"/>
              <a:t>Validacija</a:t>
            </a:r>
            <a:endParaRPr lang="en-GB" sz="2200" dirty="0"/>
          </a:p>
          <a:p>
            <a:r>
              <a:rPr lang="en-GB" sz="2200" dirty="0" err="1"/>
              <a:t>Ispravno</a:t>
            </a:r>
            <a:r>
              <a:rPr lang="en-GB" sz="2200" dirty="0"/>
              <a:t> </a:t>
            </a:r>
            <a:r>
              <a:rPr lang="en-GB" sz="2200" dirty="0" err="1"/>
              <a:t>shvaćanje</a:t>
            </a:r>
            <a:r>
              <a:rPr lang="en-GB" sz="2200" dirty="0"/>
              <a:t> </a:t>
            </a:r>
            <a:r>
              <a:rPr lang="en-GB" sz="2200" dirty="0" err="1"/>
              <a:t>klijenta</a:t>
            </a:r>
            <a:endParaRPr lang="en-GB" sz="2200" dirty="0"/>
          </a:p>
          <a:p>
            <a:r>
              <a:rPr lang="en-GB" sz="2200" dirty="0" err="1"/>
              <a:t>Buđenje</a:t>
            </a:r>
            <a:r>
              <a:rPr lang="en-GB" sz="2200" dirty="0"/>
              <a:t> </a:t>
            </a:r>
            <a:r>
              <a:rPr lang="en-GB" sz="2200" dirty="0" err="1"/>
              <a:t>nade</a:t>
            </a:r>
            <a:endParaRPr lang="en-GB" sz="2200" dirty="0"/>
          </a:p>
          <a:p>
            <a:r>
              <a:rPr lang="en-GB" sz="2200" dirty="0" err="1"/>
              <a:t>Brižnost</a:t>
            </a:r>
            <a:endParaRPr lang="en-GB" sz="2200" dirty="0"/>
          </a:p>
          <a:p>
            <a:r>
              <a:rPr lang="en-GB" sz="2200" dirty="0" err="1"/>
              <a:t>Interes</a:t>
            </a:r>
            <a:endParaRPr lang="en-GB" sz="2200" dirty="0"/>
          </a:p>
          <a:p>
            <a:pPr marL="0" indent="0">
              <a:buNone/>
            </a:pPr>
            <a:endParaRPr lang="en-GB" sz="2200" dirty="0"/>
          </a:p>
          <a:p>
            <a:r>
              <a:rPr lang="en-GB" sz="2200" dirty="0" err="1"/>
              <a:t>Ohrabrivanje</a:t>
            </a:r>
            <a:endParaRPr lang="en-GB" sz="2200" dirty="0"/>
          </a:p>
          <a:p>
            <a:r>
              <a:rPr lang="en-GB" sz="2200" dirty="0" err="1"/>
              <a:t>Suosjećanje</a:t>
            </a:r>
            <a:r>
              <a:rPr lang="en-GB" sz="2200" dirty="0"/>
              <a:t> </a:t>
            </a:r>
          </a:p>
          <a:p>
            <a:r>
              <a:rPr lang="en-GB" sz="2200" dirty="0" err="1"/>
              <a:t>Pozitivno</a:t>
            </a:r>
            <a:r>
              <a:rPr lang="en-GB" sz="2200" dirty="0"/>
              <a:t> </a:t>
            </a:r>
            <a:r>
              <a:rPr lang="en-GB" sz="2200" dirty="0" err="1"/>
              <a:t>viđenje</a:t>
            </a:r>
            <a:r>
              <a:rPr lang="en-GB" sz="2200" dirty="0"/>
              <a:t> </a:t>
            </a:r>
            <a:r>
              <a:rPr lang="en-GB" sz="2200" dirty="0" err="1"/>
              <a:t>klijenta</a:t>
            </a:r>
            <a:endParaRPr lang="en-GB" sz="2200" dirty="0"/>
          </a:p>
          <a:p>
            <a:r>
              <a:rPr lang="en-GB" sz="2200" dirty="0" err="1"/>
              <a:t>Pozitivno</a:t>
            </a:r>
            <a:r>
              <a:rPr lang="en-GB" sz="2200" dirty="0"/>
              <a:t> </a:t>
            </a:r>
            <a:r>
              <a:rPr lang="en-GB" sz="2200" dirty="0" err="1"/>
              <a:t>potkrepljenje</a:t>
            </a:r>
            <a:endParaRPr lang="en-GB" sz="2200" dirty="0"/>
          </a:p>
          <a:p>
            <a:r>
              <a:rPr lang="en-GB" sz="2200" dirty="0" err="1"/>
              <a:t>Humor</a:t>
            </a:r>
            <a:endParaRPr lang="en-GB" sz="2200" dirty="0"/>
          </a:p>
          <a:p>
            <a:endParaRPr lang="en-GB" sz="2200" b="1" dirty="0"/>
          </a:p>
          <a:p>
            <a:endParaRPr lang="en-GB" sz="2200" b="1" dirty="0"/>
          </a:p>
          <a:p>
            <a:endParaRPr lang="en-GB" sz="2200" b="1" dirty="0"/>
          </a:p>
          <a:p>
            <a:endParaRPr lang="en-GB" sz="2200" b="1" dirty="0"/>
          </a:p>
          <a:p>
            <a:endParaRPr lang="en-GB" sz="2200" b="1" dirty="0"/>
          </a:p>
          <a:p>
            <a:endParaRPr lang="en-GB" sz="2200" b="1" dirty="0"/>
          </a:p>
          <a:p>
            <a:endParaRPr lang="en-GB" sz="2200" dirty="0"/>
          </a:p>
        </p:txBody>
      </p:sp>
      <p:pic>
        <p:nvPicPr>
          <p:cNvPr id="7" name="Picture 4" descr="Happy woman sits on the floor and draws her arms to the rainbow. Smiled girl creates good vibe around her. Happy woman sits on the floor and draws her arms to the rainbow. Smiled girl creates good vibe around her. Smiling female character enjoys her freedom and life. Body positive and health care concept hope cartoon stock illustrations">
            <a:extLst>
              <a:ext uri="{FF2B5EF4-FFF2-40B4-BE49-F238E27FC236}">
                <a16:creationId xmlns:a16="http://schemas.microsoft.com/office/drawing/2014/main" id="{4C6AAF5E-70EF-0868-33B5-5D7B7DD39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16" r="10404" b="-3"/>
          <a:stretch/>
        </p:blipFill>
        <p:spPr bwMode="auto">
          <a:xfrm>
            <a:off x="7675658" y="2093976"/>
            <a:ext cx="3941064" cy="4096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2A5E72A-A729-2489-809B-108D510BDD64}"/>
              </a:ext>
            </a:extLst>
          </p:cNvPr>
          <p:cNvSpPr txBox="1"/>
          <p:nvPr/>
        </p:nvSpPr>
        <p:spPr>
          <a:xfrm>
            <a:off x="2693201" y="5176456"/>
            <a:ext cx="4228708" cy="1200329"/>
          </a:xfrm>
          <a:prstGeom prst="rect">
            <a:avLst/>
          </a:prstGeom>
          <a:noFill/>
        </p:spPr>
        <p:txBody>
          <a:bodyPr wrap="square">
            <a:spAutoFit/>
          </a:bodyPr>
          <a:lstStyle/>
          <a:p>
            <a:pPr algn="ctr"/>
            <a:r>
              <a:rPr lang="en-GB" sz="2400" b="1" i="1" dirty="0"/>
              <a:t>S </a:t>
            </a:r>
            <a:r>
              <a:rPr lang="en-GB" sz="2400" b="1" i="1" dirty="0" err="1"/>
              <a:t>vremenom</a:t>
            </a:r>
            <a:r>
              <a:rPr lang="en-GB" sz="2400" b="1" i="1" dirty="0"/>
              <a:t> </a:t>
            </a:r>
            <a:r>
              <a:rPr lang="en-GB" sz="2400" b="1" i="1" dirty="0" err="1"/>
              <a:t>dobijemo</a:t>
            </a:r>
            <a:r>
              <a:rPr lang="en-GB" sz="2400" b="1" i="1" dirty="0"/>
              <a:t> </a:t>
            </a:r>
            <a:r>
              <a:rPr lang="en-GB" sz="2400" b="1" i="1" dirty="0" err="1"/>
              <a:t>osjećaj</a:t>
            </a:r>
            <a:r>
              <a:rPr lang="en-GB" sz="2400" b="1" i="1" dirty="0"/>
              <a:t> </a:t>
            </a:r>
            <a:r>
              <a:rPr lang="en-GB" sz="2400" b="1" i="1" dirty="0" err="1"/>
              <a:t>kada</a:t>
            </a:r>
            <a:r>
              <a:rPr lang="en-GB" sz="2400" b="1" i="1" dirty="0"/>
              <a:t>, </a:t>
            </a:r>
            <a:r>
              <a:rPr lang="en-GB" sz="2400" b="1" i="1" dirty="0" err="1"/>
              <a:t>koje</a:t>
            </a:r>
            <a:r>
              <a:rPr lang="en-GB" sz="2400" b="1" i="1" dirty="0"/>
              <a:t> </a:t>
            </a:r>
            <a:r>
              <a:rPr lang="en-GB" sz="2400" b="1" i="1" dirty="0" err="1"/>
              <a:t>vještine</a:t>
            </a:r>
            <a:r>
              <a:rPr lang="en-GB" sz="2400" b="1" i="1" dirty="0"/>
              <a:t> </a:t>
            </a:r>
            <a:r>
              <a:rPr lang="en-GB" sz="2400" b="1" i="1" dirty="0" err="1"/>
              <a:t>i</a:t>
            </a:r>
            <a:r>
              <a:rPr lang="en-GB" sz="2400" b="1" i="1" dirty="0"/>
              <a:t> u </a:t>
            </a:r>
            <a:r>
              <a:rPr lang="en-GB" sz="2400" b="1" i="1" dirty="0" err="1"/>
              <a:t>kojoj</a:t>
            </a:r>
            <a:r>
              <a:rPr lang="en-GB" sz="2400" b="1" i="1" dirty="0"/>
              <a:t> </a:t>
            </a:r>
            <a:r>
              <a:rPr lang="en-GB" sz="2400" b="1" i="1" dirty="0" err="1"/>
              <a:t>mjeri</a:t>
            </a:r>
            <a:r>
              <a:rPr lang="en-GB" sz="2400" b="1" i="1" dirty="0"/>
              <a:t> </a:t>
            </a:r>
            <a:r>
              <a:rPr lang="en-GB" sz="2400" b="1" i="1" dirty="0" err="1"/>
              <a:t>koristiti</a:t>
            </a:r>
            <a:r>
              <a:rPr lang="en-GB" sz="2400" b="1" i="1" dirty="0"/>
              <a:t>.</a:t>
            </a:r>
          </a:p>
        </p:txBody>
      </p:sp>
    </p:spTree>
    <p:extLst>
      <p:ext uri="{BB962C8B-B14F-4D97-AF65-F5344CB8AC3E}">
        <p14:creationId xmlns:p14="http://schemas.microsoft.com/office/powerpoint/2010/main" val="352665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7E26F-7F70-5C59-E404-26449E359F2C}"/>
              </a:ext>
            </a:extLst>
          </p:cNvPr>
          <p:cNvSpPr>
            <a:spLocks noGrp="1"/>
          </p:cNvSpPr>
          <p:nvPr>
            <p:ph type="title"/>
          </p:nvPr>
        </p:nvSpPr>
        <p:spPr>
          <a:xfrm>
            <a:off x="7255564" y="834888"/>
            <a:ext cx="4314645" cy="1268958"/>
          </a:xfrm>
        </p:spPr>
        <p:txBody>
          <a:bodyPr anchor="b">
            <a:normAutofit/>
          </a:bodyPr>
          <a:lstStyle/>
          <a:p>
            <a:r>
              <a:rPr lang="en-GB" sz="2700" b="1"/>
              <a:t>Praćenje klijenta, osjećaja, reakcija – traženje feedbacka</a:t>
            </a:r>
          </a:p>
        </p:txBody>
      </p:sp>
      <p:pic>
        <p:nvPicPr>
          <p:cNvPr id="7" name="Picture 6">
            <a:extLst>
              <a:ext uri="{FF2B5EF4-FFF2-40B4-BE49-F238E27FC236}">
                <a16:creationId xmlns:a16="http://schemas.microsoft.com/office/drawing/2014/main" id="{11F29B83-6F51-3744-224D-4890E2C578DE}"/>
              </a:ext>
            </a:extLst>
          </p:cNvPr>
          <p:cNvPicPr>
            <a:picLocks noChangeAspect="1"/>
          </p:cNvPicPr>
          <p:nvPr/>
        </p:nvPicPr>
        <p:blipFill>
          <a:blip r:embed="rId2"/>
          <a:srcRect l="1025" r="1025"/>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1" name="Rectangle 3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069441F-6E9F-869D-CFAB-D99E05CAF108}"/>
              </a:ext>
            </a:extLst>
          </p:cNvPr>
          <p:cNvSpPr>
            <a:spLocks noGrp="1"/>
          </p:cNvSpPr>
          <p:nvPr>
            <p:ph idx="1"/>
          </p:nvPr>
        </p:nvSpPr>
        <p:spPr>
          <a:xfrm>
            <a:off x="7255563" y="2557587"/>
            <a:ext cx="4314645" cy="3717317"/>
          </a:xfrm>
        </p:spPr>
        <p:txBody>
          <a:bodyPr anchor="t">
            <a:normAutofit/>
          </a:bodyPr>
          <a:lstStyle/>
          <a:p>
            <a:r>
              <a:rPr lang="en-GB" sz="1800"/>
              <a:t>Facijalne ekspresije</a:t>
            </a:r>
          </a:p>
          <a:p>
            <a:r>
              <a:rPr lang="en-GB" sz="1800"/>
              <a:t>Govor tijela</a:t>
            </a:r>
          </a:p>
          <a:p>
            <a:r>
              <a:rPr lang="en-GB" sz="1800"/>
              <a:t>Izbor riječi</a:t>
            </a:r>
          </a:p>
          <a:p>
            <a:r>
              <a:rPr lang="en-GB" sz="1800"/>
              <a:t>Ton glasa</a:t>
            </a:r>
          </a:p>
          <a:p>
            <a:r>
              <a:rPr lang="en-GB" sz="1800"/>
              <a:t>Konceptualizacija problema – planiranje strategije</a:t>
            </a:r>
          </a:p>
          <a:p>
            <a:r>
              <a:rPr lang="en-GB" sz="1800"/>
              <a:t>Feedback – </a:t>
            </a:r>
            <a:r>
              <a:rPr lang="en-GB" sz="1800" b="1"/>
              <a:t>jačanje odnosa</a:t>
            </a:r>
          </a:p>
        </p:txBody>
      </p:sp>
      <p:sp>
        <p:nvSpPr>
          <p:cNvPr id="5" name="AutoShape 4" descr="A simple animated illustration of a therapist sitting across from a client in a comfortable office setting. The therapist has a calm and empathetic expression, holding a notepad and pen. A speech bubble above the therapist reads, 'It's good you told me that.' The client appears to be speaking, with a slightly hesitant but open body language. The scene is minimalistic, with soft colors and a warm, welcoming atmosphere.">
            <a:extLst>
              <a:ext uri="{FF2B5EF4-FFF2-40B4-BE49-F238E27FC236}">
                <a16:creationId xmlns:a16="http://schemas.microsoft.com/office/drawing/2014/main" id="{3B63B918-CF59-4852-2833-8EC80EB7EE54}"/>
              </a:ext>
            </a:extLst>
          </p:cNvPr>
          <p:cNvSpPr>
            <a:spLocks noChangeAspect="1" noChangeArrowheads="1"/>
          </p:cNvSpPr>
          <p:nvPr/>
        </p:nvSpPr>
        <p:spPr bwMode="auto">
          <a:xfrm>
            <a:off x="5943599" y="-798871"/>
            <a:ext cx="4380271" cy="43802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4106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1" name="Rectangle 31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9373E-6DAF-99F5-EDC6-8DDCBA7FD1D8}"/>
              </a:ext>
            </a:extLst>
          </p:cNvPr>
          <p:cNvSpPr>
            <a:spLocks noGrp="1"/>
          </p:cNvSpPr>
          <p:nvPr>
            <p:ph type="title"/>
          </p:nvPr>
        </p:nvSpPr>
        <p:spPr>
          <a:xfrm>
            <a:off x="640080" y="325369"/>
            <a:ext cx="4368602" cy="1956841"/>
          </a:xfrm>
        </p:spPr>
        <p:txBody>
          <a:bodyPr anchor="b">
            <a:normAutofit/>
          </a:bodyPr>
          <a:lstStyle/>
          <a:p>
            <a:r>
              <a:rPr lang="en-GB" sz="5400" b="1" dirty="0" err="1"/>
              <a:t>Suradnja</a:t>
            </a:r>
            <a:r>
              <a:rPr lang="en-GB" sz="5400" b="1" dirty="0"/>
              <a:t> – </a:t>
            </a:r>
            <a:r>
              <a:rPr lang="en-GB" sz="5400" b="1" dirty="0" err="1"/>
              <a:t>timski</a:t>
            </a:r>
            <a:r>
              <a:rPr lang="en-GB" sz="5400" b="1" dirty="0"/>
              <a:t> rad</a:t>
            </a:r>
          </a:p>
        </p:txBody>
      </p:sp>
      <p:sp>
        <p:nvSpPr>
          <p:cNvPr id="31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8F580F-5145-D47C-D72F-6F183C0576AA}"/>
              </a:ext>
            </a:extLst>
          </p:cNvPr>
          <p:cNvSpPr>
            <a:spLocks noGrp="1"/>
          </p:cNvSpPr>
          <p:nvPr>
            <p:ph idx="1"/>
          </p:nvPr>
        </p:nvSpPr>
        <p:spPr>
          <a:xfrm>
            <a:off x="640080" y="2872898"/>
            <a:ext cx="4531688" cy="3985101"/>
          </a:xfrm>
        </p:spPr>
        <p:txBody>
          <a:bodyPr>
            <a:normAutofit fontScale="92500"/>
          </a:bodyPr>
          <a:lstStyle/>
          <a:p>
            <a:pPr>
              <a:lnSpc>
                <a:spcPct val="120000"/>
              </a:lnSpc>
            </a:pPr>
            <a:r>
              <a:rPr lang="en-GB" sz="2200" dirty="0" err="1"/>
              <a:t>Suradnja</a:t>
            </a:r>
            <a:r>
              <a:rPr lang="en-GB" sz="2200" dirty="0"/>
              <a:t> </a:t>
            </a:r>
            <a:r>
              <a:rPr lang="en-GB" sz="2200" dirty="0" err="1"/>
              <a:t>između</a:t>
            </a:r>
            <a:r>
              <a:rPr lang="en-GB" sz="2200" dirty="0"/>
              <a:t> </a:t>
            </a:r>
            <a:r>
              <a:rPr lang="en-GB" sz="2200" dirty="0" err="1"/>
              <a:t>klijenta</a:t>
            </a:r>
            <a:r>
              <a:rPr lang="en-GB" sz="2200" dirty="0"/>
              <a:t> </a:t>
            </a:r>
            <a:r>
              <a:rPr lang="en-GB" sz="2200" dirty="0" err="1"/>
              <a:t>i</a:t>
            </a:r>
            <a:r>
              <a:rPr lang="en-GB" sz="2200" dirty="0"/>
              <a:t> </a:t>
            </a:r>
            <a:r>
              <a:rPr lang="en-GB" sz="2200" dirty="0" err="1"/>
              <a:t>terapeuta</a:t>
            </a:r>
            <a:r>
              <a:rPr lang="en-GB" sz="2200" dirty="0"/>
              <a:t> je </a:t>
            </a:r>
            <a:r>
              <a:rPr lang="en-GB" sz="2200" b="1" dirty="0" err="1"/>
              <a:t>ključ</a:t>
            </a:r>
            <a:r>
              <a:rPr lang="en-GB" sz="2200" b="1" dirty="0"/>
              <a:t> BKT-a</a:t>
            </a:r>
          </a:p>
          <a:p>
            <a:pPr>
              <a:lnSpc>
                <a:spcPct val="120000"/>
              </a:lnSpc>
            </a:pPr>
            <a:r>
              <a:rPr lang="en-GB" sz="2200" dirty="0" err="1"/>
              <a:t>Zajedničko</a:t>
            </a:r>
            <a:r>
              <a:rPr lang="en-GB" sz="2200" dirty="0"/>
              <a:t> </a:t>
            </a:r>
            <a:r>
              <a:rPr lang="en-GB" sz="2200" dirty="0" err="1"/>
              <a:t>donošenje</a:t>
            </a:r>
            <a:r>
              <a:rPr lang="en-GB" sz="2200" dirty="0"/>
              <a:t> </a:t>
            </a:r>
            <a:r>
              <a:rPr lang="en-GB" sz="2200" dirty="0" err="1"/>
              <a:t>odluka</a:t>
            </a:r>
            <a:r>
              <a:rPr lang="en-GB" sz="2200" dirty="0"/>
              <a:t> – </a:t>
            </a:r>
            <a:r>
              <a:rPr lang="en-GB" sz="2200" dirty="0" err="1"/>
              <a:t>ciljevi</a:t>
            </a:r>
            <a:r>
              <a:rPr lang="en-GB" sz="2200" dirty="0"/>
              <a:t>, </a:t>
            </a:r>
            <a:r>
              <a:rPr lang="en-GB" sz="2200" dirty="0" err="1"/>
              <a:t>koliko</a:t>
            </a:r>
            <a:r>
              <a:rPr lang="en-GB" sz="2200" dirty="0"/>
              <a:t> </a:t>
            </a:r>
            <a:r>
              <a:rPr lang="en-GB" sz="2200" dirty="0" err="1"/>
              <a:t>vremena</a:t>
            </a:r>
            <a:r>
              <a:rPr lang="en-GB" sz="2200" dirty="0"/>
              <a:t> </a:t>
            </a:r>
            <a:r>
              <a:rPr lang="en-GB" sz="2200" dirty="0" err="1"/>
              <a:t>čemu</a:t>
            </a:r>
            <a:r>
              <a:rPr lang="en-GB" sz="2200" dirty="0"/>
              <a:t> </a:t>
            </a:r>
            <a:r>
              <a:rPr lang="en-GB" sz="2200" dirty="0" err="1"/>
              <a:t>posvetiti</a:t>
            </a:r>
            <a:r>
              <a:rPr lang="en-GB" sz="2200" dirty="0"/>
              <a:t>, </a:t>
            </a:r>
            <a:r>
              <a:rPr lang="en-GB" sz="2200" dirty="0" err="1"/>
              <a:t>čime</a:t>
            </a:r>
            <a:r>
              <a:rPr lang="en-GB" sz="2200" dirty="0"/>
              <a:t> se </a:t>
            </a:r>
            <a:r>
              <a:rPr lang="en-GB" sz="2200" dirty="0" err="1"/>
              <a:t>baviti</a:t>
            </a:r>
            <a:r>
              <a:rPr lang="en-GB" sz="2200" dirty="0"/>
              <a:t>, </a:t>
            </a:r>
            <a:r>
              <a:rPr lang="en-GB" sz="2200" dirty="0" err="1"/>
              <a:t>koje</a:t>
            </a:r>
            <a:r>
              <a:rPr lang="en-GB" sz="2200" dirty="0"/>
              <a:t> </a:t>
            </a:r>
            <a:r>
              <a:rPr lang="en-GB" sz="2200" dirty="0" err="1"/>
              <a:t>intervencije</a:t>
            </a:r>
            <a:r>
              <a:rPr lang="en-GB" sz="2200" dirty="0"/>
              <a:t> </a:t>
            </a:r>
            <a:r>
              <a:rPr lang="en-GB" sz="2200" dirty="0" err="1"/>
              <a:t>koristiti</a:t>
            </a:r>
            <a:r>
              <a:rPr lang="en-GB" sz="2200" dirty="0"/>
              <a:t>, </a:t>
            </a:r>
            <a:r>
              <a:rPr lang="en-GB" sz="2200" dirty="0" err="1"/>
              <a:t>susreti</a:t>
            </a:r>
            <a:r>
              <a:rPr lang="en-GB" sz="2200" dirty="0"/>
              <a:t> – </a:t>
            </a:r>
            <a:r>
              <a:rPr lang="en-GB" sz="2200" dirty="0" err="1"/>
              <a:t>koliko</a:t>
            </a:r>
            <a:r>
              <a:rPr lang="en-GB" sz="2200" dirty="0"/>
              <a:t> </a:t>
            </a:r>
            <a:r>
              <a:rPr lang="en-GB" sz="2200" dirty="0" err="1"/>
              <a:t>često</a:t>
            </a:r>
            <a:r>
              <a:rPr lang="en-GB" sz="2200" dirty="0"/>
              <a:t>, </a:t>
            </a:r>
            <a:r>
              <a:rPr lang="en-GB" sz="2200" dirty="0" err="1"/>
              <a:t>akcijski</a:t>
            </a:r>
            <a:r>
              <a:rPr lang="en-GB" sz="2200" dirty="0"/>
              <a:t> </a:t>
            </a:r>
            <a:r>
              <a:rPr lang="en-GB" sz="2200" dirty="0" err="1"/>
              <a:t>planovi</a:t>
            </a:r>
            <a:r>
              <a:rPr lang="en-GB" sz="2200" dirty="0"/>
              <a:t>, </a:t>
            </a:r>
            <a:r>
              <a:rPr lang="en-GB" sz="2200" dirty="0" err="1"/>
              <a:t>kraj</a:t>
            </a:r>
            <a:r>
              <a:rPr lang="en-GB" sz="2200" dirty="0"/>
              <a:t> </a:t>
            </a:r>
            <a:r>
              <a:rPr lang="en-GB" sz="2200" dirty="0" err="1"/>
              <a:t>tretmana</a:t>
            </a:r>
            <a:endParaRPr lang="en-GB" sz="2200" dirty="0"/>
          </a:p>
          <a:p>
            <a:pPr>
              <a:lnSpc>
                <a:spcPct val="120000"/>
              </a:lnSpc>
            </a:pPr>
            <a:r>
              <a:rPr lang="en-GB" sz="2200" dirty="0" err="1"/>
              <a:t>Već</a:t>
            </a:r>
            <a:r>
              <a:rPr lang="en-GB" sz="2200" dirty="0"/>
              <a:t> </a:t>
            </a:r>
            <a:r>
              <a:rPr lang="en-GB" sz="2200" dirty="0" err="1"/>
              <a:t>na</a:t>
            </a:r>
            <a:r>
              <a:rPr lang="en-GB" sz="2200" b="1" dirty="0"/>
              <a:t> </a:t>
            </a:r>
            <a:r>
              <a:rPr lang="en-GB" sz="2200" b="1" dirty="0" err="1"/>
              <a:t>prvoj</a:t>
            </a:r>
            <a:r>
              <a:rPr lang="en-GB" sz="2200" b="1" dirty="0"/>
              <a:t> </a:t>
            </a:r>
            <a:r>
              <a:rPr lang="en-GB" sz="2200" b="1" dirty="0" err="1"/>
              <a:t>seansi</a:t>
            </a:r>
            <a:r>
              <a:rPr lang="en-GB" sz="2200" b="1" dirty="0"/>
              <a:t> </a:t>
            </a:r>
            <a:r>
              <a:rPr lang="en-GB" sz="2200" dirty="0" err="1"/>
              <a:t>naglasiti</a:t>
            </a:r>
            <a:r>
              <a:rPr lang="en-GB" sz="2200" dirty="0"/>
              <a:t> da </a:t>
            </a:r>
            <a:r>
              <a:rPr lang="en-GB" sz="2200" dirty="0" err="1"/>
              <a:t>ste</a:t>
            </a:r>
            <a:r>
              <a:rPr lang="en-GB" sz="2200" dirty="0"/>
              <a:t> </a:t>
            </a:r>
            <a:r>
              <a:rPr lang="en-GB" sz="2200" dirty="0" err="1"/>
              <a:t>tim</a:t>
            </a:r>
            <a:endParaRPr lang="en-GB" sz="2200" dirty="0"/>
          </a:p>
        </p:txBody>
      </p:sp>
      <p:pic>
        <p:nvPicPr>
          <p:cNvPr id="5" name="Picture 4" descr="A person and person sitting in chairs&#10;&#10;Description automatically generated">
            <a:extLst>
              <a:ext uri="{FF2B5EF4-FFF2-40B4-BE49-F238E27FC236}">
                <a16:creationId xmlns:a16="http://schemas.microsoft.com/office/drawing/2014/main" id="{F415784C-D998-D548-9E28-1BF42B6E7E6B}"/>
              </a:ext>
            </a:extLst>
          </p:cNvPr>
          <p:cNvPicPr>
            <a:picLocks noChangeAspect="1"/>
          </p:cNvPicPr>
          <p:nvPr/>
        </p:nvPicPr>
        <p:blipFill>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15944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1706</TotalTime>
  <Words>1686</Words>
  <Application>Microsoft Office PowerPoint</Application>
  <PresentationFormat>Widescreen</PresentationFormat>
  <Paragraphs>173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Calibri</vt:lpstr>
      <vt:lpstr>Wingdings</vt:lpstr>
      <vt:lpstr>Office Theme</vt:lpstr>
      <vt:lpstr>Terapijski odnos i problemi terapijske suradnje</vt:lpstr>
      <vt:lpstr>Važnost terapijskog odnosa</vt:lpstr>
      <vt:lpstr>Budite blagi, topli i realistično optimistični - naročito u početku</vt:lpstr>
      <vt:lpstr>Izgradnja dobrog terapijskog odnosa – opće smjernice</vt:lpstr>
      <vt:lpstr>Kako izgraditi čvrst terapijski odnos?</vt:lpstr>
      <vt:lpstr>Rogerijanske vještine savjetovanja</vt:lpstr>
      <vt:lpstr>Vještine savjetovanja koje doprinose dobrom odnosu</vt:lpstr>
      <vt:lpstr>Praćenje klijenta, osjećaja, reakcija – traženje feedbacka</vt:lpstr>
      <vt:lpstr>Suradnja – timski rad</vt:lpstr>
      <vt:lpstr>Prilagodba terapijskog stila pojedincu</vt:lpstr>
      <vt:lpstr>Samootkrivanje </vt:lpstr>
      <vt:lpstr>Popravljanje odnosa, nesporazuma</vt:lpstr>
      <vt:lpstr>PowerPoint Presentation</vt:lpstr>
      <vt:lpstr>Upravljanje negativnim reakcijama prema klijentu</vt:lpstr>
      <vt:lpstr>Problemi u terapijskoj suradnji – prikazi slučaja</vt:lpstr>
      <vt:lpstr>1. Pacijentica koja misli da je terapeut smatra ništavnom</vt:lpstr>
      <vt:lpstr>2. Pacijentica koja se boji da će je terapeut odbaciti</vt:lpstr>
      <vt:lpstr>3. Pacijent koji se osjeća kontroliranim od svog terapeuta</vt:lpstr>
      <vt:lpstr>4. Pacijent koji tvrdi da ga terapeut ne razumije</vt:lpstr>
      <vt:lpstr>5.Pacijent koji vjeruje da njegova terapeuta nije briga</vt:lpstr>
      <vt:lpstr>6. Pacijent koji sumnja u uspješnost terapije</vt:lpstr>
      <vt:lpstr>7. Pacijent koji se osjeća prisiljen dolaziti na terapiju</vt:lpstr>
      <vt:lpstr>8. Pacijent koji daje negativnu povratnu informaciju</vt:lpstr>
      <vt:lpstr>9. Pacijent koji izbjegava dati iskrenu povratnu informaciju</vt:lpstr>
      <vt:lpstr>10. Pacijent koji izbjegava otkriti važne informacije</vt:lpstr>
      <vt:lpstr>Zaključak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Ariana Juranko</dc:creator>
  <cp:lastModifiedBy>Ariana Juranko</cp:lastModifiedBy>
  <cp:revision>4</cp:revision>
  <dcterms:created xsi:type="dcterms:W3CDTF">2025-01-12T20:50:59Z</dcterms:created>
  <dcterms:modified xsi:type="dcterms:W3CDTF">2025-01-15T18:45:01Z</dcterms:modified>
</cp:coreProperties>
</file>