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Open Sauce Bold" panose="020B0604020202020204" charset="-18"/>
      <p:regular r:id="rId13"/>
    </p:embeddedFont>
    <p:embeddedFont>
      <p:font typeface="Open Sauce Light" panose="020B0604020202020204" charset="-18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uce Bold Italics" panose="020B0604020202020204" charset="-18"/>
      <p:regular r:id="rId19"/>
    </p:embeddedFont>
    <p:embeddedFont>
      <p:font typeface="Open Sans" panose="020B0604020202020204" charset="0"/>
      <p:regular r:id="rId20"/>
    </p:embeddedFont>
    <p:embeddedFont>
      <p:font typeface="Open Sans Bold Italics" panose="020B0604020202020204" charset="0"/>
      <p:regular r:id="rId21"/>
    </p:embeddedFont>
    <p:embeddedFont>
      <p:font typeface="Open Sauce" panose="020B0604020202020204" charset="-18"/>
      <p:regular r:id="rId22"/>
    </p:embeddedFont>
    <p:embeddedFont>
      <p:font typeface="Open Sans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6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6477" y="-923563"/>
            <a:ext cx="15430500" cy="15767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endParaRPr/>
          </a:p>
          <a:p>
            <a:pPr algn="ctr">
              <a:lnSpc>
                <a:spcPts val="9799"/>
              </a:lnSpc>
            </a:pPr>
            <a:endParaRPr/>
          </a:p>
          <a:p>
            <a:pPr algn="ctr">
              <a:lnSpc>
                <a:spcPts val="9799"/>
              </a:lnSpc>
            </a:pPr>
            <a:endParaRPr/>
          </a:p>
          <a:p>
            <a:pPr algn="ctr">
              <a:lnSpc>
                <a:spcPts val="9799"/>
              </a:lnSpc>
            </a:pPr>
            <a:endParaRPr/>
          </a:p>
          <a:p>
            <a:pPr algn="ctr">
              <a:lnSpc>
                <a:spcPts val="9799"/>
              </a:lnSpc>
            </a:pPr>
            <a:r>
              <a:rPr lang="en-US" sz="699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Integracija mindfulness-a u BKT-u</a:t>
            </a:r>
          </a:p>
          <a:p>
            <a:pPr algn="ctr">
              <a:lnSpc>
                <a:spcPts val="9799"/>
              </a:lnSpc>
            </a:pPr>
            <a:endParaRPr lang="en-US" sz="6999" b="1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algn="ctr">
              <a:lnSpc>
                <a:spcPts val="9799"/>
              </a:lnSpc>
            </a:pPr>
            <a:endParaRPr lang="en-US" sz="6999" b="1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algn="ctr">
              <a:lnSpc>
                <a:spcPts val="3499"/>
              </a:lnSpc>
            </a:pPr>
            <a:endParaRPr lang="en-US" sz="6999" b="1">
              <a:solidFill>
                <a:srgbClr val="000000"/>
              </a:solidFill>
              <a:latin typeface="Open Sauce Bold"/>
              <a:ea typeface="Open Sauce Bold"/>
              <a:cs typeface="Open Sauce Bold"/>
              <a:sym typeface="Open Sauce Bold"/>
            </a:endParaRP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Praktikum II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Grupa G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Iva Trogrlić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01.02.2025.</a:t>
            </a:r>
          </a:p>
          <a:p>
            <a:pPr algn="ctr">
              <a:lnSpc>
                <a:spcPts val="9799"/>
              </a:lnSpc>
            </a:pPr>
            <a:endParaRPr lang="en-US" sz="2499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9799"/>
              </a:lnSpc>
            </a:pPr>
            <a:endParaRPr lang="en-US" sz="2499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9799"/>
              </a:lnSpc>
            </a:pPr>
            <a:endParaRPr lang="en-US" sz="2499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  <a:p>
            <a:pPr algn="ctr">
              <a:lnSpc>
                <a:spcPts val="9799"/>
              </a:lnSpc>
              <a:spcBef>
                <a:spcPct val="0"/>
              </a:spcBef>
            </a:pPr>
            <a:endParaRPr lang="en-US" sz="2499">
              <a:solidFill>
                <a:srgbClr val="00000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93447" y="2721945"/>
            <a:ext cx="3793846" cy="4114800"/>
          </a:xfrm>
          <a:custGeom>
            <a:avLst/>
            <a:gdLst/>
            <a:ahLst/>
            <a:cxnLst/>
            <a:rect l="l" t="t" r="r" b="b"/>
            <a:pathLst>
              <a:path w="3793846" h="4114800">
                <a:moveTo>
                  <a:pt x="0" y="0"/>
                </a:moveTo>
                <a:lnTo>
                  <a:pt x="3793846" y="0"/>
                </a:lnTo>
                <a:lnTo>
                  <a:pt x="37938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45892" y="298450"/>
            <a:ext cx="1240379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Koraci u </a:t>
            </a:r>
            <a:r>
              <a:rPr lang="en-US" sz="3999" b="1" i="1">
                <a:solidFill>
                  <a:srgbClr val="000000"/>
                </a:solidFill>
                <a:latin typeface="Open Sauce Bold Italics"/>
                <a:ea typeface="Open Sauce Bold Italics"/>
                <a:cs typeface="Open Sauce Bold Italics"/>
                <a:sym typeface="Open Sauce Bold Italics"/>
              </a:rPr>
              <a:t>AWARE </a:t>
            </a:r>
            <a:r>
              <a:rPr lang="en-US" sz="399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tehnici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91996" y="1622425"/>
            <a:ext cx="12725077" cy="874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Ova mindfulness tehnika osmišljena je za klijente koji imaju tendenciju pretjerano brinuti i/ili doživljavaju prekomjernu anksioznost (Beck &amp; Emery, 1985) .</a:t>
            </a: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Koraci u </a:t>
            </a:r>
            <a:r>
              <a:rPr lang="en-US" sz="2499" b="1" i="1">
                <a:solidFill>
                  <a:srgbClr val="000000"/>
                </a:solidFill>
                <a:latin typeface="Open Sans Bold Italics"/>
                <a:ea typeface="Open Sans Bold Italics"/>
                <a:cs typeface="Open Sans Bold Italics"/>
                <a:sym typeface="Open Sans Bold Italics"/>
              </a:rPr>
              <a:t>AWARE</a:t>
            </a:r>
            <a:r>
              <a:rPr lang="en-US" sz="24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tehnici:  </a:t>
            </a:r>
          </a:p>
          <a:p>
            <a:pPr algn="l">
              <a:lnSpc>
                <a:spcPts val="3499"/>
              </a:lnSpc>
            </a:pPr>
            <a:endParaRPr lang="en-US" sz="2499" b="1">
              <a:solidFill>
                <a:srgbClr val="000000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  <a:p>
            <a:pPr marL="539749" lvl="1" indent="-269875" algn="l">
              <a:lnSpc>
                <a:spcPts val="3499"/>
              </a:lnSpc>
              <a:buAutoNum type="arabicPeriod"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Prihvatite anksioznost:</a:t>
            </a:r>
          </a:p>
          <a:p>
            <a:pPr marL="1079499" lvl="2" indent="-359833" algn="l">
              <a:lnSpc>
                <a:spcPts val="3499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Anksioznost je prirodna i potrebna za preživljavanje.</a:t>
            </a:r>
          </a:p>
          <a:p>
            <a:pPr marL="1079499" lvl="2" indent="-359833" algn="l">
              <a:lnSpc>
                <a:spcPts val="3499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Senzacije su normalne, čak i kad su intenzivne.</a:t>
            </a:r>
          </a:p>
          <a:p>
            <a:pPr marL="539749" lvl="1" indent="-269875" algn="l">
              <a:lnSpc>
                <a:spcPts val="3499"/>
              </a:lnSpc>
              <a:buAutoNum type="arabicPeriod"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Promatrajte izdaleka:</a:t>
            </a:r>
          </a:p>
          <a:p>
            <a:pPr marL="1079499" lvl="2" indent="-359833" algn="l">
              <a:lnSpc>
                <a:spcPts val="3499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Gledajte anksioznost bez prosudbe; ocijenite je na skali od 0 do 10.</a:t>
            </a:r>
          </a:p>
          <a:p>
            <a:pPr marL="1079499" lvl="2" indent="-359833" algn="l">
              <a:lnSpc>
                <a:spcPts val="3499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Odvojite se od osjećaja— vi niste vaša anksioznost.</a:t>
            </a:r>
          </a:p>
          <a:p>
            <a:pPr marL="539749" lvl="1" indent="-269875" algn="l">
              <a:lnSpc>
                <a:spcPts val="3499"/>
              </a:lnSpc>
              <a:buAutoNum type="arabicPeriod"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Djelujte konstruktivno:</a:t>
            </a:r>
          </a:p>
          <a:p>
            <a:pPr marL="1079499" lvl="2" indent="-359833" algn="l">
              <a:lnSpc>
                <a:spcPts val="3499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Ponašajte se kao da niste anksiozni; nastavite s aktivnostima.</a:t>
            </a:r>
          </a:p>
          <a:p>
            <a:pPr marL="1079499" lvl="2" indent="-359833" algn="l">
              <a:lnSpc>
                <a:spcPts val="3499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Dišite polako i ne bježite od anksioznih situacija.</a:t>
            </a:r>
          </a:p>
          <a:p>
            <a:pPr marL="539749" lvl="1" indent="-269875" algn="l">
              <a:lnSpc>
                <a:spcPts val="3499"/>
              </a:lnSpc>
              <a:buAutoNum type="arabicPeriod"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Ponovite:</a:t>
            </a:r>
          </a:p>
          <a:p>
            <a:pPr marL="1079499" lvl="2" indent="-359833" algn="l">
              <a:lnSpc>
                <a:spcPts val="3499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Nastavite prihvaćati, promatrati i djelovati s anksioznošću.</a:t>
            </a:r>
          </a:p>
          <a:p>
            <a:pPr marL="539749" lvl="1" indent="-269875" algn="l">
              <a:lnSpc>
                <a:spcPts val="3499"/>
              </a:lnSpc>
              <a:buAutoNum type="arabicPeriod"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Očekujte najbolje:</a:t>
            </a:r>
          </a:p>
          <a:p>
            <a:pPr marL="1079499" lvl="2" indent="-359833" algn="l">
              <a:lnSpc>
                <a:spcPts val="3499"/>
              </a:lnSpc>
              <a:buFont typeface="Arial"/>
              <a:buChar char="⚬"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Većina strahova se ne dogodi; steknite povjerenje da anksioznost opada s vremenom.</a:t>
            </a: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28750" y="4472940"/>
            <a:ext cx="15430500" cy="1217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000000"/>
                </a:solidFill>
                <a:latin typeface="Open Sauce"/>
                <a:ea typeface="Open Sauce"/>
                <a:cs typeface="Open Sauce"/>
                <a:sym typeface="Open Sauce"/>
              </a:rPr>
              <a:t>Pitanja?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1996" y="650875"/>
            <a:ext cx="1543050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Mindfulness - ključne informacije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09622" y="2156482"/>
            <a:ext cx="9525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591996" y="2146957"/>
            <a:ext cx="17696004" cy="6510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Definicija mindfulnessa: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Održavanje pažnje na trenutnom iskustvu s orijentacijom na otvorenost, prihvaćanje i znatiželju (Bishop et al., 2004).</a:t>
            </a:r>
          </a:p>
          <a:p>
            <a:pPr algn="just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Prakticiranje mindfulnessa: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Tisućljetna praksa, primjenjuje se kao samostalna intervencija ili dio psihoterapijskih metoda.</a:t>
            </a:r>
          </a:p>
          <a:p>
            <a:pPr algn="just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Važnost mindfulnessa za klijente: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Razvija drugačiji odnos prema mislima i unutarnjim iskustvima.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Pomaže u upravljanju negativnim emocijama, opsesivnim mislima i samokritikom.</a:t>
            </a:r>
          </a:p>
          <a:p>
            <a:pPr algn="just">
              <a:lnSpc>
                <a:spcPts val="4759"/>
              </a:lnSpc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759"/>
              </a:lnSpc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1996" y="650875"/>
            <a:ext cx="1543050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Mindfulness - ključne informacije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09622" y="2156482"/>
            <a:ext cx="9525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319147" y="2137432"/>
            <a:ext cx="17968853" cy="4893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endParaRPr/>
          </a:p>
          <a:p>
            <a:pPr algn="just">
              <a:lnSpc>
                <a:spcPts val="4900"/>
              </a:lnSpc>
            </a:pPr>
            <a:r>
              <a:rPr lang="en-US" sz="35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Vrste mindfulnessa:</a:t>
            </a:r>
          </a:p>
          <a:p>
            <a:pPr marL="755651" lvl="1" indent="-377825" algn="just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Mindfulness misli: Za klijente s prekomjernim razmišljanjem ili brigom.</a:t>
            </a:r>
          </a:p>
          <a:p>
            <a:pPr marL="755651" lvl="1" indent="-377825" algn="just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Mindfulness unutarnjih podražaja: Za intenzivne emocije i bolne unutarnje doživljaje.</a:t>
            </a:r>
          </a:p>
          <a:p>
            <a:pPr marL="755651" lvl="1" indent="-377825" algn="just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Mindfulness za samo-suosjećanje: Za klijente sklone samokritici.</a:t>
            </a:r>
          </a:p>
          <a:p>
            <a:pPr algn="just">
              <a:lnSpc>
                <a:spcPts val="4759"/>
              </a:lnSpc>
            </a:pPr>
            <a:endParaRPr lang="en-US" sz="35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4759"/>
              </a:lnSpc>
            </a:pPr>
            <a:endParaRPr lang="en-US" sz="35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650875"/>
            <a:ext cx="1543050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Formalne i neformalne mindfulness prakse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2368070"/>
            <a:ext cx="13971318" cy="6160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Formalne prakse: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Uključuju postavljanje vremena (5-60 minuta) za meditaciju u mirnom okruženju.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Fokus na specifično iskustvo (npr. disanje, tijelo, misli).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Prepoznati kada pažnja odluta i vratiti je na fokus bez osude.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Neformalne prakse: 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Primjena mindfulness principa u svakodnevnim aktivnostima.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Osvještavanje trenutnog iskustva na otvoren i neosuđujući način.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Vraćanje pažnje na sadašnjost kad um odluta.</a:t>
            </a:r>
          </a:p>
          <a:p>
            <a:pPr algn="l">
              <a:lnSpc>
                <a:spcPts val="3359"/>
              </a:lnSpc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359"/>
              </a:lnSpc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795513" y="5143500"/>
            <a:ext cx="4463787" cy="4114800"/>
          </a:xfrm>
          <a:custGeom>
            <a:avLst/>
            <a:gdLst/>
            <a:ahLst/>
            <a:cxnLst/>
            <a:rect l="l" t="t" r="r" b="b"/>
            <a:pathLst>
              <a:path w="4463787" h="4114800">
                <a:moveTo>
                  <a:pt x="0" y="0"/>
                </a:moveTo>
                <a:lnTo>
                  <a:pt x="4463787" y="0"/>
                </a:lnTo>
                <a:lnTo>
                  <a:pt x="4463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650875"/>
            <a:ext cx="15430500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Prakticiranje mindfulnessa od strane terapeuta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737360"/>
            <a:ext cx="13036123" cy="2941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endParaRPr/>
          </a:p>
          <a:p>
            <a:pPr algn="l">
              <a:lnSpc>
                <a:spcPts val="3359"/>
              </a:lnSpc>
            </a:pPr>
            <a:endParaRPr/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Preporučuje se osobna praksa mindfulnessa za smanjenje stresa i poboljšanje blagostanja.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Razvijanje razumijevanja tehnike pomaže u vođenju klijenata.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Dijeljenje vlastitih iskustava motivira klijente za praksu.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93447" y="2721945"/>
            <a:ext cx="3793846" cy="4114800"/>
          </a:xfrm>
          <a:custGeom>
            <a:avLst/>
            <a:gdLst/>
            <a:ahLst/>
            <a:cxnLst/>
            <a:rect l="l" t="t" r="r" b="b"/>
            <a:pathLst>
              <a:path w="3793846" h="4114800">
                <a:moveTo>
                  <a:pt x="0" y="0"/>
                </a:moveTo>
                <a:lnTo>
                  <a:pt x="3793846" y="0"/>
                </a:lnTo>
                <a:lnTo>
                  <a:pt x="37938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45892" y="298450"/>
            <a:ext cx="1223152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Tehnike prije i nakon uvođenja mindfulnessa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45892" y="1741129"/>
            <a:ext cx="12725077" cy="916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Integracija u CBT: </a:t>
            </a: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Mindfulness se bolje uklapa u CBT nego kao samostalna vještina.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Prije uvođenja mindfulnessa: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Edukacija o kognitivnom modelu.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Analiza prednosti i nedostataka ruminacije vs. fokus na sadašnjost.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Sokratovsko ispitivanje točnosti percepcija o ruminaciji.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Rasprava o ometanju životnih vrijednosti.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Edukacija o korisnosti mindfulnessa.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Započinjanje procesa ruminacije u seansi.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Ocjena intenziteta negativne emocije.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Primjena mindfulnessa u seansi: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Provedba mindfulness vježbe (u trajanju od 5 minuta) te snimanje iste.</a:t>
            </a:r>
          </a:p>
          <a:p>
            <a:pPr algn="l">
              <a:lnSpc>
                <a:spcPts val="3079"/>
              </a:lnSpc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079"/>
              </a:lnSpc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079"/>
              </a:lnSpc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93447" y="2721945"/>
            <a:ext cx="3793846" cy="4114800"/>
          </a:xfrm>
          <a:custGeom>
            <a:avLst/>
            <a:gdLst/>
            <a:ahLst/>
            <a:cxnLst/>
            <a:rect l="l" t="t" r="r" b="b"/>
            <a:pathLst>
              <a:path w="3793846" h="4114800">
                <a:moveTo>
                  <a:pt x="0" y="0"/>
                </a:moveTo>
                <a:lnTo>
                  <a:pt x="3793846" y="0"/>
                </a:lnTo>
                <a:lnTo>
                  <a:pt x="37938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45892" y="298450"/>
            <a:ext cx="1240379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Tehnike prije i nakon uvođenja mindfulnessa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345892" y="1741129"/>
            <a:ext cx="12725077" cy="6249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endParaRPr/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Nakon mindfulness vježbe: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Ponovna ocjena intenziteta emocije.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Zaključci o iskustvu.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Postavljanje plana za svakodnevnu praksu.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Razlozi za uvođenje ruminacije: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Vježba kao eksperiment: Učenje da mindfulness pruža kontrolu nad ruminacijom.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Replikacija uvjeta: Učenje u uvjetima sličnim onima iz stvarnog života.</a:t>
            </a:r>
          </a:p>
          <a:p>
            <a:pPr algn="l">
              <a:lnSpc>
                <a:spcPts val="3079"/>
              </a:lnSpc>
            </a:pPr>
            <a:endParaRPr lang="en-US" sz="30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93447" y="2721945"/>
            <a:ext cx="3793846" cy="4114800"/>
          </a:xfrm>
          <a:custGeom>
            <a:avLst/>
            <a:gdLst/>
            <a:ahLst/>
            <a:cxnLst/>
            <a:rect l="l" t="t" r="r" b="b"/>
            <a:pathLst>
              <a:path w="3793846" h="4114800">
                <a:moveTo>
                  <a:pt x="0" y="0"/>
                </a:moveTo>
                <a:lnTo>
                  <a:pt x="3793846" y="0"/>
                </a:lnTo>
                <a:lnTo>
                  <a:pt x="37938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45892" y="298450"/>
            <a:ext cx="1240379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Primjer mindfulness-a u radu s klijentima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91996" y="1308735"/>
            <a:ext cx="12725077" cy="830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endParaRPr/>
          </a:p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Postavljanje konteksta: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Objasnite klijentu da ruminacija nije korisna.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Predstavite mindfulness kao tehniku za smanjenje ruminacije.</a:t>
            </a: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Priprema za vježbu: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Zamolite klijenta da zatvori oči ili ih drži otvorenima.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Potičite ga da razmišlja o negativnim mislima, kako bi ih mogao doživjeti u trenutku.</a:t>
            </a: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Mindfulness vježba: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Uputite klijenta da se fokusira na disanje.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Pomoć u osjetu zraka pri udahu i izdahu, te senzacijama u tijelu.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Prihvatite da um može odlutati; naglasite vraćanje pažnje na disanje bez kritike.</a:t>
            </a: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Praćenje procesa: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Potičite klijenta da primijeti i pusti misli bez forsiranja.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Fokus ostaje na senzacijama disanja.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pen Sauce Light"/>
                <a:ea typeface="Open Sauce Light"/>
                <a:cs typeface="Open Sauce Light"/>
                <a:sym typeface="Open Sauce Light"/>
              </a:rPr>
              <a:t>Ovaj pristup pomaže klijentima da dožive mindfulness u praksi.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793447" y="2721945"/>
            <a:ext cx="3793846" cy="4114800"/>
          </a:xfrm>
          <a:custGeom>
            <a:avLst/>
            <a:gdLst/>
            <a:ahLst/>
            <a:cxnLst/>
            <a:rect l="l" t="t" r="r" b="b"/>
            <a:pathLst>
              <a:path w="3793846" h="4114800">
                <a:moveTo>
                  <a:pt x="0" y="0"/>
                </a:moveTo>
                <a:lnTo>
                  <a:pt x="3793846" y="0"/>
                </a:lnTo>
                <a:lnTo>
                  <a:pt x="37938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45892" y="298450"/>
            <a:ext cx="12403796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Tehnike nakon mindfulness vježbe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91996" y="1622425"/>
            <a:ext cx="12725077" cy="699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Postavljanje pitanja: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Provjera intenziteta tuge na skali 0-10?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Kako si se osjećao tijekom vježbe?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Što si primijetio?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 li ti um odlutao?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Jesi li mogao vratiti pažnju na disanje?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Ako jesi, što to govori o tvojoj sposobnosti puštanja ruminacije?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Što se dogodilo s tvojim emocijama tijekom mindfulnessa?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Je li ovo bilo korisno?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Misliš li da bi bilo dobro prakticirati ovo za tvoj akcijski plan (zadaću)?</a:t>
            </a:r>
          </a:p>
          <a:p>
            <a:pPr algn="l"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l">
              <a:lnSpc>
                <a:spcPts val="3499"/>
              </a:lnSpc>
            </a:pPr>
            <a:r>
              <a:rPr lang="en-US" sz="249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Preporuke za praksu: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Potaknite klijente da koriste formalne ili neformalne mindfulness vježbe kad se osjećaju zaglavljeno u negativnim mislima ili neugodnim emocijama.</a:t>
            </a:r>
          </a:p>
          <a:p>
            <a:pPr marL="539749" lvl="1" indent="-269875" algn="l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Učite razne formalne vježbe kako biste odabrali onu koja najbolje odgovara klijentu.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742</Words>
  <Application>Microsoft Office PowerPoint</Application>
  <PresentationFormat>Custom</PresentationFormat>
  <Paragraphs>124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Open Sauce Bold</vt:lpstr>
      <vt:lpstr>Arial</vt:lpstr>
      <vt:lpstr>Open Sauce Light</vt:lpstr>
      <vt:lpstr>Calibri</vt:lpstr>
      <vt:lpstr>Open Sauce Bold Italics</vt:lpstr>
      <vt:lpstr>Open Sans</vt:lpstr>
      <vt:lpstr>Open Sans Bold Italics</vt:lpstr>
      <vt:lpstr>Open Sauce</vt:lpstr>
      <vt:lpstr>Open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Integracija mindfulnessa u BKT</dc:title>
  <dc:creator>hubik</dc:creator>
  <cp:lastModifiedBy>hubikotvr@outlook.com</cp:lastModifiedBy>
  <cp:revision>2</cp:revision>
  <dcterms:created xsi:type="dcterms:W3CDTF">2006-08-16T00:00:00Z</dcterms:created>
  <dcterms:modified xsi:type="dcterms:W3CDTF">2025-01-30T15:05:19Z</dcterms:modified>
  <dc:identifier>DAGcZKvLyGs</dc:identifier>
</cp:coreProperties>
</file>