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8" r:id="rId4"/>
    <p:sldId id="260" r:id="rId5"/>
    <p:sldId id="261" r:id="rId6"/>
    <p:sldId id="284" r:id="rId7"/>
    <p:sldId id="262" r:id="rId8"/>
    <p:sldId id="259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7" r:id="rId19"/>
    <p:sldId id="278" r:id="rId20"/>
    <p:sldId id="272" r:id="rId21"/>
    <p:sldId id="279" r:id="rId22"/>
    <p:sldId id="273" r:id="rId23"/>
    <p:sldId id="274" r:id="rId24"/>
    <p:sldId id="281" r:id="rId25"/>
    <p:sldId id="276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C778B4-B7F0-40C9-83CE-79D7EC0CEA83}" type="doc">
      <dgm:prSet loTypeId="urn:microsoft.com/office/officeart/2005/8/layout/cycle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3841A244-9541-43D5-A439-810563CC034C}">
      <dgm:prSet phldrT="[Text]"/>
      <dgm:spPr/>
      <dgm:t>
        <a:bodyPr/>
        <a:lstStyle/>
        <a:p>
          <a:r>
            <a:rPr lang="hr-HR"/>
            <a:t>Kvaliteta sna</a:t>
          </a:r>
        </a:p>
      </dgm:t>
    </dgm:pt>
    <dgm:pt modelId="{8CB91AD5-41BB-4FDC-A922-DCA10BE39879}" type="parTrans" cxnId="{5CC88030-FB37-4959-A091-E2B3062469F7}">
      <dgm:prSet/>
      <dgm:spPr/>
      <dgm:t>
        <a:bodyPr/>
        <a:lstStyle/>
        <a:p>
          <a:endParaRPr lang="hr-HR"/>
        </a:p>
      </dgm:t>
    </dgm:pt>
    <dgm:pt modelId="{28354E7D-56A0-4F82-BA70-DB1119BDBDD5}" type="sibTrans" cxnId="{5CC88030-FB37-4959-A091-E2B3062469F7}">
      <dgm:prSet/>
      <dgm:spPr/>
      <dgm:t>
        <a:bodyPr/>
        <a:lstStyle/>
        <a:p>
          <a:endParaRPr lang="hr-HR"/>
        </a:p>
      </dgm:t>
    </dgm:pt>
    <dgm:pt modelId="{AD58CCF0-A7A0-4455-A23E-2E9B34229771}">
      <dgm:prSet phldrT="[Text]"/>
      <dgm:spPr/>
      <dgm:t>
        <a:bodyPr/>
        <a:lstStyle/>
        <a:p>
          <a:r>
            <a:rPr lang="hr-HR" dirty="0"/>
            <a:t>Raspoloženje</a:t>
          </a:r>
        </a:p>
      </dgm:t>
    </dgm:pt>
    <dgm:pt modelId="{5889FB3E-29C2-4F1A-BF90-F23899B0CF4A}" type="parTrans" cxnId="{3A5578CD-EB4B-48DE-926A-3D9BC1558875}">
      <dgm:prSet/>
      <dgm:spPr/>
      <dgm:t>
        <a:bodyPr/>
        <a:lstStyle/>
        <a:p>
          <a:endParaRPr lang="hr-HR"/>
        </a:p>
      </dgm:t>
    </dgm:pt>
    <dgm:pt modelId="{F79FC068-E296-4E23-85FE-4AB2A1C57EF8}" type="sibTrans" cxnId="{3A5578CD-EB4B-48DE-926A-3D9BC1558875}">
      <dgm:prSet/>
      <dgm:spPr/>
      <dgm:t>
        <a:bodyPr/>
        <a:lstStyle/>
        <a:p>
          <a:endParaRPr lang="hr-HR"/>
        </a:p>
      </dgm:t>
    </dgm:pt>
    <dgm:pt modelId="{A8A39F74-5420-4931-8E42-A458348F8CF7}" type="pres">
      <dgm:prSet presAssocID="{62C778B4-B7F0-40C9-83CE-79D7EC0CEA8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B53E2C8-81E3-4C3F-BA25-D6491C02B37A}" type="pres">
      <dgm:prSet presAssocID="{3841A244-9541-43D5-A439-810563CC034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A6E2CB3-A9B2-422A-B344-A8E71E972139}" type="pres">
      <dgm:prSet presAssocID="{3841A244-9541-43D5-A439-810563CC034C}" presName="spNode" presStyleCnt="0"/>
      <dgm:spPr/>
      <dgm:t>
        <a:bodyPr/>
        <a:lstStyle/>
        <a:p>
          <a:endParaRPr lang="hr-HR"/>
        </a:p>
      </dgm:t>
    </dgm:pt>
    <dgm:pt modelId="{B0C2B300-B26B-4005-BC51-B4B716407AE2}" type="pres">
      <dgm:prSet presAssocID="{28354E7D-56A0-4F82-BA70-DB1119BDBDD5}" presName="sibTrans" presStyleLbl="sibTrans1D1" presStyleIdx="0" presStyleCnt="2"/>
      <dgm:spPr/>
      <dgm:t>
        <a:bodyPr/>
        <a:lstStyle/>
        <a:p>
          <a:endParaRPr lang="hr-HR"/>
        </a:p>
      </dgm:t>
    </dgm:pt>
    <dgm:pt modelId="{403CFB2A-9BB8-413B-85AB-49D2EAD651BD}" type="pres">
      <dgm:prSet presAssocID="{AD58CCF0-A7A0-4455-A23E-2E9B3422977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3422E25-E2F9-4923-9AE8-2C5CAEDF6E31}" type="pres">
      <dgm:prSet presAssocID="{AD58CCF0-A7A0-4455-A23E-2E9B34229771}" presName="spNode" presStyleCnt="0"/>
      <dgm:spPr/>
      <dgm:t>
        <a:bodyPr/>
        <a:lstStyle/>
        <a:p>
          <a:endParaRPr lang="hr-HR"/>
        </a:p>
      </dgm:t>
    </dgm:pt>
    <dgm:pt modelId="{6A086286-243D-48EA-97D1-39F385E5F67F}" type="pres">
      <dgm:prSet presAssocID="{F79FC068-E296-4E23-85FE-4AB2A1C57EF8}" presName="sibTrans" presStyleLbl="sibTrans1D1" presStyleIdx="1" presStyleCnt="2"/>
      <dgm:spPr/>
      <dgm:t>
        <a:bodyPr/>
        <a:lstStyle/>
        <a:p>
          <a:endParaRPr lang="hr-HR"/>
        </a:p>
      </dgm:t>
    </dgm:pt>
  </dgm:ptLst>
  <dgm:cxnLst>
    <dgm:cxn modelId="{34917D54-A09D-4820-9ACF-5FD8DF24A6F5}" type="presOf" srcId="{62C778B4-B7F0-40C9-83CE-79D7EC0CEA83}" destId="{A8A39F74-5420-4931-8E42-A458348F8CF7}" srcOrd="0" destOrd="0" presId="urn:microsoft.com/office/officeart/2005/8/layout/cycle5"/>
    <dgm:cxn modelId="{5CC88030-FB37-4959-A091-E2B3062469F7}" srcId="{62C778B4-B7F0-40C9-83CE-79D7EC0CEA83}" destId="{3841A244-9541-43D5-A439-810563CC034C}" srcOrd="0" destOrd="0" parTransId="{8CB91AD5-41BB-4FDC-A922-DCA10BE39879}" sibTransId="{28354E7D-56A0-4F82-BA70-DB1119BDBDD5}"/>
    <dgm:cxn modelId="{71140EA7-B657-4826-92C6-A4FDD5140350}" type="presOf" srcId="{AD58CCF0-A7A0-4455-A23E-2E9B34229771}" destId="{403CFB2A-9BB8-413B-85AB-49D2EAD651BD}" srcOrd="0" destOrd="0" presId="urn:microsoft.com/office/officeart/2005/8/layout/cycle5"/>
    <dgm:cxn modelId="{7A04E3EA-E1B3-4006-BC6A-94DDB0C5685C}" type="presOf" srcId="{F79FC068-E296-4E23-85FE-4AB2A1C57EF8}" destId="{6A086286-243D-48EA-97D1-39F385E5F67F}" srcOrd="0" destOrd="0" presId="urn:microsoft.com/office/officeart/2005/8/layout/cycle5"/>
    <dgm:cxn modelId="{3A5578CD-EB4B-48DE-926A-3D9BC1558875}" srcId="{62C778B4-B7F0-40C9-83CE-79D7EC0CEA83}" destId="{AD58CCF0-A7A0-4455-A23E-2E9B34229771}" srcOrd="1" destOrd="0" parTransId="{5889FB3E-29C2-4F1A-BF90-F23899B0CF4A}" sibTransId="{F79FC068-E296-4E23-85FE-4AB2A1C57EF8}"/>
    <dgm:cxn modelId="{12F2B572-0C28-469C-885C-087D2A5A642E}" type="presOf" srcId="{3841A244-9541-43D5-A439-810563CC034C}" destId="{3B53E2C8-81E3-4C3F-BA25-D6491C02B37A}" srcOrd="0" destOrd="0" presId="urn:microsoft.com/office/officeart/2005/8/layout/cycle5"/>
    <dgm:cxn modelId="{A2F0A0E3-E80F-4E78-9A1B-73C3D975181A}" type="presOf" srcId="{28354E7D-56A0-4F82-BA70-DB1119BDBDD5}" destId="{B0C2B300-B26B-4005-BC51-B4B716407AE2}" srcOrd="0" destOrd="0" presId="urn:microsoft.com/office/officeart/2005/8/layout/cycle5"/>
    <dgm:cxn modelId="{9E834003-F79B-421F-AA0D-F1E83D5BDB42}" type="presParOf" srcId="{A8A39F74-5420-4931-8E42-A458348F8CF7}" destId="{3B53E2C8-81E3-4C3F-BA25-D6491C02B37A}" srcOrd="0" destOrd="0" presId="urn:microsoft.com/office/officeart/2005/8/layout/cycle5"/>
    <dgm:cxn modelId="{CECDAC70-1D69-4883-B4F1-94D7C8407BCC}" type="presParOf" srcId="{A8A39F74-5420-4931-8E42-A458348F8CF7}" destId="{3A6E2CB3-A9B2-422A-B344-A8E71E972139}" srcOrd="1" destOrd="0" presId="urn:microsoft.com/office/officeart/2005/8/layout/cycle5"/>
    <dgm:cxn modelId="{1B0ED69A-0A53-4F1E-B4E1-0F1FB5494768}" type="presParOf" srcId="{A8A39F74-5420-4931-8E42-A458348F8CF7}" destId="{B0C2B300-B26B-4005-BC51-B4B716407AE2}" srcOrd="2" destOrd="0" presId="urn:microsoft.com/office/officeart/2005/8/layout/cycle5"/>
    <dgm:cxn modelId="{6AB23329-8635-4F97-9862-3041A1AEB516}" type="presParOf" srcId="{A8A39F74-5420-4931-8E42-A458348F8CF7}" destId="{403CFB2A-9BB8-413B-85AB-49D2EAD651BD}" srcOrd="3" destOrd="0" presId="urn:microsoft.com/office/officeart/2005/8/layout/cycle5"/>
    <dgm:cxn modelId="{486A4633-B5A0-476B-9749-DF056395EA77}" type="presParOf" srcId="{A8A39F74-5420-4931-8E42-A458348F8CF7}" destId="{53422E25-E2F9-4923-9AE8-2C5CAEDF6E31}" srcOrd="4" destOrd="0" presId="urn:microsoft.com/office/officeart/2005/8/layout/cycle5"/>
    <dgm:cxn modelId="{0C11898E-7A42-40F7-AAD0-7DF04315FD68}" type="presParOf" srcId="{A8A39F74-5420-4931-8E42-A458348F8CF7}" destId="{6A086286-243D-48EA-97D1-39F385E5F67F}" srcOrd="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0C4A01-6DF0-411C-9A53-6A7E764AF90F}" type="doc">
      <dgm:prSet loTypeId="urn:microsoft.com/office/officeart/2005/8/layout/cycle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D89482D0-CA45-420E-93D1-DCDAD9973A60}">
      <dgm:prSet phldrT="[Text]"/>
      <dgm:spPr/>
      <dgm:t>
        <a:bodyPr/>
        <a:lstStyle/>
        <a:p>
          <a:pPr algn="ctr"/>
          <a:r>
            <a:rPr lang="hr-HR" dirty="0"/>
            <a:t>zabrinutost zbog negativnih </a:t>
          </a:r>
          <a:r>
            <a:rPr lang="hr-HR" dirty="0" smtClean="0"/>
            <a:t>dnevnih efekata radi lošeg spavanja</a:t>
          </a:r>
          <a:endParaRPr lang="hr-HR" dirty="0"/>
        </a:p>
      </dgm:t>
    </dgm:pt>
    <dgm:pt modelId="{02BECF81-E3F3-4708-89A8-A9AFAD6D7C36}" type="parTrans" cxnId="{4D8CB9C0-CE21-4600-8A8E-33783A8B005D}">
      <dgm:prSet/>
      <dgm:spPr/>
      <dgm:t>
        <a:bodyPr/>
        <a:lstStyle/>
        <a:p>
          <a:pPr algn="ctr"/>
          <a:endParaRPr lang="hr-HR"/>
        </a:p>
      </dgm:t>
    </dgm:pt>
    <dgm:pt modelId="{E6ECB3DA-89A4-45DE-9061-6A832E2748E7}" type="sibTrans" cxnId="{4D8CB9C0-CE21-4600-8A8E-33783A8B005D}">
      <dgm:prSet/>
      <dgm:spPr/>
      <dgm:t>
        <a:bodyPr/>
        <a:lstStyle/>
        <a:p>
          <a:pPr algn="ctr"/>
          <a:endParaRPr lang="hr-HR"/>
        </a:p>
      </dgm:t>
    </dgm:pt>
    <dgm:pt modelId="{E0439332-3858-473E-B021-56DA0A07AD7C}">
      <dgm:prSet phldrT="[Text]"/>
      <dgm:spPr/>
      <dgm:t>
        <a:bodyPr/>
        <a:lstStyle/>
        <a:p>
          <a:pPr algn="ctr"/>
          <a:r>
            <a:rPr lang="hr-HR" dirty="0" smtClean="0"/>
            <a:t>pokušavanje da se problem riješi, ali bezuspješno</a:t>
          </a:r>
          <a:endParaRPr lang="hr-HR" dirty="0"/>
        </a:p>
      </dgm:t>
    </dgm:pt>
    <dgm:pt modelId="{E014BD94-E4FE-4C18-A3AA-63BB9269C2B2}" type="parTrans" cxnId="{37FABCD3-FAA5-4204-9D07-64C7A760A079}">
      <dgm:prSet/>
      <dgm:spPr/>
      <dgm:t>
        <a:bodyPr/>
        <a:lstStyle/>
        <a:p>
          <a:pPr algn="ctr"/>
          <a:endParaRPr lang="hr-HR"/>
        </a:p>
      </dgm:t>
    </dgm:pt>
    <dgm:pt modelId="{7FA34C92-FD29-4703-A653-68250682B82D}" type="sibTrans" cxnId="{37FABCD3-FAA5-4204-9D07-64C7A760A079}">
      <dgm:prSet/>
      <dgm:spPr/>
      <dgm:t>
        <a:bodyPr/>
        <a:lstStyle/>
        <a:p>
          <a:pPr algn="ctr"/>
          <a:endParaRPr lang="hr-HR"/>
        </a:p>
      </dgm:t>
    </dgm:pt>
    <dgm:pt modelId="{286096C8-4B23-45E9-88B2-76D75405CA49}">
      <dgm:prSet phldrT="[Text]"/>
      <dgm:spPr/>
      <dgm:t>
        <a:bodyPr/>
        <a:lstStyle/>
        <a:p>
          <a:pPr algn="ctr"/>
          <a:r>
            <a:rPr lang="hr-HR"/>
            <a:t>nemogućnost osobe da zaspi</a:t>
          </a:r>
        </a:p>
      </dgm:t>
    </dgm:pt>
    <dgm:pt modelId="{D8310D64-B77B-4A60-A6B7-0F4C83D95E89}" type="parTrans" cxnId="{CB63A3A3-8667-4165-AC45-6DD756A98E86}">
      <dgm:prSet/>
      <dgm:spPr/>
      <dgm:t>
        <a:bodyPr/>
        <a:lstStyle/>
        <a:p>
          <a:pPr algn="ctr"/>
          <a:endParaRPr lang="hr-HR"/>
        </a:p>
      </dgm:t>
    </dgm:pt>
    <dgm:pt modelId="{015E5024-BBFD-4E75-8975-44ABB31B95B3}" type="sibTrans" cxnId="{CB63A3A3-8667-4165-AC45-6DD756A98E86}">
      <dgm:prSet/>
      <dgm:spPr/>
      <dgm:t>
        <a:bodyPr/>
        <a:lstStyle/>
        <a:p>
          <a:pPr algn="ctr"/>
          <a:endParaRPr lang="hr-HR"/>
        </a:p>
      </dgm:t>
    </dgm:pt>
    <dgm:pt modelId="{2E73B619-7F51-4198-928E-91DE420CA985}">
      <dgm:prSet phldrT="[Text]"/>
      <dgm:spPr/>
      <dgm:t>
        <a:bodyPr/>
        <a:lstStyle/>
        <a:p>
          <a:pPr algn="ctr"/>
          <a:r>
            <a:rPr lang="hr-HR" dirty="0"/>
            <a:t>zabrinutost zbog </a:t>
          </a:r>
          <a:r>
            <a:rPr lang="hr-HR" dirty="0" smtClean="0"/>
            <a:t>lošeg sna noću</a:t>
          </a:r>
          <a:endParaRPr lang="hr-HR" dirty="0"/>
        </a:p>
      </dgm:t>
    </dgm:pt>
    <dgm:pt modelId="{AEFCF656-E717-48E5-B3AE-10EFFBD80474}" type="parTrans" cxnId="{EBCE38D4-481B-4426-B19B-44E6D1688AE0}">
      <dgm:prSet/>
      <dgm:spPr/>
      <dgm:t>
        <a:bodyPr/>
        <a:lstStyle/>
        <a:p>
          <a:pPr algn="ctr"/>
          <a:endParaRPr lang="hr-HR"/>
        </a:p>
      </dgm:t>
    </dgm:pt>
    <dgm:pt modelId="{D08CD958-5476-49E3-8152-72821FFBBE76}" type="sibTrans" cxnId="{EBCE38D4-481B-4426-B19B-44E6D1688AE0}">
      <dgm:prSet/>
      <dgm:spPr/>
      <dgm:t>
        <a:bodyPr/>
        <a:lstStyle/>
        <a:p>
          <a:pPr algn="ctr"/>
          <a:endParaRPr lang="hr-HR"/>
        </a:p>
      </dgm:t>
    </dgm:pt>
    <dgm:pt modelId="{A872B121-3539-4830-A335-060F3902C9EE}" type="pres">
      <dgm:prSet presAssocID="{0E0C4A01-6DF0-411C-9A53-6A7E764AF9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48DFF03-5B18-4549-AE46-A66C75F7D436}" type="pres">
      <dgm:prSet presAssocID="{D89482D0-CA45-420E-93D1-DCDAD9973A6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A70CA20-A2C7-43A3-A21D-5E3280824167}" type="pres">
      <dgm:prSet presAssocID="{D89482D0-CA45-420E-93D1-DCDAD9973A60}" presName="spNode" presStyleCnt="0"/>
      <dgm:spPr/>
    </dgm:pt>
    <dgm:pt modelId="{B064410A-E50D-4B9B-9646-27AEE2B9FEB5}" type="pres">
      <dgm:prSet presAssocID="{E6ECB3DA-89A4-45DE-9061-6A832E2748E7}" presName="sibTrans" presStyleLbl="sibTrans1D1" presStyleIdx="0" presStyleCnt="4"/>
      <dgm:spPr/>
      <dgm:t>
        <a:bodyPr/>
        <a:lstStyle/>
        <a:p>
          <a:endParaRPr lang="hr-HR"/>
        </a:p>
      </dgm:t>
    </dgm:pt>
    <dgm:pt modelId="{33756BEA-23CA-4AA7-B984-269DEAAE1765}" type="pres">
      <dgm:prSet presAssocID="{E0439332-3858-473E-B021-56DA0A07AD7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67843CA-A5CA-4B11-AA83-87E96CD27D10}" type="pres">
      <dgm:prSet presAssocID="{E0439332-3858-473E-B021-56DA0A07AD7C}" presName="spNode" presStyleCnt="0"/>
      <dgm:spPr/>
    </dgm:pt>
    <dgm:pt modelId="{80A587A2-3517-4D33-B5CC-992AAD50701E}" type="pres">
      <dgm:prSet presAssocID="{7FA34C92-FD29-4703-A653-68250682B82D}" presName="sibTrans" presStyleLbl="sibTrans1D1" presStyleIdx="1" presStyleCnt="4"/>
      <dgm:spPr/>
      <dgm:t>
        <a:bodyPr/>
        <a:lstStyle/>
        <a:p>
          <a:endParaRPr lang="hr-HR"/>
        </a:p>
      </dgm:t>
    </dgm:pt>
    <dgm:pt modelId="{4FCE0651-4F14-4585-9F6F-07B76E4F5196}" type="pres">
      <dgm:prSet presAssocID="{286096C8-4B23-45E9-88B2-76D75405CA4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B127FA1-7B8A-4FDE-B763-7F667D5A89F5}" type="pres">
      <dgm:prSet presAssocID="{286096C8-4B23-45E9-88B2-76D75405CA49}" presName="spNode" presStyleCnt="0"/>
      <dgm:spPr/>
    </dgm:pt>
    <dgm:pt modelId="{A9EF0ED3-4093-4B2E-BE89-286221F67A0F}" type="pres">
      <dgm:prSet presAssocID="{015E5024-BBFD-4E75-8975-44ABB31B95B3}" presName="sibTrans" presStyleLbl="sibTrans1D1" presStyleIdx="2" presStyleCnt="4"/>
      <dgm:spPr/>
      <dgm:t>
        <a:bodyPr/>
        <a:lstStyle/>
        <a:p>
          <a:endParaRPr lang="hr-HR"/>
        </a:p>
      </dgm:t>
    </dgm:pt>
    <dgm:pt modelId="{3708D72B-15CB-467A-A215-ACAABBB9C308}" type="pres">
      <dgm:prSet presAssocID="{2E73B619-7F51-4198-928E-91DE420CA9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66C9C81-C850-4244-8DD3-2DEF55D55C38}" type="pres">
      <dgm:prSet presAssocID="{2E73B619-7F51-4198-928E-91DE420CA985}" presName="spNode" presStyleCnt="0"/>
      <dgm:spPr/>
    </dgm:pt>
    <dgm:pt modelId="{A0AC8614-8A29-4103-894C-7CFA71D667E3}" type="pres">
      <dgm:prSet presAssocID="{D08CD958-5476-49E3-8152-72821FFBBE76}" presName="sibTrans" presStyleLbl="sibTrans1D1" presStyleIdx="3" presStyleCnt="4"/>
      <dgm:spPr/>
      <dgm:t>
        <a:bodyPr/>
        <a:lstStyle/>
        <a:p>
          <a:endParaRPr lang="hr-HR"/>
        </a:p>
      </dgm:t>
    </dgm:pt>
  </dgm:ptLst>
  <dgm:cxnLst>
    <dgm:cxn modelId="{9F437A48-2735-4620-83A1-18BC94CD0031}" type="presOf" srcId="{0E0C4A01-6DF0-411C-9A53-6A7E764AF90F}" destId="{A872B121-3539-4830-A335-060F3902C9EE}" srcOrd="0" destOrd="0" presId="urn:microsoft.com/office/officeart/2005/8/layout/cycle5"/>
    <dgm:cxn modelId="{4D8CB9C0-CE21-4600-8A8E-33783A8B005D}" srcId="{0E0C4A01-6DF0-411C-9A53-6A7E764AF90F}" destId="{D89482D0-CA45-420E-93D1-DCDAD9973A60}" srcOrd="0" destOrd="0" parTransId="{02BECF81-E3F3-4708-89A8-A9AFAD6D7C36}" sibTransId="{E6ECB3DA-89A4-45DE-9061-6A832E2748E7}"/>
    <dgm:cxn modelId="{CE40D0B2-C292-4A3D-83D9-ECFFAE4D4E73}" type="presOf" srcId="{E6ECB3DA-89A4-45DE-9061-6A832E2748E7}" destId="{B064410A-E50D-4B9B-9646-27AEE2B9FEB5}" srcOrd="0" destOrd="0" presId="urn:microsoft.com/office/officeart/2005/8/layout/cycle5"/>
    <dgm:cxn modelId="{DB1A239D-3F86-4381-B8F5-C5E979C64A47}" type="presOf" srcId="{7FA34C92-FD29-4703-A653-68250682B82D}" destId="{80A587A2-3517-4D33-B5CC-992AAD50701E}" srcOrd="0" destOrd="0" presId="urn:microsoft.com/office/officeart/2005/8/layout/cycle5"/>
    <dgm:cxn modelId="{C8945E75-2D67-445F-9BF0-1B872D694DC2}" type="presOf" srcId="{D89482D0-CA45-420E-93D1-DCDAD9973A60}" destId="{948DFF03-5B18-4549-AE46-A66C75F7D436}" srcOrd="0" destOrd="0" presId="urn:microsoft.com/office/officeart/2005/8/layout/cycle5"/>
    <dgm:cxn modelId="{CB63A3A3-8667-4165-AC45-6DD756A98E86}" srcId="{0E0C4A01-6DF0-411C-9A53-6A7E764AF90F}" destId="{286096C8-4B23-45E9-88B2-76D75405CA49}" srcOrd="2" destOrd="0" parTransId="{D8310D64-B77B-4A60-A6B7-0F4C83D95E89}" sibTransId="{015E5024-BBFD-4E75-8975-44ABB31B95B3}"/>
    <dgm:cxn modelId="{F2AE3755-33FE-4285-BAE1-496DDC44076A}" type="presOf" srcId="{D08CD958-5476-49E3-8152-72821FFBBE76}" destId="{A0AC8614-8A29-4103-894C-7CFA71D667E3}" srcOrd="0" destOrd="0" presId="urn:microsoft.com/office/officeart/2005/8/layout/cycle5"/>
    <dgm:cxn modelId="{37FABCD3-FAA5-4204-9D07-64C7A760A079}" srcId="{0E0C4A01-6DF0-411C-9A53-6A7E764AF90F}" destId="{E0439332-3858-473E-B021-56DA0A07AD7C}" srcOrd="1" destOrd="0" parTransId="{E014BD94-E4FE-4C18-A3AA-63BB9269C2B2}" sibTransId="{7FA34C92-FD29-4703-A653-68250682B82D}"/>
    <dgm:cxn modelId="{37EE5AFC-02CC-4200-9AFE-61079235FE12}" type="presOf" srcId="{2E73B619-7F51-4198-928E-91DE420CA985}" destId="{3708D72B-15CB-467A-A215-ACAABBB9C308}" srcOrd="0" destOrd="0" presId="urn:microsoft.com/office/officeart/2005/8/layout/cycle5"/>
    <dgm:cxn modelId="{D63731EF-D655-418D-90E8-FEE1E002EAEC}" type="presOf" srcId="{286096C8-4B23-45E9-88B2-76D75405CA49}" destId="{4FCE0651-4F14-4585-9F6F-07B76E4F5196}" srcOrd="0" destOrd="0" presId="urn:microsoft.com/office/officeart/2005/8/layout/cycle5"/>
    <dgm:cxn modelId="{009B67B2-F50F-4431-9950-7B2961347EF0}" type="presOf" srcId="{E0439332-3858-473E-B021-56DA0A07AD7C}" destId="{33756BEA-23CA-4AA7-B984-269DEAAE1765}" srcOrd="0" destOrd="0" presId="urn:microsoft.com/office/officeart/2005/8/layout/cycle5"/>
    <dgm:cxn modelId="{637AB108-54C9-41EA-A972-F767AE39BD68}" type="presOf" srcId="{015E5024-BBFD-4E75-8975-44ABB31B95B3}" destId="{A9EF0ED3-4093-4B2E-BE89-286221F67A0F}" srcOrd="0" destOrd="0" presId="urn:microsoft.com/office/officeart/2005/8/layout/cycle5"/>
    <dgm:cxn modelId="{EBCE38D4-481B-4426-B19B-44E6D1688AE0}" srcId="{0E0C4A01-6DF0-411C-9A53-6A7E764AF90F}" destId="{2E73B619-7F51-4198-928E-91DE420CA985}" srcOrd="3" destOrd="0" parTransId="{AEFCF656-E717-48E5-B3AE-10EFFBD80474}" sibTransId="{D08CD958-5476-49E3-8152-72821FFBBE76}"/>
    <dgm:cxn modelId="{06755530-4F0C-484E-8B58-EAEAC493BB45}" type="presParOf" srcId="{A872B121-3539-4830-A335-060F3902C9EE}" destId="{948DFF03-5B18-4549-AE46-A66C75F7D436}" srcOrd="0" destOrd="0" presId="urn:microsoft.com/office/officeart/2005/8/layout/cycle5"/>
    <dgm:cxn modelId="{DE245F5C-C579-4BD0-BC0E-FBF1C3155DB6}" type="presParOf" srcId="{A872B121-3539-4830-A335-060F3902C9EE}" destId="{2A70CA20-A2C7-43A3-A21D-5E3280824167}" srcOrd="1" destOrd="0" presId="urn:microsoft.com/office/officeart/2005/8/layout/cycle5"/>
    <dgm:cxn modelId="{26765DF8-4B67-4C2A-A897-A7791BA71899}" type="presParOf" srcId="{A872B121-3539-4830-A335-060F3902C9EE}" destId="{B064410A-E50D-4B9B-9646-27AEE2B9FEB5}" srcOrd="2" destOrd="0" presId="urn:microsoft.com/office/officeart/2005/8/layout/cycle5"/>
    <dgm:cxn modelId="{F911A58A-1689-48E6-9EF4-7DBC6D6E7539}" type="presParOf" srcId="{A872B121-3539-4830-A335-060F3902C9EE}" destId="{33756BEA-23CA-4AA7-B984-269DEAAE1765}" srcOrd="3" destOrd="0" presId="urn:microsoft.com/office/officeart/2005/8/layout/cycle5"/>
    <dgm:cxn modelId="{E23C673D-8F56-42E9-A35E-B4A737665A3D}" type="presParOf" srcId="{A872B121-3539-4830-A335-060F3902C9EE}" destId="{867843CA-A5CA-4B11-AA83-87E96CD27D10}" srcOrd="4" destOrd="0" presId="urn:microsoft.com/office/officeart/2005/8/layout/cycle5"/>
    <dgm:cxn modelId="{2935CB19-11B7-45EC-8362-93FDE873D033}" type="presParOf" srcId="{A872B121-3539-4830-A335-060F3902C9EE}" destId="{80A587A2-3517-4D33-B5CC-992AAD50701E}" srcOrd="5" destOrd="0" presId="urn:microsoft.com/office/officeart/2005/8/layout/cycle5"/>
    <dgm:cxn modelId="{9E3FD54A-DD8D-4646-AE99-BFA30287CC89}" type="presParOf" srcId="{A872B121-3539-4830-A335-060F3902C9EE}" destId="{4FCE0651-4F14-4585-9F6F-07B76E4F5196}" srcOrd="6" destOrd="0" presId="urn:microsoft.com/office/officeart/2005/8/layout/cycle5"/>
    <dgm:cxn modelId="{25617BD4-7D41-4C65-9C54-B75185DE4FA1}" type="presParOf" srcId="{A872B121-3539-4830-A335-060F3902C9EE}" destId="{8B127FA1-7B8A-4FDE-B763-7F667D5A89F5}" srcOrd="7" destOrd="0" presId="urn:microsoft.com/office/officeart/2005/8/layout/cycle5"/>
    <dgm:cxn modelId="{5204A247-968D-4501-9D4A-DC73FEAC463A}" type="presParOf" srcId="{A872B121-3539-4830-A335-060F3902C9EE}" destId="{A9EF0ED3-4093-4B2E-BE89-286221F67A0F}" srcOrd="8" destOrd="0" presId="urn:microsoft.com/office/officeart/2005/8/layout/cycle5"/>
    <dgm:cxn modelId="{15916A6E-6040-4D9E-85F6-1B6518414DCE}" type="presParOf" srcId="{A872B121-3539-4830-A335-060F3902C9EE}" destId="{3708D72B-15CB-467A-A215-ACAABBB9C308}" srcOrd="9" destOrd="0" presId="urn:microsoft.com/office/officeart/2005/8/layout/cycle5"/>
    <dgm:cxn modelId="{4A9CCA3C-D473-4290-A96A-B65B2B65BA33}" type="presParOf" srcId="{A872B121-3539-4830-A335-060F3902C9EE}" destId="{366C9C81-C850-4244-8DD3-2DEF55D55C38}" srcOrd="10" destOrd="0" presId="urn:microsoft.com/office/officeart/2005/8/layout/cycle5"/>
    <dgm:cxn modelId="{C3E6ECFD-F19E-4017-9BED-1E4E10CF7BF6}" type="presParOf" srcId="{A872B121-3539-4830-A335-060F3902C9EE}" destId="{A0AC8614-8A29-4103-894C-7CFA71D667E3}" srcOrd="11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3E2C8-81E3-4C3F-BA25-D6491C02B37A}">
      <dsp:nvSpPr>
        <dsp:cNvPr id="0" name=""/>
        <dsp:cNvSpPr/>
      </dsp:nvSpPr>
      <dsp:spPr>
        <a:xfrm>
          <a:off x="477085" y="672996"/>
          <a:ext cx="1937284" cy="125923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/>
            <a:t>Kvaliteta sna</a:t>
          </a:r>
        </a:p>
      </dsp:txBody>
      <dsp:txXfrm>
        <a:off x="538556" y="734467"/>
        <a:ext cx="1814342" cy="1136293"/>
      </dsp:txXfrm>
    </dsp:sp>
    <dsp:sp modelId="{B0C2B300-B26B-4005-BC51-B4B716407AE2}">
      <dsp:nvSpPr>
        <dsp:cNvPr id="0" name=""/>
        <dsp:cNvSpPr/>
      </dsp:nvSpPr>
      <dsp:spPr>
        <a:xfrm>
          <a:off x="1445728" y="234046"/>
          <a:ext cx="2137135" cy="2137135"/>
        </a:xfrm>
        <a:custGeom>
          <a:avLst/>
          <a:gdLst/>
          <a:ahLst/>
          <a:cxnLst/>
          <a:rect l="0" t="0" r="0" b="0"/>
          <a:pathLst>
            <a:path>
              <a:moveTo>
                <a:pt x="449853" y="197344"/>
              </a:moveTo>
              <a:arcTo wR="1068567" hR="1068567" stAng="14077131" swAng="4245739"/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CFB2A-9BB8-413B-85AB-49D2EAD651BD}">
      <dsp:nvSpPr>
        <dsp:cNvPr id="0" name=""/>
        <dsp:cNvSpPr/>
      </dsp:nvSpPr>
      <dsp:spPr>
        <a:xfrm>
          <a:off x="2614221" y="672996"/>
          <a:ext cx="1937284" cy="1259235"/>
        </a:xfrm>
        <a:prstGeom prst="roundRect">
          <a:avLst/>
        </a:prstGeom>
        <a:solidFill>
          <a:schemeClr val="accent4">
            <a:hueOff val="943321"/>
            <a:satOff val="7007"/>
            <a:lumOff val="1568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Raspoloženje</a:t>
          </a:r>
        </a:p>
      </dsp:txBody>
      <dsp:txXfrm>
        <a:off x="2675692" y="734467"/>
        <a:ext cx="1814342" cy="1136293"/>
      </dsp:txXfrm>
    </dsp:sp>
    <dsp:sp modelId="{6A086286-243D-48EA-97D1-39F385E5F67F}">
      <dsp:nvSpPr>
        <dsp:cNvPr id="0" name=""/>
        <dsp:cNvSpPr/>
      </dsp:nvSpPr>
      <dsp:spPr>
        <a:xfrm>
          <a:off x="1445728" y="234046"/>
          <a:ext cx="2137135" cy="2137135"/>
        </a:xfrm>
        <a:custGeom>
          <a:avLst/>
          <a:gdLst/>
          <a:ahLst/>
          <a:cxnLst/>
          <a:rect l="0" t="0" r="0" b="0"/>
          <a:pathLst>
            <a:path>
              <a:moveTo>
                <a:pt x="1687282" y="1939790"/>
              </a:moveTo>
              <a:arcTo wR="1068567" hR="1068567" stAng="3277131" swAng="4245739"/>
            </a:path>
          </a:pathLst>
        </a:custGeom>
        <a:noFill/>
        <a:ln w="12700" cap="flat" cmpd="sng" algn="ctr">
          <a:solidFill>
            <a:schemeClr val="accent4">
              <a:hueOff val="943321"/>
              <a:satOff val="7007"/>
              <a:lumOff val="1568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DFF03-5B18-4549-AE46-A66C75F7D436}">
      <dsp:nvSpPr>
        <dsp:cNvPr id="0" name=""/>
        <dsp:cNvSpPr/>
      </dsp:nvSpPr>
      <dsp:spPr>
        <a:xfrm>
          <a:off x="4481196" y="1960"/>
          <a:ext cx="1553207" cy="100958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/>
            <a:t>zabrinutost zbog negativnih </a:t>
          </a:r>
          <a:r>
            <a:rPr lang="hr-HR" sz="1300" kern="1200" dirty="0" smtClean="0"/>
            <a:t>dnevnih efekata radi lošeg spavanja</a:t>
          </a:r>
          <a:endParaRPr lang="hr-HR" sz="1300" kern="1200" dirty="0"/>
        </a:p>
      </dsp:txBody>
      <dsp:txXfrm>
        <a:off x="4530480" y="51244"/>
        <a:ext cx="1454639" cy="911016"/>
      </dsp:txXfrm>
    </dsp:sp>
    <dsp:sp modelId="{B064410A-E50D-4B9B-9646-27AEE2B9FEB5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2660217" y="326305"/>
              </a:moveTo>
              <a:arcTo wR="1668916" hR="1668916" stAng="18386392" swAng="1634775"/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56BEA-23CA-4AA7-B984-269DEAAE1765}">
      <dsp:nvSpPr>
        <dsp:cNvPr id="0" name=""/>
        <dsp:cNvSpPr/>
      </dsp:nvSpPr>
      <dsp:spPr>
        <a:xfrm>
          <a:off x="6150112" y="1670876"/>
          <a:ext cx="1553207" cy="1009584"/>
        </a:xfrm>
        <a:prstGeom prst="roundRect">
          <a:avLst/>
        </a:prstGeom>
        <a:solidFill>
          <a:schemeClr val="accent4">
            <a:hueOff val="314440"/>
            <a:satOff val="2336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/>
            <a:t>pokušavanje da se problem riješi, ali bezuspješno</a:t>
          </a:r>
          <a:endParaRPr lang="hr-HR" sz="1300" kern="1200" dirty="0"/>
        </a:p>
      </dsp:txBody>
      <dsp:txXfrm>
        <a:off x="6199396" y="1720160"/>
        <a:ext cx="1454639" cy="911016"/>
      </dsp:txXfrm>
    </dsp:sp>
    <dsp:sp modelId="{80A587A2-3517-4D33-B5CC-992AAD50701E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3164898" y="2408727"/>
              </a:moveTo>
              <a:arcTo wR="1668916" hR="1668916" stAng="1578832" swAng="1634775"/>
            </a:path>
          </a:pathLst>
        </a:custGeom>
        <a:noFill/>
        <a:ln w="12700" cap="flat" cmpd="sng" algn="ctr">
          <a:solidFill>
            <a:schemeClr val="accent4">
              <a:hueOff val="314440"/>
              <a:satOff val="2336"/>
              <a:lumOff val="522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E0651-4F14-4585-9F6F-07B76E4F5196}">
      <dsp:nvSpPr>
        <dsp:cNvPr id="0" name=""/>
        <dsp:cNvSpPr/>
      </dsp:nvSpPr>
      <dsp:spPr>
        <a:xfrm>
          <a:off x="4481196" y="3339792"/>
          <a:ext cx="1553207" cy="1009584"/>
        </a:xfrm>
        <a:prstGeom prst="roundRect">
          <a:avLst/>
        </a:prstGeom>
        <a:solidFill>
          <a:schemeClr val="accent4">
            <a:hueOff val="628881"/>
            <a:satOff val="4671"/>
            <a:lumOff val="1045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nemogućnost osobe da zaspi</a:t>
          </a:r>
        </a:p>
      </dsp:txBody>
      <dsp:txXfrm>
        <a:off x="4530480" y="3389076"/>
        <a:ext cx="1454639" cy="911016"/>
      </dsp:txXfrm>
    </dsp:sp>
    <dsp:sp modelId="{A9EF0ED3-4093-4B2E-BE89-286221F67A0F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677615" y="3011527"/>
              </a:moveTo>
              <a:arcTo wR="1668916" hR="1668916" stAng="7586392" swAng="1634775"/>
            </a:path>
          </a:pathLst>
        </a:custGeom>
        <a:noFill/>
        <a:ln w="12700" cap="flat" cmpd="sng" algn="ctr">
          <a:solidFill>
            <a:schemeClr val="accent4">
              <a:hueOff val="628881"/>
              <a:satOff val="4671"/>
              <a:lumOff val="104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08D72B-15CB-467A-A215-ACAABBB9C308}">
      <dsp:nvSpPr>
        <dsp:cNvPr id="0" name=""/>
        <dsp:cNvSpPr/>
      </dsp:nvSpPr>
      <dsp:spPr>
        <a:xfrm>
          <a:off x="2812279" y="1670876"/>
          <a:ext cx="1553207" cy="1009584"/>
        </a:xfrm>
        <a:prstGeom prst="roundRect">
          <a:avLst/>
        </a:prstGeom>
        <a:solidFill>
          <a:schemeClr val="accent4">
            <a:hueOff val="943321"/>
            <a:satOff val="7007"/>
            <a:lumOff val="1568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/>
            <a:t>zabrinutost zbog </a:t>
          </a:r>
          <a:r>
            <a:rPr lang="hr-HR" sz="1300" kern="1200" dirty="0" smtClean="0"/>
            <a:t>lošeg sna noću</a:t>
          </a:r>
          <a:endParaRPr lang="hr-HR" sz="1300" kern="1200" dirty="0"/>
        </a:p>
      </dsp:txBody>
      <dsp:txXfrm>
        <a:off x="2861563" y="1720160"/>
        <a:ext cx="1454639" cy="911016"/>
      </dsp:txXfrm>
    </dsp:sp>
    <dsp:sp modelId="{A0AC8614-8A29-4103-894C-7CFA71D667E3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172934" y="929105"/>
              </a:moveTo>
              <a:arcTo wR="1668916" hR="1668916" stAng="12378832" swAng="1634775"/>
            </a:path>
          </a:pathLst>
        </a:custGeom>
        <a:noFill/>
        <a:ln w="12700" cap="flat" cmpd="sng" algn="ctr">
          <a:solidFill>
            <a:schemeClr val="accent4">
              <a:hueOff val="943321"/>
              <a:satOff val="7007"/>
              <a:lumOff val="1568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058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499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497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274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65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680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1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567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451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98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455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214B61-D611-44E9-80E3-EBED9B5C441E}" type="datetimeFigureOut">
              <a:rPr lang="hr-HR" smtClean="0"/>
              <a:t>15.05.2025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239D2AF-2D21-4194-B18F-7244A900E8FC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853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00051" y="1160889"/>
            <a:ext cx="10058400" cy="2440653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BK TEHNIKE ZA RAD S NESANICOM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317027"/>
          </a:xfrm>
        </p:spPr>
        <p:txBody>
          <a:bodyPr>
            <a:normAutofit/>
          </a:bodyPr>
          <a:lstStyle/>
          <a:p>
            <a:endParaRPr lang="hr-HR" dirty="0" smtClean="0">
              <a:solidFill>
                <a:schemeClr val="tx1"/>
              </a:solidFill>
            </a:endParaRPr>
          </a:p>
          <a:p>
            <a:pPr algn="r"/>
            <a:r>
              <a:rPr lang="hr-HR" dirty="0" smtClean="0">
                <a:solidFill>
                  <a:schemeClr val="tx1"/>
                </a:solidFill>
              </a:rPr>
              <a:t>Ana Zadro</a:t>
            </a:r>
          </a:p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Praktikum 2, </a:t>
            </a:r>
            <a:r>
              <a:rPr lang="hr-HR" sz="1000" dirty="0" err="1" smtClean="0">
                <a:solidFill>
                  <a:schemeClr val="tx1"/>
                </a:solidFill>
              </a:rPr>
              <a:t>zagreb</a:t>
            </a:r>
            <a:endParaRPr lang="hr-HR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96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 tehnike u tretmanu nesanice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>
                <a:solidFill>
                  <a:schemeClr val="tx1"/>
                </a:solidFill>
              </a:rPr>
              <a:t>P</a:t>
            </a:r>
            <a:r>
              <a:rPr lang="hr-HR" dirty="0" smtClean="0">
                <a:solidFill>
                  <a:schemeClr val="tx1"/>
                </a:solidFill>
              </a:rPr>
              <a:t>ostavljanje jasnih ciljeva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Dnevnik spavanja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Higijena spavanja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Priprema za spavanje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Veza krevet – spavanje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Poboljšanje obrasca spavanja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Kognitivne tehnike</a:t>
            </a:r>
            <a:r>
              <a:rPr lang="hr-HR" sz="1500" dirty="0" smtClean="0">
                <a:solidFill>
                  <a:schemeClr val="tx1"/>
                </a:solidFill>
              </a:rPr>
              <a:t> </a:t>
            </a:r>
            <a:r>
              <a:rPr lang="hr-HR" sz="1300" dirty="0" smtClean="0">
                <a:solidFill>
                  <a:schemeClr val="tx1"/>
                </a:solidFill>
              </a:rPr>
              <a:t>(umirivanje misli, evaluacija NAM, tehnike relaksacije)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Evaluacija i praćenje</a:t>
            </a:r>
          </a:p>
          <a:p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446" y="3232206"/>
            <a:ext cx="4418937" cy="294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65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Postavljanje jasnih ciljeva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Cilj treba biti specifičan i dobro definiran.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Neodređen i loše postavljen cilj: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        npr. </a:t>
            </a:r>
            <a:r>
              <a:rPr lang="hr-HR" i="1" dirty="0" smtClean="0">
                <a:solidFill>
                  <a:schemeClr val="tx1"/>
                </a:solidFill>
              </a:rPr>
              <a:t>Želim bolje spavati. Želim spavati kao prije.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Dobro postavljen cilj: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       </a:t>
            </a:r>
            <a:r>
              <a:rPr lang="hr-HR" i="1" dirty="0" smtClean="0">
                <a:solidFill>
                  <a:schemeClr val="tx1"/>
                </a:solidFill>
              </a:rPr>
              <a:t>Želim prespavati cijelu noć, biti bolje raspoložen tijekom dana i imati bolje odnose s drugima.</a:t>
            </a:r>
          </a:p>
          <a:p>
            <a:pPr marL="0" indent="0">
              <a:buNone/>
            </a:pPr>
            <a:r>
              <a:rPr lang="hr-HR" i="1" dirty="0" smtClean="0">
                <a:solidFill>
                  <a:schemeClr val="tx1"/>
                </a:solidFill>
              </a:rPr>
              <a:t>        Želim zaspati unutar 30 minuta četiri noći u tjednu.</a:t>
            </a:r>
          </a:p>
          <a:p>
            <a:pPr marL="0" indent="0">
              <a:buNone/>
            </a:pPr>
            <a:r>
              <a:rPr lang="hr-HR" i="1" dirty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       Želim se buditi jednom tijekom noći i ponovno zaspati unutar 15 minuta.</a:t>
            </a:r>
          </a:p>
          <a:p>
            <a:pPr marL="0" indent="0">
              <a:buNone/>
            </a:pPr>
            <a:r>
              <a:rPr lang="hr-HR" i="1" dirty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  </a:t>
            </a:r>
            <a:endParaRPr lang="hr-HR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3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/>
            </a:r>
            <a:br>
              <a:rPr lang="hr-HR" dirty="0" smtClean="0">
                <a:solidFill>
                  <a:schemeClr val="tx1"/>
                </a:solidFill>
              </a:rPr>
            </a:br>
            <a:r>
              <a:rPr lang="hr-HR" dirty="0" smtClean="0">
                <a:solidFill>
                  <a:schemeClr val="tx1"/>
                </a:solidFill>
              </a:rPr>
              <a:t>Bihevioralne tehnike</a:t>
            </a:r>
            <a:br>
              <a:rPr lang="hr-HR" dirty="0" smtClean="0">
                <a:solidFill>
                  <a:schemeClr val="tx1"/>
                </a:solidFill>
              </a:rPr>
            </a:b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0845" y="1737360"/>
            <a:ext cx="9962984" cy="4023360"/>
          </a:xfrm>
        </p:spPr>
        <p:txBody>
          <a:bodyPr>
            <a:normAutofit/>
          </a:bodyPr>
          <a:lstStyle/>
          <a:p>
            <a:pPr marL="201168" lvl="1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Dnevnik spavanja</a:t>
            </a:r>
          </a:p>
          <a:p>
            <a:pPr marL="201168" lvl="1" indent="0">
              <a:buNone/>
            </a:pPr>
            <a:endParaRPr lang="hr-HR" sz="2000" dirty="0" smtClean="0">
              <a:solidFill>
                <a:schemeClr val="tx1"/>
              </a:solidFill>
            </a:endParaRPr>
          </a:p>
          <a:p>
            <a:pPr lvl="1"/>
            <a:r>
              <a:rPr lang="hr-HR" sz="2000" dirty="0" smtClean="0">
                <a:solidFill>
                  <a:schemeClr val="tx1"/>
                </a:solidFill>
              </a:rPr>
              <a:t>Služi za praćenje napretka</a:t>
            </a:r>
          </a:p>
          <a:p>
            <a:pPr lvl="1"/>
            <a:r>
              <a:rPr lang="hr-HR" sz="2000" dirty="0" smtClean="0">
                <a:solidFill>
                  <a:schemeClr val="tx1"/>
                </a:solidFill>
              </a:rPr>
              <a:t>Ispunjava se svako jutro</a:t>
            </a:r>
          </a:p>
          <a:p>
            <a:pPr lvl="1"/>
            <a:r>
              <a:rPr lang="hr-HR" sz="2000" dirty="0" smtClean="0">
                <a:solidFill>
                  <a:schemeClr val="tx1"/>
                </a:solidFill>
              </a:rPr>
              <a:t>Pisati ga barem 2 tjedna prije </a:t>
            </a:r>
            <a:r>
              <a:rPr lang="hr-HR" sz="2000" dirty="0" err="1" smtClean="0">
                <a:solidFill>
                  <a:schemeClr val="tx1"/>
                </a:solidFill>
              </a:rPr>
              <a:t>tretmanskih</a:t>
            </a:r>
            <a:r>
              <a:rPr lang="hr-HR" sz="2000" dirty="0" smtClean="0">
                <a:solidFill>
                  <a:schemeClr val="tx1"/>
                </a:solidFill>
              </a:rPr>
              <a:t> intervencija</a:t>
            </a:r>
          </a:p>
          <a:p>
            <a:pPr lvl="1"/>
            <a:r>
              <a:rPr lang="hr-HR" sz="2000" dirty="0" smtClean="0">
                <a:solidFill>
                  <a:schemeClr val="tx1"/>
                </a:solidFill>
              </a:rPr>
              <a:t>Pisati ga sve dok problemi s nesanicom </a:t>
            </a:r>
            <a:r>
              <a:rPr lang="hr-HR" sz="2000" dirty="0">
                <a:solidFill>
                  <a:schemeClr val="tx1"/>
                </a:solidFill>
              </a:rPr>
              <a:t>n</a:t>
            </a:r>
            <a:r>
              <a:rPr lang="hr-HR" sz="2000" dirty="0" smtClean="0">
                <a:solidFill>
                  <a:schemeClr val="tx1"/>
                </a:solidFill>
              </a:rPr>
              <a:t>e prođu</a:t>
            </a:r>
            <a:endParaRPr lang="hr-HR" sz="2000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617" y="206482"/>
            <a:ext cx="4628485" cy="6651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41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Efikasnost sna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40634" y="1737360"/>
            <a:ext cx="10515600" cy="4351338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            Dodatni cilj: </a:t>
            </a:r>
            <a:r>
              <a:rPr lang="hr-HR" b="1" dirty="0" smtClean="0">
                <a:solidFill>
                  <a:schemeClr val="tx1"/>
                </a:solidFill>
              </a:rPr>
              <a:t>Povećati efikasnost spavanja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                                                    Neefikasan spavač / efikasan spavač </a:t>
            </a:r>
            <a:br>
              <a:rPr lang="hr-HR" dirty="0" smtClean="0">
                <a:solidFill>
                  <a:schemeClr val="tx1"/>
                </a:solidFill>
              </a:rPr>
            </a:br>
            <a:r>
              <a:rPr lang="hr-HR" dirty="0" smtClean="0">
                <a:solidFill>
                  <a:schemeClr val="tx1"/>
                </a:solidFill>
              </a:rPr>
              <a:t>                                                         spava dio noći        spava većinu noći</a:t>
            </a:r>
          </a:p>
          <a:p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        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altLang="sr-Latn-RS" sz="2000" b="1" dirty="0" smtClean="0">
                <a:solidFill>
                  <a:schemeClr val="tx1"/>
                </a:solidFill>
              </a:rPr>
              <a:t>UKUPNO VRIJEME SPAVANJA  /  </a:t>
            </a:r>
            <a:r>
              <a:rPr lang="hr-HR" altLang="sr-Latn-RS" sz="2000" b="1" dirty="0">
                <a:solidFill>
                  <a:schemeClr val="tx1"/>
                </a:solidFill>
              </a:rPr>
              <a:t> UKUPNO </a:t>
            </a:r>
            <a:r>
              <a:rPr lang="hr-HR" altLang="sr-Latn-RS" sz="2000" b="1" dirty="0" smtClean="0">
                <a:solidFill>
                  <a:schemeClr val="tx1"/>
                </a:solidFill>
              </a:rPr>
              <a:t>VRIJEME PROVEDENO U KREVETU   X   100%</a:t>
            </a:r>
          </a:p>
          <a:p>
            <a:pPr>
              <a:lnSpc>
                <a:spcPct val="80000"/>
              </a:lnSpc>
              <a:buNone/>
            </a:pPr>
            <a:r>
              <a:rPr lang="hr-HR" altLang="sr-Latn-RS" sz="2000" b="1" dirty="0" smtClean="0">
                <a:solidFill>
                  <a:schemeClr val="tx1"/>
                </a:solidFill>
              </a:rPr>
              <a:t>                                                       /                                                                                       x 100                %</a:t>
            </a:r>
            <a:endParaRPr lang="hr-HR" sz="2000" b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hr-HR" altLang="sr-Latn-RS" sz="1500" dirty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071969"/>
              </p:ext>
            </p:extLst>
          </p:nvPr>
        </p:nvGraphicFramePr>
        <p:xfrm>
          <a:off x="1140570" y="2842664"/>
          <a:ext cx="813771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859">
                  <a:extLst>
                    <a:ext uri="{9D8B030D-6E8A-4147-A177-3AD203B41FA5}">
                      <a16:colId xmlns:a16="http://schemas.microsoft.com/office/drawing/2014/main" val="1872551583"/>
                    </a:ext>
                  </a:extLst>
                </a:gridCol>
                <a:gridCol w="4068859">
                  <a:extLst>
                    <a:ext uri="{9D8B030D-6E8A-4147-A177-3AD203B41FA5}">
                      <a16:colId xmlns:a16="http://schemas.microsoft.com/office/drawing/2014/main" val="992310072"/>
                    </a:ext>
                  </a:extLst>
                </a:gridCol>
              </a:tblGrid>
              <a:tr h="1085280">
                <a:tc>
                  <a:txBody>
                    <a:bodyPr/>
                    <a:lstStyle/>
                    <a:p>
                      <a:r>
                        <a:rPr lang="hr-HR" b="0" dirty="0" smtClean="0">
                          <a:solidFill>
                            <a:schemeClr val="tx1"/>
                          </a:solidFill>
                        </a:rPr>
                        <a:t>Ivan</a:t>
                      </a:r>
                      <a:r>
                        <a:rPr lang="hr-HR" b="0" baseline="0" dirty="0" smtClean="0">
                          <a:solidFill>
                            <a:schemeClr val="tx1"/>
                          </a:solidFill>
                        </a:rPr>
                        <a:t> ide spavati u 23h i ustaje se u 7.  Potrebno mu je 45 minuta da zaspe i tijekom noći je budan još 90 minuta. Ukupno je tijekom tih 8 sati sna budan 2h i 15min. Njegova efikasnost sna iznosi 72%.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b="0" dirty="0" smtClean="0">
                          <a:solidFill>
                            <a:schemeClr val="tx1"/>
                          </a:solidFill>
                        </a:rPr>
                        <a:t>Sara</a:t>
                      </a:r>
                      <a:r>
                        <a:rPr lang="hr-HR" b="0" baseline="0" dirty="0" smtClean="0">
                          <a:solidFill>
                            <a:schemeClr val="tx1"/>
                          </a:solidFill>
                        </a:rPr>
                        <a:t> ide spavati u 23h i ustaje se u 7. Spava svih osam sati. – ima 100% efikasnost sna jer spava apsolutno cijelo vrijeme dok je u krevetu.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904229"/>
                  </a:ext>
                </a:extLst>
              </a:tr>
            </a:tbl>
          </a:graphicData>
        </a:graphic>
      </p:graphicFrame>
      <p:sp>
        <p:nvSpPr>
          <p:cNvPr id="7" name="Pravokutnik 6"/>
          <p:cNvSpPr/>
          <p:nvPr/>
        </p:nvSpPr>
        <p:spPr>
          <a:xfrm>
            <a:off x="1513427" y="5213318"/>
            <a:ext cx="1606163" cy="2703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5151497" y="5178131"/>
            <a:ext cx="1606163" cy="2703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Pravokutnik 8"/>
          <p:cNvSpPr/>
          <p:nvPr/>
        </p:nvSpPr>
        <p:spPr>
          <a:xfrm>
            <a:off x="9278288" y="5174490"/>
            <a:ext cx="733287" cy="2703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61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Higijena</a:t>
            </a:r>
            <a:r>
              <a:rPr lang="hr-HR" dirty="0" smtClean="0"/>
              <a:t> spavanja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Lista stvari koje osoba može kontrolirati kako bi povećala vjerojatnost dobrog sna</a:t>
            </a:r>
          </a:p>
          <a:p>
            <a:endParaRPr lang="hr-H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1470990" y="3029446"/>
            <a:ext cx="3498575" cy="1614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hr-HR" dirty="0" smtClean="0"/>
              <a:t>           ŽIVOTNI FAKTORI</a:t>
            </a:r>
            <a:br>
              <a:rPr lang="hr-HR" dirty="0" smtClean="0"/>
            </a:br>
            <a:r>
              <a:rPr lang="hr-HR" dirty="0" smtClean="0"/>
              <a:t>Ograničiti unos kofeina i alkoholnih pića  4h prije sna</a:t>
            </a:r>
          </a:p>
          <a:p>
            <a:r>
              <a:rPr lang="hr-HR" dirty="0" smtClean="0"/>
              <a:t>Prilagoditi prehranu</a:t>
            </a:r>
          </a:p>
          <a:p>
            <a:r>
              <a:rPr lang="hr-HR" dirty="0" smtClean="0"/>
              <a:t>Smanjiti tjelovježbu</a:t>
            </a:r>
            <a:endParaRPr lang="hr-HR" dirty="0"/>
          </a:p>
        </p:txBody>
      </p:sp>
      <p:sp>
        <p:nvSpPr>
          <p:cNvPr id="7" name="Pravokutnik 6"/>
          <p:cNvSpPr/>
          <p:nvPr/>
        </p:nvSpPr>
        <p:spPr>
          <a:xfrm>
            <a:off x="5925045" y="3029446"/>
            <a:ext cx="3498575" cy="1614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hr-HR" dirty="0" smtClean="0"/>
              <a:t>    FAKTORI SPAVAĆE SOBE</a:t>
            </a:r>
            <a:br>
              <a:rPr lang="hr-HR" dirty="0" smtClean="0"/>
            </a:br>
            <a:r>
              <a:rPr lang="hr-HR" dirty="0" smtClean="0"/>
              <a:t>Smanjiti buku i svjetlo</a:t>
            </a:r>
          </a:p>
          <a:p>
            <a:r>
              <a:rPr lang="hr-HR" dirty="0"/>
              <a:t>K</a:t>
            </a:r>
            <a:r>
              <a:rPr lang="hr-HR" dirty="0" smtClean="0"/>
              <a:t>ontrolirati temperaturu sobe</a:t>
            </a:r>
          </a:p>
          <a:p>
            <a:r>
              <a:rPr lang="hr-HR" dirty="0" smtClean="0"/>
              <a:t>Udobni krevet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350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Priprema za spavanje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Razvijanje </a:t>
            </a:r>
            <a:r>
              <a:rPr lang="hr-HR" b="1" dirty="0" smtClean="0">
                <a:solidFill>
                  <a:schemeClr val="tx1"/>
                </a:solidFill>
              </a:rPr>
              <a:t>„wind-</a:t>
            </a:r>
            <a:r>
              <a:rPr lang="hr-HR" b="1" dirty="0" err="1" smtClean="0">
                <a:solidFill>
                  <a:schemeClr val="tx1"/>
                </a:solidFill>
              </a:rPr>
              <a:t>down</a:t>
            </a:r>
            <a:r>
              <a:rPr lang="hr-HR" b="1" dirty="0" smtClean="0">
                <a:solidFill>
                  <a:schemeClr val="tx1"/>
                </a:solidFill>
              </a:rPr>
              <a:t> rutine”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Razviti rutinu postupnog smanjivanja aktivnosti koja počinje </a:t>
            </a:r>
            <a:r>
              <a:rPr lang="hr-HR" b="1" u="sng" dirty="0" smtClean="0">
                <a:solidFill>
                  <a:schemeClr val="tx1"/>
                </a:solidFill>
              </a:rPr>
              <a:t>60-90min</a:t>
            </a:r>
            <a:r>
              <a:rPr lang="hr-HR" dirty="0" smtClean="0">
                <a:solidFill>
                  <a:schemeClr val="tx1"/>
                </a:solidFill>
              </a:rPr>
              <a:t> prije odlaska u krevet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Osmisliti svoju rutinu</a:t>
            </a:r>
            <a:br>
              <a:rPr lang="hr-HR" dirty="0" smtClean="0">
                <a:solidFill>
                  <a:schemeClr val="tx1"/>
                </a:solidFill>
              </a:rPr>
            </a:br>
            <a:r>
              <a:rPr lang="hr-HR" dirty="0" smtClean="0">
                <a:solidFill>
                  <a:schemeClr val="tx1"/>
                </a:solidFill>
              </a:rPr>
              <a:t>- Uključuje lagano usporavanje i završavanje poslova. Prilagođava se individualnim interesima i vremenskom okviru. Rutina treba biti dobro isplanirana i ne prestroga (postajemo anksiozni ako ne obavimo stvari na vrijeme)</a:t>
            </a:r>
          </a:p>
          <a:p>
            <a:r>
              <a:rPr lang="hr-HR" b="1" dirty="0" smtClean="0">
                <a:solidFill>
                  <a:schemeClr val="tx1"/>
                </a:solidFill>
              </a:rPr>
              <a:t>CILJ: </a:t>
            </a:r>
            <a:r>
              <a:rPr lang="hr-HR" dirty="0" smtClean="0">
                <a:solidFill>
                  <a:schemeClr val="tx1"/>
                </a:solidFill>
              </a:rPr>
              <a:t>pomoći nam da se </a:t>
            </a:r>
            <a:r>
              <a:rPr lang="hr-HR" u="sng" dirty="0" smtClean="0">
                <a:solidFill>
                  <a:schemeClr val="tx1"/>
                </a:solidFill>
              </a:rPr>
              <a:t>opustimo</a:t>
            </a:r>
            <a:r>
              <a:rPr lang="hr-HR" dirty="0" smtClean="0">
                <a:solidFill>
                  <a:schemeClr val="tx1"/>
                </a:solidFill>
              </a:rPr>
              <a:t>, a ne da postanemo napeti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uvesti </a:t>
            </a:r>
            <a:r>
              <a:rPr lang="hr-HR" b="1" dirty="0" smtClean="0">
                <a:solidFill>
                  <a:schemeClr val="tx1"/>
                </a:solidFill>
              </a:rPr>
              <a:t>relaksaciju</a:t>
            </a:r>
            <a:r>
              <a:rPr lang="hr-HR" dirty="0" smtClean="0">
                <a:solidFill>
                  <a:schemeClr val="tx1"/>
                </a:solidFill>
              </a:rPr>
              <a:t> pred spavanje </a:t>
            </a:r>
            <a:endParaRPr lang="hr-H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63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Priprema za spavanje</a:t>
            </a:r>
            <a:endParaRPr lang="hr-HR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821502"/>
              </p:ext>
            </p:extLst>
          </p:nvPr>
        </p:nvGraphicFramePr>
        <p:xfrm>
          <a:off x="838200" y="1825623"/>
          <a:ext cx="7795438" cy="2961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223">
                  <a:extLst>
                    <a:ext uri="{9D8B030D-6E8A-4147-A177-3AD203B41FA5}">
                      <a16:colId xmlns:a16="http://schemas.microsoft.com/office/drawing/2014/main" val="4293103081"/>
                    </a:ext>
                  </a:extLst>
                </a:gridCol>
                <a:gridCol w="5752215">
                  <a:extLst>
                    <a:ext uri="{9D8B030D-6E8A-4147-A177-3AD203B41FA5}">
                      <a16:colId xmlns:a16="http://schemas.microsoft.com/office/drawing/2014/main" val="4015094569"/>
                    </a:ext>
                  </a:extLst>
                </a:gridCol>
              </a:tblGrid>
              <a:tr h="420383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Vrijeme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Planirani raspored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671471"/>
                  </a:ext>
                </a:extLst>
              </a:tr>
              <a:tr h="420383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19:45 – 20:30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Završavanje većih poslova (posao, kućanstvo)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76955"/>
                  </a:ext>
                </a:extLst>
              </a:tr>
              <a:tr h="420383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20:30 – 22:00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Završavanje</a:t>
                      </a:r>
                      <a:r>
                        <a:rPr lang="hr-HR" baseline="0" dirty="0" smtClean="0">
                          <a:solidFill>
                            <a:schemeClr val="tx1"/>
                          </a:solidFill>
                        </a:rPr>
                        <a:t> ostalih aktivnosti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798468"/>
                  </a:ext>
                </a:extLst>
              </a:tr>
              <a:tr h="420383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22:00 – 23:15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Vrijeme za opuštanje (čitanje,</a:t>
                      </a:r>
                      <a:r>
                        <a:rPr lang="hr-HR" baseline="0" dirty="0" smtClean="0">
                          <a:solidFill>
                            <a:schemeClr val="tx1"/>
                          </a:solidFill>
                        </a:rPr>
                        <a:t> tv, relaksirajuće vježbanje)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175202"/>
                  </a:ext>
                </a:extLst>
              </a:tr>
              <a:tr h="420383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23:15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Aktivnosti</a:t>
                      </a:r>
                      <a:r>
                        <a:rPr lang="hr-HR" baseline="0" dirty="0" smtClean="0">
                          <a:solidFill>
                            <a:schemeClr val="tx1"/>
                          </a:solidFill>
                        </a:rPr>
                        <a:t> prije odlaska u krevet (zaključavanje kuće, tuširanje, presvlačenje)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484181"/>
                  </a:ext>
                </a:extLst>
              </a:tr>
              <a:tr h="420383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23:30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Odlazak u krevet</a:t>
                      </a:r>
                    </a:p>
                    <a:p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Vježbe relaksacije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583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85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Veza krevet - spavanje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Osoba s nesanicom ima snažnu negativnu povezanost spavanja i kreveta budući kako ju krevet asocira na anksioznost, frustraciju i slabost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Asocijacija na krevet treba biti pozitivna, a to se može postići uvođenjem 4 </a:t>
            </a:r>
            <a:r>
              <a:rPr lang="hr-HR" u="sng" dirty="0" smtClean="0">
                <a:solidFill>
                  <a:schemeClr val="tx1"/>
                </a:solidFill>
              </a:rPr>
              <a:t>pravila</a:t>
            </a:r>
            <a:r>
              <a:rPr lang="hr-HR" dirty="0" smtClean="0">
                <a:solidFill>
                  <a:schemeClr val="tx1"/>
                </a:solidFill>
              </a:rPr>
              <a:t>:</a:t>
            </a:r>
          </a:p>
          <a:p>
            <a:pPr lvl="0" algn="ctr"/>
            <a:r>
              <a:rPr lang="hr-HR" b="1" dirty="0" smtClean="0">
                <a:solidFill>
                  <a:schemeClr val="tx1"/>
                </a:solidFill>
              </a:rPr>
              <a:t>Krevet služi za spavanje </a:t>
            </a:r>
          </a:p>
          <a:p>
            <a:pPr lvl="0" algn="ctr"/>
            <a:r>
              <a:rPr lang="hr-HR" b="1" dirty="0" smtClean="0">
                <a:solidFill>
                  <a:schemeClr val="tx1"/>
                </a:solidFill>
              </a:rPr>
              <a:t>Pravilo 15 minuta za </a:t>
            </a:r>
            <a:r>
              <a:rPr lang="hr-HR" b="1" dirty="0" err="1" smtClean="0">
                <a:solidFill>
                  <a:schemeClr val="tx1"/>
                </a:solidFill>
              </a:rPr>
              <a:t>usnivanje</a:t>
            </a:r>
            <a:endParaRPr lang="hr-HR" dirty="0" smtClean="0">
              <a:solidFill>
                <a:schemeClr val="tx1"/>
              </a:solidFill>
            </a:endParaRPr>
          </a:p>
          <a:p>
            <a:pPr lvl="0" algn="ctr"/>
            <a:r>
              <a:rPr lang="hr-HR" b="1" dirty="0" smtClean="0">
                <a:solidFill>
                  <a:schemeClr val="tx1"/>
                </a:solidFill>
              </a:rPr>
              <a:t>Pravilo „pospanosti“ </a:t>
            </a:r>
          </a:p>
          <a:p>
            <a:pPr lvl="0" algn="ctr"/>
            <a:r>
              <a:rPr lang="hr-HR" b="1" dirty="0" smtClean="0">
                <a:solidFill>
                  <a:schemeClr val="tx1"/>
                </a:solidFill>
              </a:rPr>
              <a:t>Pravilo „čuvanja spavanja za noć“ 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28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Pravila za osnaživanje veze krevet - spavanje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</a:rPr>
              <a:t>1.</a:t>
            </a:r>
            <a:r>
              <a:rPr lang="hr-HR" sz="2400" b="1" dirty="0" smtClean="0">
                <a:solidFill>
                  <a:schemeClr val="tx1"/>
                </a:solidFill>
              </a:rPr>
              <a:t> Krevet služi za spavanje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Ne koristiti krevet za ništa drugo, osim za spavanje (ne gledati tv, ne čitati, ne pričati na mobitel; izuzetak su seksualne aktivnosti)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</a:rPr>
              <a:t>2. </a:t>
            </a:r>
            <a:r>
              <a:rPr lang="hr-HR" sz="2400" b="1" dirty="0" smtClean="0">
                <a:solidFill>
                  <a:schemeClr val="tx1"/>
                </a:solidFill>
              </a:rPr>
              <a:t>Pravilo 15 minuta za </a:t>
            </a:r>
            <a:r>
              <a:rPr lang="hr-HR" sz="2400" b="1" dirty="0" err="1" smtClean="0">
                <a:solidFill>
                  <a:schemeClr val="tx1"/>
                </a:solidFill>
              </a:rPr>
              <a:t>usnivanje</a:t>
            </a:r>
            <a:endParaRPr lang="hr-HR" sz="2400" b="1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Dokazano je da dobri spavači zaspu u roku 15 min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Ukoliko osoba ne zaspe u roku 15 minuta, treba se ustati i otići u drugu prostoriju i raditi nešto drugo, a zatim si dati novu priliku, vratiti se u krevet i ponovno pokušati zaspati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Ponavljati ovaj obrazac dok se ne zaspe</a:t>
            </a:r>
            <a:endParaRPr lang="hr-HR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Sprječava nastanak negativne asocijacije između kreveta i spavanja, odnosno sprječava uparivanje kreveta i anksioznosti</a:t>
            </a:r>
            <a:endParaRPr lang="hr-HR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Sprječava opsesiju u pokušajima da se san postigne</a:t>
            </a:r>
          </a:p>
          <a:p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60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Pravila za osnaživanje veze krevet - spavanje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</a:rPr>
              <a:t>3. </a:t>
            </a:r>
            <a:r>
              <a:rPr lang="hr-HR" sz="2200" b="1" dirty="0" smtClean="0">
                <a:solidFill>
                  <a:schemeClr val="tx1"/>
                </a:solidFill>
              </a:rPr>
              <a:t>Pravilo pospanosti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Ne bismo trebali ići u krevet </a:t>
            </a:r>
            <a:r>
              <a:rPr lang="hr-HR" u="sng" dirty="0" smtClean="0">
                <a:solidFill>
                  <a:schemeClr val="tx1"/>
                </a:solidFill>
              </a:rPr>
              <a:t>samo zato što je određeno vrijeme</a:t>
            </a:r>
            <a:r>
              <a:rPr lang="hr-HR" dirty="0" smtClean="0">
                <a:solidFill>
                  <a:schemeClr val="tx1"/>
                </a:solidFill>
              </a:rPr>
              <a:t>, nego samo kada se stvarno </a:t>
            </a:r>
            <a:r>
              <a:rPr lang="hr-HR" b="1" u="sng" dirty="0" smtClean="0">
                <a:solidFill>
                  <a:schemeClr val="tx1"/>
                </a:solidFill>
              </a:rPr>
              <a:t>osjećamo pospano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Znakovi pospanosti su npr. zijevanje, trljanje očiju, bol u mišićima, pad energije... </a:t>
            </a: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</a:rPr>
              <a:t>4. </a:t>
            </a:r>
            <a:r>
              <a:rPr lang="hr-HR" sz="2200" b="1" dirty="0" smtClean="0">
                <a:solidFill>
                  <a:schemeClr val="tx1"/>
                </a:solidFill>
              </a:rPr>
              <a:t>Pravilo čuvanja spavanja za noć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u="sng" dirty="0" smtClean="0">
                <a:solidFill>
                  <a:schemeClr val="tx1"/>
                </a:solidFill>
              </a:rPr>
              <a:t> Izbjegavati spavanje tijekom dana </a:t>
            </a:r>
            <a:r>
              <a:rPr lang="hr-HR" dirty="0" smtClean="0">
                <a:solidFill>
                  <a:schemeClr val="tx1"/>
                </a:solidFill>
              </a:rPr>
              <a:t>budući kako drijemanje tijekom dana može smanjiti potrebu za snom navečer</a:t>
            </a:r>
          </a:p>
          <a:p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17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Što je nesanica?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Svjetska zdravstvena organizacija (WHO) definira nesanicu kao problem s </a:t>
            </a:r>
            <a:r>
              <a:rPr lang="hr-HR" u="sng" dirty="0" smtClean="0">
                <a:solidFill>
                  <a:schemeClr val="tx1"/>
                </a:solidFill>
              </a:rPr>
              <a:t>teškoćama </a:t>
            </a:r>
            <a:r>
              <a:rPr lang="hr-HR" u="sng" dirty="0" err="1" smtClean="0">
                <a:solidFill>
                  <a:schemeClr val="tx1"/>
                </a:solidFill>
              </a:rPr>
              <a:t>usnivanja</a:t>
            </a:r>
            <a:r>
              <a:rPr lang="hr-HR" u="sng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(nesanica na početku spavanja) i/ili </a:t>
            </a:r>
            <a:r>
              <a:rPr lang="hr-HR" u="sng" dirty="0" smtClean="0">
                <a:solidFill>
                  <a:schemeClr val="tx1"/>
                </a:solidFill>
              </a:rPr>
              <a:t>učestalo buđenje </a:t>
            </a:r>
            <a:r>
              <a:rPr lang="hr-HR" dirty="0" smtClean="0">
                <a:solidFill>
                  <a:schemeClr val="tx1"/>
                </a:solidFill>
              </a:rPr>
              <a:t>(teškoće održavanja sna) ili </a:t>
            </a:r>
            <a:r>
              <a:rPr lang="hr-HR" u="sng" dirty="0" smtClean="0">
                <a:solidFill>
                  <a:schemeClr val="tx1"/>
                </a:solidFill>
              </a:rPr>
              <a:t>trajnu pospanost</a:t>
            </a:r>
            <a:r>
              <a:rPr lang="hr-HR" dirty="0" smtClean="0">
                <a:solidFill>
                  <a:schemeClr val="tx1"/>
                </a:solidFill>
              </a:rPr>
              <a:t> unatoč odgovarajućoj duljini spavanja, tzv. </a:t>
            </a:r>
            <a:r>
              <a:rPr lang="hr-HR" dirty="0" err="1" smtClean="0">
                <a:solidFill>
                  <a:schemeClr val="tx1"/>
                </a:solidFill>
              </a:rPr>
              <a:t>neodmarajuće</a:t>
            </a:r>
            <a:r>
              <a:rPr lang="hr-HR" dirty="0" smtClean="0">
                <a:solidFill>
                  <a:schemeClr val="tx1"/>
                </a:solidFill>
              </a:rPr>
              <a:t> spavanje </a:t>
            </a:r>
            <a:r>
              <a:rPr lang="hr-HR" sz="1500" dirty="0" smtClean="0">
                <a:solidFill>
                  <a:schemeClr val="tx1"/>
                </a:solidFill>
              </a:rPr>
              <a:t>(</a:t>
            </a:r>
            <a:r>
              <a:rPr lang="hr-HR" sz="1500" dirty="0" err="1" smtClean="0">
                <a:solidFill>
                  <a:schemeClr val="tx1"/>
                </a:solidFill>
              </a:rPr>
              <a:t>Perlis</a:t>
            </a:r>
            <a:r>
              <a:rPr lang="hr-HR" sz="1500" dirty="0" smtClean="0">
                <a:solidFill>
                  <a:schemeClr val="tx1"/>
                </a:solidFill>
              </a:rPr>
              <a:t>, </a:t>
            </a:r>
            <a:r>
              <a:rPr lang="hr-HR" sz="1500" dirty="0" err="1" smtClean="0">
                <a:solidFill>
                  <a:schemeClr val="tx1"/>
                </a:solidFill>
              </a:rPr>
              <a:t>Jungquist</a:t>
            </a:r>
            <a:r>
              <a:rPr lang="hr-HR" sz="1500" dirty="0" smtClean="0">
                <a:solidFill>
                  <a:schemeClr val="tx1"/>
                </a:solidFill>
              </a:rPr>
              <a:t>, Smith i </a:t>
            </a:r>
            <a:r>
              <a:rPr lang="hr-HR" sz="1500" dirty="0" err="1" smtClean="0">
                <a:solidFill>
                  <a:schemeClr val="tx1"/>
                </a:solidFill>
              </a:rPr>
              <a:t>Posner</a:t>
            </a:r>
            <a:r>
              <a:rPr lang="hr-HR" sz="1500" dirty="0" smtClean="0">
                <a:solidFill>
                  <a:schemeClr val="tx1"/>
                </a:solidFill>
              </a:rPr>
              <a:t>, 2005)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Iskustvo lošeg spavanja po noći, koje utječe na to kako se osjećamo tijekom dana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24 satni poremećaj – jer postaje i dnevni problem</a:t>
            </a:r>
          </a:p>
          <a:p>
            <a:endParaRPr lang="hr-H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93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Poboljšanje obrasca spavanja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solidFill>
                  <a:schemeClr val="tx1"/>
                </a:solidFill>
              </a:rPr>
              <a:t>1. Utvrđivanje potrebne količine sna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Idealna količina sna nije ista za sve – netko je odmoran sa 6, nekome treba 8 sati</a:t>
            </a:r>
            <a:endParaRPr lang="hr-HR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dirty="0">
                <a:solidFill>
                  <a:schemeClr val="tx1"/>
                </a:solidFill>
              </a:rPr>
              <a:t>U</a:t>
            </a:r>
            <a:r>
              <a:rPr lang="hr-HR" dirty="0" smtClean="0">
                <a:solidFill>
                  <a:schemeClr val="tx1"/>
                </a:solidFill>
              </a:rPr>
              <a:t>tvrđuje se vođenjem dnevnika spavanja kroz 10 dana. Ukupna količina sna u tih 10 dana podijeli se s 10 - dobije se prosječna duljina sna tijekom noći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chemeClr val="tx1"/>
                </a:solidFill>
              </a:rPr>
              <a:t>2. Postizanje iste količine sna svaku noć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Nakon što je utvrđena potrebna količina sna, tj. nekakva prosječna duljina sna, određuje se </a:t>
            </a:r>
            <a:r>
              <a:rPr lang="hr-HR" u="sng" dirty="0" smtClean="0">
                <a:solidFill>
                  <a:schemeClr val="tx1"/>
                </a:solidFill>
              </a:rPr>
              <a:t>vrijeme ustajanja i vrijeme odlaska </a:t>
            </a:r>
            <a:r>
              <a:rPr lang="hr-HR" dirty="0" smtClean="0">
                <a:solidFill>
                  <a:schemeClr val="tx1"/>
                </a:solidFill>
              </a:rPr>
              <a:t>na spavanje. Ukoliko je npr. utvrđena prosječna duljina sna 6 h, možemo postaviti vrijeme ustajanja u 7h, a vrijeme odlaska u krevet u 1h. Na taj se način postavlja </a:t>
            </a:r>
            <a:r>
              <a:rPr lang="hr-HR" b="1" dirty="0" smtClean="0">
                <a:solidFill>
                  <a:schemeClr val="tx1"/>
                </a:solidFill>
              </a:rPr>
              <a:t>okvir spavanja</a:t>
            </a:r>
            <a:r>
              <a:rPr lang="hr-HR" dirty="0" smtClean="0">
                <a:solidFill>
                  <a:schemeClr val="tx1"/>
                </a:solidFill>
              </a:rPr>
              <a:t>. Preporuča se da se za okvir spavanja ne uzima nikad manje od 5h sna. </a:t>
            </a:r>
          </a:p>
          <a:p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25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Poboljšanje obrasca spavanja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solidFill>
                  <a:schemeClr val="tx1"/>
                </a:solidFill>
              </a:rPr>
              <a:t>3. Promjena okvira spavanja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Okvir spavanja može se proširiti kako bi se dobilo više sna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N</a:t>
            </a:r>
            <a:r>
              <a:rPr lang="hr-HR" dirty="0" smtClean="0">
                <a:solidFill>
                  <a:schemeClr val="tx1"/>
                </a:solidFill>
              </a:rPr>
              <a:t>ekoliko tjedana držati se ranije postavljenog okvira i obrasca spavanja i kada takav plan postane efikasan, može se proširiti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Cijelo vrijeme vodi se dnevnik spavanja. Pridržavanjem ranijeg okvira, efikasnost spavanja će se vjerojatno popeti na 90% budući da će se restrikcijom eliminirati vrijeme provedeno u krevetu bez spavanja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chemeClr val="tx1"/>
                </a:solidFill>
              </a:rPr>
              <a:t>4. Praćenje spavanja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Vođenje </a:t>
            </a:r>
            <a:r>
              <a:rPr lang="hr-HR" dirty="0">
                <a:solidFill>
                  <a:schemeClr val="tx1"/>
                </a:solidFill>
              </a:rPr>
              <a:t>dnevnika je ključno kako bi se pratilo postizanje zacrtanih ciljeva i efikasnost </a:t>
            </a:r>
            <a:r>
              <a:rPr lang="hr-HR" dirty="0" smtClean="0">
                <a:solidFill>
                  <a:schemeClr val="tx1"/>
                </a:solidFill>
              </a:rPr>
              <a:t>spavanja </a:t>
            </a:r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Informacije iz dnevnika su najtočniji </a:t>
            </a:r>
            <a:r>
              <a:rPr lang="hr-HR" u="sng" dirty="0">
                <a:solidFill>
                  <a:schemeClr val="tx1"/>
                </a:solidFill>
              </a:rPr>
              <a:t>pokazatelj </a:t>
            </a:r>
            <a:r>
              <a:rPr lang="hr-HR" u="sng" dirty="0" smtClean="0">
                <a:solidFill>
                  <a:schemeClr val="tx1"/>
                </a:solidFill>
              </a:rPr>
              <a:t>napretka</a:t>
            </a:r>
            <a:endParaRPr lang="hr-H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r-H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19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Kognitivne tehnike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96348" y="1972956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altLang="sr-Latn-RS" dirty="0" smtClean="0">
                <a:solidFill>
                  <a:schemeClr val="tx1"/>
                </a:solidFill>
              </a:rPr>
              <a:t> Većina </a:t>
            </a:r>
            <a:r>
              <a:rPr lang="hr-HR" altLang="sr-Latn-RS" dirty="0">
                <a:solidFill>
                  <a:schemeClr val="tx1"/>
                </a:solidFill>
              </a:rPr>
              <a:t>ljudi koji pate od nesanice osjećaju se tjelesno umorno i iscrpljeno, ali mentalno </a:t>
            </a:r>
            <a:r>
              <a:rPr lang="hr-HR" altLang="sr-Latn-RS" dirty="0" smtClean="0">
                <a:solidFill>
                  <a:schemeClr val="tx1"/>
                </a:solidFill>
              </a:rPr>
              <a:t>budno, misli vrlo „žive” i aktivne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Što učiniti s takvim mislima?        </a:t>
            </a:r>
            <a:r>
              <a:rPr lang="hr-HR" b="1" dirty="0" smtClean="0">
                <a:solidFill>
                  <a:schemeClr val="tx1"/>
                </a:solidFill>
              </a:rPr>
              <a:t>„</a:t>
            </a:r>
            <a:r>
              <a:rPr lang="hr-HR" b="1" dirty="0" err="1" smtClean="0">
                <a:solidFill>
                  <a:schemeClr val="tx1"/>
                </a:solidFill>
              </a:rPr>
              <a:t>Putting</a:t>
            </a:r>
            <a:r>
              <a:rPr lang="hr-HR" b="1" dirty="0" smtClean="0">
                <a:solidFill>
                  <a:schemeClr val="tx1"/>
                </a:solidFill>
              </a:rPr>
              <a:t> </a:t>
            </a:r>
            <a:r>
              <a:rPr lang="hr-HR" b="1" dirty="0" err="1" smtClean="0">
                <a:solidFill>
                  <a:schemeClr val="tx1"/>
                </a:solidFill>
              </a:rPr>
              <a:t>the</a:t>
            </a:r>
            <a:r>
              <a:rPr lang="hr-HR" b="1" dirty="0" smtClean="0">
                <a:solidFill>
                  <a:schemeClr val="tx1"/>
                </a:solidFill>
              </a:rPr>
              <a:t> </a:t>
            </a:r>
            <a:r>
              <a:rPr lang="hr-HR" b="1" dirty="0" err="1" smtClean="0">
                <a:solidFill>
                  <a:schemeClr val="tx1"/>
                </a:solidFill>
              </a:rPr>
              <a:t>day</a:t>
            </a:r>
            <a:r>
              <a:rPr lang="hr-HR" b="1" dirty="0" smtClean="0">
                <a:solidFill>
                  <a:schemeClr val="tx1"/>
                </a:solidFill>
              </a:rPr>
              <a:t> to </a:t>
            </a:r>
            <a:r>
              <a:rPr lang="hr-HR" b="1" dirty="0" err="1" smtClean="0">
                <a:solidFill>
                  <a:schemeClr val="tx1"/>
                </a:solidFill>
              </a:rPr>
              <a:t>rest</a:t>
            </a:r>
            <a:r>
              <a:rPr lang="hr-HR" b="1" dirty="0" smtClean="0">
                <a:solidFill>
                  <a:schemeClr val="tx1"/>
                </a:solidFill>
              </a:rPr>
              <a:t>” 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   - analiziranje na početku večeri, ne prije spavanja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Svaku večer sjesti na isto mirno mjesto 20 minuta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Razmisliti što se sve dogodilo tijekom dana, kakav je bio dan i kako se osjećamo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Napisati ključne događaje na papir (dnevnik) – </a:t>
            </a:r>
            <a:r>
              <a:rPr lang="hr-HR" i="1" dirty="0" smtClean="0">
                <a:solidFill>
                  <a:schemeClr val="tx1"/>
                </a:solidFill>
              </a:rPr>
              <a:t>Zašto se osjećamo dobro, što nas muči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 i="1" dirty="0">
                <a:solidFill>
                  <a:schemeClr val="tx1"/>
                </a:solidFill>
              </a:rPr>
              <a:t> </a:t>
            </a:r>
            <a:r>
              <a:rPr lang="hr-HR" altLang="sr-Latn-RS" dirty="0" smtClean="0">
                <a:solidFill>
                  <a:schemeClr val="tx1"/>
                </a:solidFill>
              </a:rPr>
              <a:t>Napisati što moramo </a:t>
            </a:r>
            <a:r>
              <a:rPr lang="hr-HR" altLang="sr-Latn-RS" dirty="0">
                <a:solidFill>
                  <a:schemeClr val="tx1"/>
                </a:solidFill>
              </a:rPr>
              <a:t>sutra </a:t>
            </a:r>
            <a:r>
              <a:rPr lang="hr-HR" altLang="sr-Latn-RS" dirty="0" smtClean="0">
                <a:solidFill>
                  <a:schemeClr val="tx1"/>
                </a:solidFill>
              </a:rPr>
              <a:t>raditi </a:t>
            </a:r>
            <a:r>
              <a:rPr lang="hr-HR" altLang="sr-Latn-RS" dirty="0">
                <a:solidFill>
                  <a:schemeClr val="tx1"/>
                </a:solidFill>
              </a:rPr>
              <a:t>i </a:t>
            </a:r>
            <a:r>
              <a:rPr lang="hr-HR" altLang="sr-Latn-RS" dirty="0" smtClean="0">
                <a:solidFill>
                  <a:schemeClr val="tx1"/>
                </a:solidFill>
              </a:rPr>
              <a:t>napisati korake za njihovo izvršenje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 dirty="0">
                <a:solidFill>
                  <a:schemeClr val="tx1"/>
                </a:solidFill>
              </a:rPr>
              <a:t> </a:t>
            </a:r>
            <a:r>
              <a:rPr lang="hr-HR" altLang="sr-Latn-RS" dirty="0" smtClean="0">
                <a:solidFill>
                  <a:schemeClr val="tx1"/>
                </a:solidFill>
              </a:rPr>
              <a:t>Ako </a:t>
            </a:r>
            <a:r>
              <a:rPr lang="hr-HR" altLang="sr-Latn-RS" dirty="0">
                <a:solidFill>
                  <a:schemeClr val="tx1"/>
                </a:solidFill>
              </a:rPr>
              <a:t>se pojave neke nove </a:t>
            </a:r>
            <a:r>
              <a:rPr lang="hr-HR" altLang="sr-Latn-RS" dirty="0" smtClean="0">
                <a:solidFill>
                  <a:schemeClr val="tx1"/>
                </a:solidFill>
              </a:rPr>
              <a:t>zabrinjavajuće misli - zabilježiti </a:t>
            </a:r>
            <a:r>
              <a:rPr lang="hr-HR" altLang="sr-Latn-RS" dirty="0">
                <a:solidFill>
                  <a:schemeClr val="tx1"/>
                </a:solidFill>
              </a:rPr>
              <a:t>ih na komad papira </a:t>
            </a:r>
            <a:r>
              <a:rPr lang="hr-HR" altLang="sr-Latn-RS" dirty="0" smtClean="0">
                <a:solidFill>
                  <a:schemeClr val="tx1"/>
                </a:solidFill>
              </a:rPr>
              <a:t>(njima ćemo </a:t>
            </a:r>
            <a:r>
              <a:rPr lang="hr-HR" altLang="sr-Latn-RS" dirty="0">
                <a:solidFill>
                  <a:schemeClr val="tx1"/>
                </a:solidFill>
              </a:rPr>
              <a:t>se </a:t>
            </a:r>
            <a:r>
              <a:rPr lang="hr-HR" altLang="sr-Latn-RS" dirty="0" smtClean="0">
                <a:solidFill>
                  <a:schemeClr val="tx1"/>
                </a:solidFill>
              </a:rPr>
              <a:t>baviti sutra)</a:t>
            </a:r>
            <a:endParaRPr lang="en-US" altLang="sr-Latn-RS" sz="3200" dirty="0" smtClean="0">
              <a:solidFill>
                <a:schemeClr val="tx1"/>
              </a:solidFill>
            </a:endParaRPr>
          </a:p>
          <a:p>
            <a:endParaRPr lang="hr-HR" dirty="0" smtClean="0">
              <a:solidFill>
                <a:schemeClr val="tx1"/>
              </a:solidFill>
            </a:endParaRPr>
          </a:p>
        </p:txBody>
      </p:sp>
      <p:cxnSp>
        <p:nvCxnSpPr>
          <p:cNvPr id="5" name="Ravni poveznik sa strelicom 4"/>
          <p:cNvCxnSpPr/>
          <p:nvPr/>
        </p:nvCxnSpPr>
        <p:spPr>
          <a:xfrm>
            <a:off x="3576573" y="2812869"/>
            <a:ext cx="3498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78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10677"/>
          </a:xfrm>
        </p:spPr>
        <p:txBody>
          <a:bodyPr/>
          <a:lstStyle/>
          <a:p>
            <a:r>
              <a:rPr lang="hr-HR" dirty="0" smtClean="0"/>
              <a:t>NAM i nesanica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9863" y="1257717"/>
            <a:ext cx="1005840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Negativne </a:t>
            </a:r>
            <a:r>
              <a:rPr lang="hr-HR" dirty="0">
                <a:solidFill>
                  <a:schemeClr val="tx1"/>
                </a:solidFill>
              </a:rPr>
              <a:t>misli o spavanju izazivaju anksioznost što sprječava san i tako u </a:t>
            </a:r>
            <a:r>
              <a:rPr lang="hr-HR" dirty="0" smtClean="0">
                <a:solidFill>
                  <a:schemeClr val="tx1"/>
                </a:solidFill>
              </a:rPr>
              <a:t>krug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T</a:t>
            </a:r>
            <a:r>
              <a:rPr lang="hr-HR" dirty="0" smtClean="0">
                <a:solidFill>
                  <a:schemeClr val="tx1"/>
                </a:solidFill>
              </a:rPr>
              <a:t>ehnika </a:t>
            </a:r>
            <a:r>
              <a:rPr lang="hr-HR" dirty="0">
                <a:solidFill>
                  <a:schemeClr val="tx1"/>
                </a:solidFill>
              </a:rPr>
              <a:t>koja može pomoći je identifikacija i evaluacija negativnih </a:t>
            </a:r>
            <a:r>
              <a:rPr lang="hr-HR" dirty="0" smtClean="0">
                <a:solidFill>
                  <a:schemeClr val="tx1"/>
                </a:solidFill>
              </a:rPr>
              <a:t>misli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I</a:t>
            </a:r>
            <a:r>
              <a:rPr lang="hr-HR" dirty="0" smtClean="0">
                <a:solidFill>
                  <a:schemeClr val="tx1"/>
                </a:solidFill>
              </a:rPr>
              <a:t>stu </a:t>
            </a:r>
            <a:r>
              <a:rPr lang="hr-HR" dirty="0">
                <a:solidFill>
                  <a:schemeClr val="tx1"/>
                </a:solidFill>
              </a:rPr>
              <a:t>tehniku dobro je koristiti i za evaluaciju negativnih misli vezanih uz spavanje koje se javljaju danju</a:t>
            </a:r>
          </a:p>
          <a:p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1127439"/>
              </p:ext>
            </p:extLst>
          </p:nvPr>
        </p:nvGraphicFramePr>
        <p:xfrm>
          <a:off x="1097280" y="2779781"/>
          <a:ext cx="9705232" cy="3572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308">
                  <a:extLst>
                    <a:ext uri="{9D8B030D-6E8A-4147-A177-3AD203B41FA5}">
                      <a16:colId xmlns:a16="http://schemas.microsoft.com/office/drawing/2014/main" val="936791173"/>
                    </a:ext>
                  </a:extLst>
                </a:gridCol>
                <a:gridCol w="2426308">
                  <a:extLst>
                    <a:ext uri="{9D8B030D-6E8A-4147-A177-3AD203B41FA5}">
                      <a16:colId xmlns:a16="http://schemas.microsoft.com/office/drawing/2014/main" val="330602311"/>
                    </a:ext>
                  </a:extLst>
                </a:gridCol>
                <a:gridCol w="2426308">
                  <a:extLst>
                    <a:ext uri="{9D8B030D-6E8A-4147-A177-3AD203B41FA5}">
                      <a16:colId xmlns:a16="http://schemas.microsoft.com/office/drawing/2014/main" val="435206979"/>
                    </a:ext>
                  </a:extLst>
                </a:gridCol>
                <a:gridCol w="2426308">
                  <a:extLst>
                    <a:ext uri="{9D8B030D-6E8A-4147-A177-3AD203B41FA5}">
                      <a16:colId xmlns:a16="http://schemas.microsoft.com/office/drawing/2014/main" val="508416643"/>
                    </a:ext>
                  </a:extLst>
                </a:gridCol>
              </a:tblGrid>
              <a:tr h="4413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Moje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misli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 </a:t>
                      </a: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spavanju i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nespavanju (NAM)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Kako se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osjećam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Odgovor na automatsku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misao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Kako se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sada osjećam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extLst>
                  <a:ext uri="{0D108BD9-81ED-4DB2-BD59-A6C34878D82A}">
                    <a16:rowId xmlns:a16="http://schemas.microsoft.com/office/drawing/2014/main" val="2683747911"/>
                  </a:ext>
                </a:extLst>
              </a:tr>
              <a:tr h="9703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Budan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sam već pola noći, a svi drugi spavaju.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Anksiozno, iznervirano, usamljeno, ljubomorno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731510" algn="r"/>
                        </a:tabLst>
                        <a:defRPr/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Vjerojatno spavam 6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sati, </a:t>
                      </a: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budan sam 2 sata, to je 75%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noći,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</a:t>
                      </a: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 50%. </a:t>
                      </a:r>
                      <a:r>
                        <a:rPr kumimoji="0" lang="hr-H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Ako milijun ljudi živi u ovom gradu, a polovica su odrasli, 50 000 ljudi također imaju problem. Ne spavaju svi.</a:t>
                      </a:r>
                      <a:endParaRPr kumimoji="0" lang="hr-H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Optimističnije </a:t>
                      </a: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 manje ljutito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extLst>
                  <a:ext uri="{0D108BD9-81ED-4DB2-BD59-A6C34878D82A}">
                    <a16:rowId xmlns:a16="http://schemas.microsoft.com/office/drawing/2014/main" val="431563355"/>
                  </a:ext>
                </a:extLst>
              </a:tr>
              <a:tr h="5822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Nikad neću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zaspati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Demoralizirano i izvan kontrole</a:t>
                      </a:r>
                      <a:endParaRPr lang="hr-HR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Gotovo je sigurno da ću zaspati.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Uvijek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zaspem barem malo. </a:t>
                      </a:r>
                      <a:r>
                        <a:rPr kumimoji="0" lang="hr-H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Prosjek u mom dnevniku bio je 6 sati. Nikad nisam spavao manje od 3-4 sata.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Olakšano</a:t>
                      </a: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opuštenije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extLst>
                  <a:ext uri="{0D108BD9-81ED-4DB2-BD59-A6C34878D82A}">
                    <a16:rowId xmlns:a16="http://schemas.microsoft.com/office/drawing/2014/main" val="3566168109"/>
                  </a:ext>
                </a:extLst>
              </a:tr>
              <a:tr h="7762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Toliko sam umoran da se ne  mogu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koncentrirati. To je zato što prošlu noć nisam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spavao.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Beznadno, razdražljivo, preokupirano spavanjem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Moja koncentracija nije loša samo zbog spavanja. Spavao sam i lošije nego sinoć pa sam se osjećao bolje tijekom dana. Možda mi je dosadno ili radim previše toga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odjednom...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3151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Osjećam veću kontrolu,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mogu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se fokusirati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151" marR="62151" marT="0" marB="0"/>
                </a:tc>
                <a:extLst>
                  <a:ext uri="{0D108BD9-81ED-4DB2-BD59-A6C34878D82A}">
                    <a16:rowId xmlns:a16="http://schemas.microsoft.com/office/drawing/2014/main" val="2054087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73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Prestati </a:t>
            </a:r>
            <a:r>
              <a:rPr lang="hr-HR" dirty="0">
                <a:solidFill>
                  <a:schemeClr val="tx1"/>
                </a:solidFill>
              </a:rPr>
              <a:t>se „truditi oko sna”</a:t>
            </a:r>
          </a:p>
          <a:p>
            <a:pPr marL="0" indent="0" algn="ctr">
              <a:buNone/>
            </a:pPr>
            <a:r>
              <a:rPr lang="hr-HR" i="1" dirty="0" smtClean="0">
                <a:solidFill>
                  <a:schemeClr val="tx1"/>
                </a:solidFill>
              </a:rPr>
              <a:t>„</a:t>
            </a:r>
            <a:r>
              <a:rPr lang="hr-HR" i="1" dirty="0" err="1" smtClean="0">
                <a:solidFill>
                  <a:schemeClr val="tx1"/>
                </a:solidFill>
              </a:rPr>
              <a:t>Your</a:t>
            </a:r>
            <a:r>
              <a:rPr lang="hr-HR" i="1" dirty="0" smtClean="0">
                <a:solidFill>
                  <a:schemeClr val="tx1"/>
                </a:solidFill>
              </a:rPr>
              <a:t> problem </a:t>
            </a:r>
            <a:r>
              <a:rPr lang="hr-HR" i="1" dirty="0" err="1" smtClean="0">
                <a:solidFill>
                  <a:schemeClr val="tx1"/>
                </a:solidFill>
              </a:rPr>
              <a:t>is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not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so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much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being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awake</a:t>
            </a:r>
            <a:r>
              <a:rPr lang="hr-HR" i="1" dirty="0" smtClean="0">
                <a:solidFill>
                  <a:schemeClr val="tx1"/>
                </a:solidFill>
              </a:rPr>
              <a:t>, but </a:t>
            </a:r>
            <a:r>
              <a:rPr lang="hr-HR" i="1" dirty="0" err="1" smtClean="0">
                <a:solidFill>
                  <a:schemeClr val="tx1"/>
                </a:solidFill>
              </a:rPr>
              <a:t>having</a:t>
            </a:r>
            <a:r>
              <a:rPr lang="hr-HR" i="1" dirty="0" smtClean="0">
                <a:solidFill>
                  <a:schemeClr val="tx1"/>
                </a:solidFill>
              </a:rPr>
              <a:t> a </a:t>
            </a:r>
            <a:r>
              <a:rPr lang="hr-HR" i="1" dirty="0" err="1" smtClean="0">
                <a:solidFill>
                  <a:schemeClr val="tx1"/>
                </a:solidFill>
              </a:rPr>
              <a:t>strong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emotional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responce</a:t>
            </a:r>
            <a:r>
              <a:rPr lang="hr-HR" i="1" dirty="0" smtClean="0">
                <a:solidFill>
                  <a:schemeClr val="tx1"/>
                </a:solidFill>
              </a:rPr>
              <a:t> to </a:t>
            </a:r>
            <a:r>
              <a:rPr lang="hr-HR" i="1" dirty="0" err="1" smtClean="0">
                <a:solidFill>
                  <a:schemeClr val="tx1"/>
                </a:solidFill>
              </a:rPr>
              <a:t>being</a:t>
            </a:r>
            <a:r>
              <a:rPr lang="hr-HR" i="1" dirty="0" smtClean="0">
                <a:solidFill>
                  <a:schemeClr val="tx1"/>
                </a:solidFill>
              </a:rPr>
              <a:t> </a:t>
            </a:r>
            <a:r>
              <a:rPr lang="hr-HR" i="1" dirty="0" err="1" smtClean="0">
                <a:solidFill>
                  <a:schemeClr val="tx1"/>
                </a:solidFill>
              </a:rPr>
              <a:t>awake</a:t>
            </a:r>
            <a:r>
              <a:rPr lang="hr-HR" i="1" dirty="0" smtClean="0">
                <a:solidFill>
                  <a:schemeClr val="tx1"/>
                </a:solidFill>
              </a:rPr>
              <a:t>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Evaluacija dnevnih emocija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  - praćenje misli i emocija tijekom dana</a:t>
            </a:r>
          </a:p>
        </p:txBody>
      </p:sp>
    </p:spTree>
    <p:extLst>
      <p:ext uri="{BB962C8B-B14F-4D97-AF65-F5344CB8AC3E}">
        <p14:creationId xmlns:p14="http://schemas.microsoft.com/office/powerpoint/2010/main" val="8557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Kako zadržati postignuti napredak?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97280" y="1893442"/>
            <a:ext cx="1005840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Koristiti sve naučene BK tehnike, ne samo neke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Imati na umu da za promjenu treba vremena i da će biti perioda kada će biti teško, uz povremene padove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Ako dođe do povrata simptoma ostati pozitivan - jednom ste već uspjeli!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hr-HR" u="sng" dirty="0">
                <a:solidFill>
                  <a:schemeClr val="tx1"/>
                </a:solidFill>
              </a:rPr>
              <a:t> </a:t>
            </a:r>
            <a:r>
              <a:rPr lang="hr-HR" u="sng" dirty="0" smtClean="0">
                <a:solidFill>
                  <a:schemeClr val="tx1"/>
                </a:solidFill>
              </a:rPr>
              <a:t>loše prospavana noć -  ne znači povratak nesanice</a:t>
            </a:r>
            <a:endParaRPr lang="hr-HR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09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dirty="0" err="1">
                <a:solidFill>
                  <a:schemeClr val="tx1"/>
                </a:solidFill>
              </a:rPr>
              <a:t>Espie</a:t>
            </a:r>
            <a:r>
              <a:rPr lang="hr-HR" dirty="0">
                <a:solidFill>
                  <a:schemeClr val="tx1"/>
                </a:solidFill>
              </a:rPr>
              <a:t>, C.A.(2011). </a:t>
            </a:r>
            <a:r>
              <a:rPr lang="hr-HR" dirty="0" err="1">
                <a:solidFill>
                  <a:schemeClr val="tx1"/>
                </a:solidFill>
              </a:rPr>
              <a:t>An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introduction</a:t>
            </a:r>
            <a:r>
              <a:rPr lang="hr-HR" dirty="0">
                <a:solidFill>
                  <a:schemeClr val="tx1"/>
                </a:solidFill>
              </a:rPr>
              <a:t> to </a:t>
            </a:r>
            <a:r>
              <a:rPr lang="hr-HR" dirty="0" err="1">
                <a:solidFill>
                  <a:schemeClr val="tx1"/>
                </a:solidFill>
              </a:rPr>
              <a:t>coping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with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insomnia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and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sleep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problems</a:t>
            </a:r>
            <a:r>
              <a:rPr lang="hr-HR" dirty="0">
                <a:solidFill>
                  <a:schemeClr val="tx1"/>
                </a:solidFill>
              </a:rPr>
              <a:t>. London: </a:t>
            </a:r>
            <a:r>
              <a:rPr lang="hr-HR" dirty="0" smtClean="0">
                <a:solidFill>
                  <a:schemeClr val="tx1"/>
                </a:solidFill>
              </a:rPr>
              <a:t>Robinson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Perlis, M.L., </a:t>
            </a:r>
            <a:r>
              <a:rPr lang="en-US" dirty="0" err="1">
                <a:solidFill>
                  <a:schemeClr val="tx1"/>
                </a:solidFill>
              </a:rPr>
              <a:t>Jungquist</a:t>
            </a:r>
            <a:r>
              <a:rPr lang="en-US" dirty="0">
                <a:solidFill>
                  <a:schemeClr val="tx1"/>
                </a:solidFill>
              </a:rPr>
              <a:t>, C., Smith, M.T., Posner, D. (2005). Cognitive Behavioral Treatment of Insomnia, a Session-by-Session Guide. New York: Springer.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21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8800" dirty="0" smtClean="0">
                <a:solidFill>
                  <a:schemeClr val="tx1"/>
                </a:solidFill>
              </a:rPr>
              <a:t>HVALA </a:t>
            </a:r>
            <a:r>
              <a:rPr lang="hr-HR" sz="8800" dirty="0" smtClean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endParaRPr lang="hr-HR" sz="8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6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Check</a:t>
            </a:r>
            <a:r>
              <a:rPr lang="hr-HR" dirty="0" smtClean="0"/>
              <a:t> lista simptoma nesanice</a:t>
            </a:r>
            <a:endParaRPr lang="hr-HR" dirty="0"/>
          </a:p>
        </p:txBody>
      </p:sp>
      <p:pic>
        <p:nvPicPr>
          <p:cNvPr id="8" name="Rezervirano mjesto sadržaja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280" y="1846263"/>
            <a:ext cx="7981765" cy="4022725"/>
          </a:xfrm>
        </p:spPr>
      </p:pic>
    </p:spTree>
    <p:extLst>
      <p:ext uri="{BB962C8B-B14F-4D97-AF65-F5344CB8AC3E}">
        <p14:creationId xmlns:p14="http://schemas.microsoft.com/office/powerpoint/2010/main" val="338668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Ostali poremećaji spavanja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>
                <a:solidFill>
                  <a:schemeClr val="tx1"/>
                </a:solidFill>
              </a:rPr>
              <a:t>Narkolepsija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Poremećaji disanja tijekom spavanja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Sindrom periodičkog pomicanja udova i sindrom nemirnih nogu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Poremećaj </a:t>
            </a:r>
            <a:r>
              <a:rPr lang="hr-HR" dirty="0" err="1" smtClean="0">
                <a:solidFill>
                  <a:schemeClr val="tx1"/>
                </a:solidFill>
              </a:rPr>
              <a:t>cirkadijurnog</a:t>
            </a:r>
            <a:r>
              <a:rPr lang="hr-HR" dirty="0" smtClean="0">
                <a:solidFill>
                  <a:schemeClr val="tx1"/>
                </a:solidFill>
              </a:rPr>
              <a:t> ritma</a:t>
            </a:r>
          </a:p>
          <a:p>
            <a:r>
              <a:rPr lang="hr-HR" dirty="0" err="1" smtClean="0">
                <a:solidFill>
                  <a:schemeClr val="tx1"/>
                </a:solidFill>
              </a:rPr>
              <a:t>Parasomnije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38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Spavanje i raspoloženje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Raspoloženje može utjecati na kvalitetu sna, kao i obrnuto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Ako smo tjeskobni i zabrinuti, to može uzrokovati nesanicu, ali i nedovoljno sna može uzrokovati još veću tjeskobu</a:t>
            </a:r>
          </a:p>
          <a:p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5" name="Diagram 11"/>
          <p:cNvGraphicFramePr/>
          <p:nvPr>
            <p:extLst>
              <p:ext uri="{D42A27DB-BD31-4B8C-83A1-F6EECF244321}">
                <p14:modId xmlns:p14="http://schemas.microsoft.com/office/powerpoint/2010/main" val="2518163616"/>
              </p:ext>
            </p:extLst>
          </p:nvPr>
        </p:nvGraphicFramePr>
        <p:xfrm>
          <a:off x="3169203" y="3294638"/>
          <a:ext cx="5028592" cy="2605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620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Učestalost nesanice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 1 </a:t>
            </a:r>
            <a:r>
              <a:rPr lang="hr-HR" dirty="0">
                <a:solidFill>
                  <a:schemeClr val="tx1"/>
                </a:solidFill>
              </a:rPr>
              <a:t>od 10 odraslih osoba pati od ozbiljne i dugotrajne nesanice </a:t>
            </a:r>
            <a:r>
              <a:rPr lang="hr-HR" dirty="0" smtClean="0">
                <a:solidFill>
                  <a:schemeClr val="tx1"/>
                </a:solidFill>
              </a:rPr>
              <a:t>s </a:t>
            </a:r>
            <a:r>
              <a:rPr lang="hr-HR" dirty="0">
                <a:solidFill>
                  <a:schemeClr val="tx1"/>
                </a:solidFill>
              </a:rPr>
              <a:t>posljedicama u dnevnom </a:t>
            </a:r>
            <a:r>
              <a:rPr lang="hr-HR" dirty="0" smtClean="0">
                <a:solidFill>
                  <a:schemeClr val="tx1"/>
                </a:solidFill>
              </a:rPr>
              <a:t>funkcioniranju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10 </a:t>
            </a:r>
            <a:r>
              <a:rPr lang="hr-HR" dirty="0">
                <a:solidFill>
                  <a:schemeClr val="tx1"/>
                </a:solidFill>
              </a:rPr>
              <a:t>% ljudi ima problema sa spavanjem 3 ili više dana u tjednu, duže od 3 </a:t>
            </a:r>
            <a:r>
              <a:rPr lang="hr-HR" dirty="0" smtClean="0">
                <a:solidFill>
                  <a:schemeClr val="tx1"/>
                </a:solidFill>
              </a:rPr>
              <a:t>mjeseca, što posljedično dovodi do umora </a:t>
            </a:r>
            <a:r>
              <a:rPr lang="hr-HR" dirty="0">
                <a:solidFill>
                  <a:schemeClr val="tx1"/>
                </a:solidFill>
              </a:rPr>
              <a:t>i </a:t>
            </a:r>
            <a:r>
              <a:rPr lang="hr-HR" dirty="0" smtClean="0">
                <a:solidFill>
                  <a:schemeClr val="tx1"/>
                </a:solidFill>
              </a:rPr>
              <a:t>lošeg raspoloženja </a:t>
            </a:r>
            <a:r>
              <a:rPr lang="hr-HR" dirty="0">
                <a:solidFill>
                  <a:schemeClr val="tx1"/>
                </a:solidFill>
              </a:rPr>
              <a:t>tijekom </a:t>
            </a:r>
            <a:r>
              <a:rPr lang="hr-HR" dirty="0" smtClean="0">
                <a:solidFill>
                  <a:schemeClr val="tx1"/>
                </a:solidFill>
              </a:rPr>
              <a:t>dana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Nesanica </a:t>
            </a:r>
            <a:r>
              <a:rPr lang="hr-HR" dirty="0">
                <a:solidFill>
                  <a:schemeClr val="tx1"/>
                </a:solidFill>
              </a:rPr>
              <a:t>je u općoj populaciji učestalija od anksioznosti i depresije</a:t>
            </a:r>
          </a:p>
        </p:txBody>
      </p:sp>
    </p:spTree>
    <p:extLst>
      <p:ext uri="{BB962C8B-B14F-4D97-AF65-F5344CB8AC3E}">
        <p14:creationId xmlns:p14="http://schemas.microsoft.com/office/powerpoint/2010/main" val="148794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Uzroci nesanice (</a:t>
            </a:r>
            <a:r>
              <a:rPr lang="hr-HR" b="1" dirty="0" smtClean="0">
                <a:solidFill>
                  <a:srgbClr val="FF0000"/>
                </a:solidFill>
              </a:rPr>
              <a:t>3P</a:t>
            </a:r>
            <a:r>
              <a:rPr lang="hr-HR" dirty="0" smtClean="0">
                <a:solidFill>
                  <a:schemeClr val="tx1"/>
                </a:solidFill>
              </a:rPr>
              <a:t>)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1. </a:t>
            </a:r>
            <a:r>
              <a:rPr lang="hr-HR" sz="2200" b="1" dirty="0" smtClean="0">
                <a:solidFill>
                  <a:srgbClr val="FF0000"/>
                </a:solidFill>
              </a:rPr>
              <a:t>P</a:t>
            </a:r>
            <a:r>
              <a:rPr lang="hr-HR" sz="2200" b="1" dirty="0" smtClean="0">
                <a:solidFill>
                  <a:schemeClr val="tx1"/>
                </a:solidFill>
              </a:rPr>
              <a:t>redisponirajući faktori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 Nasljedni faktori, osobine ličnosti, </a:t>
            </a:r>
            <a:r>
              <a:rPr lang="hr-HR" sz="2000" dirty="0" err="1" smtClean="0">
                <a:solidFill>
                  <a:schemeClr val="tx1"/>
                </a:solidFill>
              </a:rPr>
              <a:t>reaktivnost</a:t>
            </a:r>
            <a:r>
              <a:rPr lang="hr-HR" sz="2000" dirty="0" smtClean="0">
                <a:solidFill>
                  <a:schemeClr val="tx1"/>
                </a:solidFill>
              </a:rPr>
              <a:t> na stres, promjene u obitelji ili na poslu -  povećavaju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sz="2000" dirty="0" smtClean="0">
                <a:solidFill>
                  <a:schemeClr val="tx1"/>
                </a:solidFill>
              </a:rPr>
              <a:t>vjerojatnost nesanice, ali je samostalno ne izazivaju</a:t>
            </a:r>
            <a:endParaRPr lang="hr-H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</a:rPr>
              <a:t>2</a:t>
            </a:r>
            <a:r>
              <a:rPr lang="hr-HR" sz="2200" b="1" dirty="0" smtClean="0">
                <a:solidFill>
                  <a:schemeClr val="tx1"/>
                </a:solidFill>
              </a:rPr>
              <a:t>. </a:t>
            </a:r>
            <a:r>
              <a:rPr lang="hr-HR" sz="2200" b="1" dirty="0" smtClean="0">
                <a:solidFill>
                  <a:srgbClr val="FF0000"/>
                </a:solidFill>
              </a:rPr>
              <a:t>P</a:t>
            </a:r>
            <a:r>
              <a:rPr lang="hr-HR" sz="2200" b="1" dirty="0" smtClean="0">
                <a:solidFill>
                  <a:schemeClr val="tx1"/>
                </a:solidFill>
              </a:rPr>
              <a:t>recipitirajući faktori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sz="2000" dirty="0" smtClean="0">
                <a:solidFill>
                  <a:schemeClr val="tx1"/>
                </a:solidFill>
              </a:rPr>
              <a:t>Veće životne promjene: gubitak posla ili značajne osobe, bolest; promjene mogu biti i dobre i loše, bilo koji faktori koji uzrokuju stres (vanjska buka) -  obično akutna nesanica (traje manje od 3 mjeseca)</a:t>
            </a:r>
            <a:endParaRPr lang="hr-H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3. </a:t>
            </a:r>
            <a:r>
              <a:rPr lang="hr-HR" sz="2200" b="1" dirty="0" smtClean="0">
                <a:solidFill>
                  <a:srgbClr val="FF0000"/>
                </a:solidFill>
              </a:rPr>
              <a:t>P</a:t>
            </a:r>
            <a:r>
              <a:rPr lang="hr-HR" sz="2200" b="1" dirty="0" smtClean="0">
                <a:solidFill>
                  <a:schemeClr val="tx1"/>
                </a:solidFill>
              </a:rPr>
              <a:t>održavajući faktori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 Svi faktori koji održavaju nesanicu jednom kada se pojavi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sz="2000" dirty="0" smtClean="0">
                <a:solidFill>
                  <a:schemeClr val="tx1"/>
                </a:solidFill>
              </a:rPr>
              <a:t>Dovodi do kronične nesanice</a:t>
            </a:r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81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Diagram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498028"/>
              </p:ext>
            </p:extLst>
          </p:nvPr>
        </p:nvGraphicFramePr>
        <p:xfrm>
          <a:off x="838200" y="112591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919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Različiti tretmani u liječenju nesanice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1. Lijekovi (</a:t>
            </a:r>
            <a:r>
              <a:rPr lang="hr-HR" dirty="0" err="1" smtClean="0">
                <a:solidFill>
                  <a:schemeClr val="tx1"/>
                </a:solidFill>
              </a:rPr>
              <a:t>benzodiazepin</a:t>
            </a:r>
            <a:r>
              <a:rPr lang="hr-HR" dirty="0" smtClean="0">
                <a:solidFill>
                  <a:schemeClr val="tx1"/>
                </a:solidFill>
              </a:rPr>
              <a:t>, antidepresivi, antihistaminici i </a:t>
            </a:r>
            <a:r>
              <a:rPr lang="hr-HR" dirty="0" err="1" smtClean="0">
                <a:solidFill>
                  <a:schemeClr val="tx1"/>
                </a:solidFill>
              </a:rPr>
              <a:t>melatonin</a:t>
            </a:r>
            <a:r>
              <a:rPr lang="hr-HR" dirty="0" smtClean="0">
                <a:solidFill>
                  <a:schemeClr val="tx1"/>
                </a:solidFill>
              </a:rPr>
              <a:t>) – kratkoročno djelovanje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2. Psihoterapija – znanstveno dokazana učinkovitost</a:t>
            </a:r>
            <a:r>
              <a:rPr lang="hr-HR" dirty="0">
                <a:solidFill>
                  <a:schemeClr val="tx1"/>
                </a:solidFill>
              </a:rPr>
              <a:t/>
            </a:r>
            <a:br>
              <a:rPr lang="hr-HR" dirty="0">
                <a:solidFill>
                  <a:schemeClr val="tx1"/>
                </a:solidFill>
              </a:rPr>
            </a:br>
            <a:r>
              <a:rPr lang="hr-HR" dirty="0" smtClean="0">
                <a:solidFill>
                  <a:schemeClr val="tx1"/>
                </a:solidFill>
              </a:rPr>
              <a:t>     </a:t>
            </a:r>
            <a:r>
              <a:rPr lang="hr-HR" u="sng" dirty="0" smtClean="0">
                <a:solidFill>
                  <a:schemeClr val="tx1"/>
                </a:solidFill>
              </a:rPr>
              <a:t>Najučinkovitija je KBT </a:t>
            </a:r>
            <a:r>
              <a:rPr lang="hr-HR" dirty="0" smtClean="0">
                <a:solidFill>
                  <a:schemeClr val="tx1"/>
                </a:solidFill>
              </a:rPr>
              <a:t>– pomaže dugoročno i kratkoročno 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       - Utjecaj jakog svjetla – učinkovit u tretmanu poremećaja </a:t>
            </a:r>
            <a:r>
              <a:rPr lang="hr-HR" dirty="0" err="1" smtClean="0">
                <a:solidFill>
                  <a:schemeClr val="tx1"/>
                </a:solidFill>
              </a:rPr>
              <a:t>cirkadijurnog</a:t>
            </a:r>
            <a:r>
              <a:rPr lang="hr-HR" dirty="0" smtClean="0">
                <a:solidFill>
                  <a:schemeClr val="tx1"/>
                </a:solidFill>
              </a:rPr>
              <a:t> ritma, kod nesanice </a:t>
            </a:r>
            <a:br>
              <a:rPr lang="hr-HR" dirty="0" smtClean="0">
                <a:solidFill>
                  <a:schemeClr val="tx1"/>
                </a:solidFill>
              </a:rPr>
            </a:br>
            <a:r>
              <a:rPr lang="hr-HR" dirty="0" smtClean="0">
                <a:solidFill>
                  <a:schemeClr val="tx1"/>
                </a:solidFill>
              </a:rPr>
              <a:t>          upitno </a:t>
            </a:r>
            <a:endParaRPr lang="hr-H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3. Ostalo (biljni čajevi, čaša toplog mlijeka prije spavanja, posebni jastuci, NLP – nema</a:t>
            </a:r>
            <a:br>
              <a:rPr lang="hr-HR" dirty="0" smtClean="0">
                <a:solidFill>
                  <a:schemeClr val="tx1"/>
                </a:solidFill>
              </a:rPr>
            </a:br>
            <a:r>
              <a:rPr lang="hr-HR" dirty="0" smtClean="0">
                <a:solidFill>
                  <a:schemeClr val="tx1"/>
                </a:solidFill>
              </a:rPr>
              <a:t>    znanstvenih dokaza) </a:t>
            </a:r>
          </a:p>
        </p:txBody>
      </p:sp>
    </p:spTree>
    <p:extLst>
      <p:ext uri="{BB962C8B-B14F-4D97-AF65-F5344CB8AC3E}">
        <p14:creationId xmlns:p14="http://schemas.microsoft.com/office/powerpoint/2010/main" val="39768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1588</TotalTime>
  <Words>1735</Words>
  <Application>Microsoft Office PowerPoint</Application>
  <PresentationFormat>Widescreen</PresentationFormat>
  <Paragraphs>185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Retrospektiva</vt:lpstr>
      <vt:lpstr>BK TEHNIKE ZA RAD S NESANICOM</vt:lpstr>
      <vt:lpstr>Što je nesanica?</vt:lpstr>
      <vt:lpstr>Check lista simptoma nesanice</vt:lpstr>
      <vt:lpstr>Ostali poremećaji spavanja</vt:lpstr>
      <vt:lpstr>Spavanje i raspoloženje</vt:lpstr>
      <vt:lpstr>Učestalost nesanice</vt:lpstr>
      <vt:lpstr>Uzroci nesanice (3P)</vt:lpstr>
      <vt:lpstr>PowerPoint Presentation</vt:lpstr>
      <vt:lpstr>Različiti tretmani u liječenju nesanice</vt:lpstr>
      <vt:lpstr>BK tehnike u tretmanu nesanice</vt:lpstr>
      <vt:lpstr>Postavljanje jasnih ciljeva</vt:lpstr>
      <vt:lpstr> Bihevioralne tehnike </vt:lpstr>
      <vt:lpstr>Efikasnost sna</vt:lpstr>
      <vt:lpstr>Higijena spavanja</vt:lpstr>
      <vt:lpstr>Priprema za spavanje</vt:lpstr>
      <vt:lpstr>Priprema za spavanje</vt:lpstr>
      <vt:lpstr>Veza krevet - spavanje</vt:lpstr>
      <vt:lpstr>Pravila za osnaživanje veze krevet - spavanje</vt:lpstr>
      <vt:lpstr>Pravila za osnaživanje veze krevet - spavanje</vt:lpstr>
      <vt:lpstr>Poboljšanje obrasca spavanja</vt:lpstr>
      <vt:lpstr>Poboljšanje obrasca spavanja</vt:lpstr>
      <vt:lpstr>Kognitivne tehnike</vt:lpstr>
      <vt:lpstr>NAM i nesanica</vt:lpstr>
      <vt:lpstr>PowerPoint Presentation</vt:lpstr>
      <vt:lpstr>Kako zadržati postignuti napredak?</vt:lpstr>
      <vt:lpstr>Literatura: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 TEHNIKR ZA RAD S NESANICOM</dc:title>
  <dc:creator>ANA</dc:creator>
  <cp:lastModifiedBy>hubikotvr@outlook.com</cp:lastModifiedBy>
  <cp:revision>75</cp:revision>
  <dcterms:created xsi:type="dcterms:W3CDTF">2025-05-07T17:05:22Z</dcterms:created>
  <dcterms:modified xsi:type="dcterms:W3CDTF">2025-05-15T14:39:34Z</dcterms:modified>
</cp:coreProperties>
</file>