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735763" cy="9866313"/>
  <p:embeddedFontLst>
    <p:embeddedFont>
      <p:font typeface="Glacial Indifference" panose="020B0604020202020204" charset="0"/>
      <p:regular r:id="rId25"/>
    </p:embeddedFont>
    <p:embeddedFont>
      <p:font typeface="Open Sans Bold" panose="020B0604020202020204" charset="0"/>
      <p:regular r:id="rId26"/>
    </p:embeddedFont>
    <p:embeddedFont>
      <p:font typeface="Calibri" panose="020F0502020204030204" pitchFamily="34" charset="0"/>
      <p:regular r:id="rId27"/>
      <p:bold r:id="rId28"/>
      <p:italic r:id="rId29"/>
      <p:boldItalic r:id="rId30"/>
    </p:embeddedFont>
    <p:embeddedFont>
      <p:font typeface="Glacial Indifference Bold" panose="020B0604020202020204" charset="0"/>
      <p:regular r:id="rId31"/>
    </p:embeddedFont>
    <p:embeddedFont>
      <p:font typeface="Frankfurter Normal" panose="020B0604020202020204" charset="-18"/>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r>
              <a:rPr lang="en-US" smtClean="0"/>
              <a:t>24.5.2025.</a:t>
            </a:r>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45733ED-2CAC-49F0-85E0-A4EBBE32A4CA}" type="slidenum">
              <a:rPr lang="en-US" smtClean="0"/>
              <a:t>‹#›</a:t>
            </a:fld>
            <a:endParaRPr lang="en-US"/>
          </a:p>
        </p:txBody>
      </p:sp>
    </p:spTree>
    <p:extLst>
      <p:ext uri="{BB962C8B-B14F-4D97-AF65-F5344CB8AC3E}">
        <p14:creationId xmlns:p14="http://schemas.microsoft.com/office/powerpoint/2010/main" val="15951643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r>
              <a:rPr lang="en-US" smtClean="0"/>
              <a:t>24.5.2025.</a:t>
            </a:r>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39CB91C-43F0-4F7B-BFAC-B75B2A1525AE}" type="slidenum">
              <a:rPr lang="en-US" smtClean="0"/>
              <a:t>‹#›</a:t>
            </a:fld>
            <a:endParaRPr lang="en-US"/>
          </a:p>
        </p:txBody>
      </p:sp>
    </p:spTree>
    <p:extLst>
      <p:ext uri="{BB962C8B-B14F-4D97-AF65-F5344CB8AC3E}">
        <p14:creationId xmlns:p14="http://schemas.microsoft.com/office/powerpoint/2010/main" val="102799043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31920" y="1371600"/>
            <a:ext cx="13158312" cy="3729691"/>
          </a:xfrm>
          <a:prstGeom prst="rect">
            <a:avLst/>
          </a:prstGeom>
        </p:spPr>
        <p:txBody>
          <a:bodyPr lIns="0" tIns="0" rIns="0" bIns="0" rtlCol="0" anchor="t">
            <a:spAutoFit/>
          </a:bodyPr>
          <a:lstStyle/>
          <a:p>
            <a:pPr algn="ctr">
              <a:lnSpc>
                <a:spcPts val="14926"/>
              </a:lnSpc>
            </a:pPr>
            <a:r>
              <a:rPr lang="en-US" sz="10661">
                <a:solidFill>
                  <a:srgbClr val="9996E7"/>
                </a:solidFill>
                <a:latin typeface="Frankfurter Normal"/>
                <a:ea typeface="Frankfurter Normal"/>
                <a:cs typeface="Frankfurter Normal"/>
                <a:sym typeface="Frankfurter Normal"/>
              </a:rPr>
              <a:t>BK tehnike za rad </a:t>
            </a:r>
          </a:p>
          <a:p>
            <a:pPr algn="ctr">
              <a:lnSpc>
                <a:spcPts val="14926"/>
              </a:lnSpc>
            </a:pPr>
            <a:r>
              <a:rPr lang="en-US" sz="10661">
                <a:solidFill>
                  <a:srgbClr val="9996E7"/>
                </a:solidFill>
                <a:latin typeface="Frankfurter Normal"/>
                <a:ea typeface="Frankfurter Normal"/>
                <a:cs typeface="Frankfurter Normal"/>
                <a:sym typeface="Frankfurter Normal"/>
              </a:rPr>
              <a:t>s nesanicom </a:t>
            </a:r>
          </a:p>
        </p:txBody>
      </p:sp>
      <p:sp>
        <p:nvSpPr>
          <p:cNvPr id="3" name="TextBox 3"/>
          <p:cNvSpPr txBox="1"/>
          <p:nvPr/>
        </p:nvSpPr>
        <p:spPr>
          <a:xfrm>
            <a:off x="5731121" y="5015566"/>
            <a:ext cx="7159910" cy="1421091"/>
          </a:xfrm>
          <a:prstGeom prst="rect">
            <a:avLst/>
          </a:prstGeom>
        </p:spPr>
        <p:txBody>
          <a:bodyPr lIns="0" tIns="0" rIns="0" bIns="0" rtlCol="0" anchor="t">
            <a:spAutoFit/>
          </a:bodyPr>
          <a:lstStyle/>
          <a:p>
            <a:pPr algn="ctr">
              <a:lnSpc>
                <a:spcPts val="5880"/>
              </a:lnSpc>
            </a:pPr>
            <a:r>
              <a:rPr lang="en-US" sz="4200" b="1">
                <a:solidFill>
                  <a:srgbClr val="C5D0C0"/>
                </a:solidFill>
                <a:latin typeface="Glacial Indifference Bold"/>
                <a:ea typeface="Glacial Indifference Bold"/>
                <a:cs typeface="Glacial Indifference Bold"/>
                <a:sym typeface="Glacial Indifference Bold"/>
              </a:rPr>
              <a:t>MAJA VDOVIĆ, MAG.PSYCH.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5825" y="3173180"/>
            <a:ext cx="13838253"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Vrijednost opuštanja</a:t>
            </a:r>
          </a:p>
        </p:txBody>
      </p:sp>
      <p:sp>
        <p:nvSpPr>
          <p:cNvPr id="3" name="TextBox 3"/>
          <p:cNvSpPr txBox="1"/>
          <p:nvPr/>
        </p:nvSpPr>
        <p:spPr>
          <a:xfrm>
            <a:off x="0" y="331564"/>
            <a:ext cx="18206463"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priprema za spavanje</a:t>
            </a:r>
          </a:p>
        </p:txBody>
      </p:sp>
      <p:sp>
        <p:nvSpPr>
          <p:cNvPr id="4" name="TextBox 4"/>
          <p:cNvSpPr txBox="1"/>
          <p:nvPr/>
        </p:nvSpPr>
        <p:spPr>
          <a:xfrm>
            <a:off x="447435" y="6480726"/>
            <a:ext cx="12991211"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Dobar spavač opušteno pristupa spavanju, bez stalnog razmišljanja o tome. Nema potrebe za stalnim analizama spavanja, a opuštanje prije spavanja dolazi prirodno.</a:t>
            </a:r>
          </a:p>
        </p:txBody>
      </p:sp>
      <p:sp>
        <p:nvSpPr>
          <p:cNvPr id="5" name="TextBox 5"/>
          <p:cNvSpPr txBox="1"/>
          <p:nvPr/>
        </p:nvSpPr>
        <p:spPr>
          <a:xfrm>
            <a:off x="447435" y="3884846"/>
            <a:ext cx="13198226"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Razvijanje navike opuštanja je važno jer mnogi ljudi podcjenjuju važnost opuštanja, osjećajući da uvijek moraju biti produktivni. Važno je naučiti cijeniti opuštanje kao koristan alat za zdravlje i kvalitetan san.</a:t>
            </a:r>
          </a:p>
        </p:txBody>
      </p:sp>
      <p:sp>
        <p:nvSpPr>
          <p:cNvPr id="6" name="TextBox 6"/>
          <p:cNvSpPr txBox="1"/>
          <p:nvPr/>
        </p:nvSpPr>
        <p:spPr>
          <a:xfrm>
            <a:off x="841520" y="5746666"/>
            <a:ext cx="13838253"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Pristup dobrog spavača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681605"/>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Krevet je za spavanje</a:t>
            </a:r>
          </a:p>
        </p:txBody>
      </p:sp>
      <p:sp>
        <p:nvSpPr>
          <p:cNvPr id="3" name="TextBox 3"/>
          <p:cNvSpPr txBox="1"/>
          <p:nvPr/>
        </p:nvSpPr>
        <p:spPr>
          <a:xfrm>
            <a:off x="1028700" y="3481705"/>
            <a:ext cx="15407481"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Krevet treba koristiti samo za spavanje, a ne za aktivnosti poput gledanja televizije, čitanja ili razgovora. Na primjer, čitanje u krevetu može biti povezano s budnošću za osobu s nesanicom, dok za dobrog spavača potiče spavanje.</a:t>
            </a:r>
          </a:p>
        </p:txBody>
      </p:sp>
      <p:sp>
        <p:nvSpPr>
          <p:cNvPr id="4" name="TextBox 4"/>
          <p:cNvSpPr txBox="1"/>
          <p:nvPr/>
        </p:nvSpPr>
        <p:spPr>
          <a:xfrm>
            <a:off x="411397" y="139859"/>
            <a:ext cx="17654253"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povezanost između kreveta i sna</a:t>
            </a:r>
          </a:p>
        </p:txBody>
      </p:sp>
      <p:sp>
        <p:nvSpPr>
          <p:cNvPr id="5" name="TextBox 5"/>
          <p:cNvSpPr txBox="1"/>
          <p:nvPr/>
        </p:nvSpPr>
        <p:spPr>
          <a:xfrm>
            <a:off x="1028700" y="5305425"/>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Pravilo 15 minuta</a:t>
            </a:r>
          </a:p>
        </p:txBody>
      </p:sp>
      <p:sp>
        <p:nvSpPr>
          <p:cNvPr id="6" name="TextBox 6"/>
          <p:cNvSpPr txBox="1"/>
          <p:nvPr/>
        </p:nvSpPr>
        <p:spPr>
          <a:xfrm>
            <a:off x="1028700" y="6030806"/>
            <a:ext cx="11699343" cy="222377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Dobar spavač zaspi unutar 15 minuta nakon što legne u krevet. Ako ne zaspemo u tom vremenu, potrebno je ustati, ići u drugu sobu i raditi nešto drugo dok ne osjetimo umor. Zatim se vraćamo u krevet i pokušavamo ponovno.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397" y="139859"/>
            <a:ext cx="17654253"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povezanost između kreveta i sna</a:t>
            </a:r>
          </a:p>
        </p:txBody>
      </p:sp>
      <p:sp>
        <p:nvSpPr>
          <p:cNvPr id="3" name="TextBox 3"/>
          <p:cNvSpPr txBox="1"/>
          <p:nvPr/>
        </p:nvSpPr>
        <p:spPr>
          <a:xfrm>
            <a:off x="927323" y="3034030"/>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Pravilo umora i pospanosti </a:t>
            </a:r>
          </a:p>
        </p:txBody>
      </p:sp>
      <p:sp>
        <p:nvSpPr>
          <p:cNvPr id="4" name="TextBox 4"/>
          <p:cNvSpPr txBox="1"/>
          <p:nvPr/>
        </p:nvSpPr>
        <p:spPr>
          <a:xfrm>
            <a:off x="946373" y="5657850"/>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Pravilo čuvanja sna</a:t>
            </a:r>
          </a:p>
        </p:txBody>
      </p:sp>
      <p:sp>
        <p:nvSpPr>
          <p:cNvPr id="5" name="TextBox 5"/>
          <p:cNvSpPr txBox="1"/>
          <p:nvPr/>
        </p:nvSpPr>
        <p:spPr>
          <a:xfrm>
            <a:off x="946373" y="3758565"/>
            <a:ext cx="15534875"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 Važno je naučiti razlikovati umor i pospanost. Prije nego odemo u krevet, trebamo se osjećati pospano i umorno. Ako to ne osjećamo, ne trebamo ići u krevet. Povezanost između kreveta i sna bit će snažnija ako je temelji na stvarnoj pospanosti.</a:t>
            </a:r>
          </a:p>
        </p:txBody>
      </p:sp>
      <p:sp>
        <p:nvSpPr>
          <p:cNvPr id="6" name="TextBox 6"/>
          <p:cNvSpPr txBox="1"/>
          <p:nvPr/>
        </p:nvSpPr>
        <p:spPr>
          <a:xfrm>
            <a:off x="946373" y="6382385"/>
            <a:ext cx="11675420"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Izbjegavanje drijemanja tijekom dana, jer ono smanjuje potrebu za snom noću. Drijemanje može ublažiti osjećaj pospanosti, pa stoga treba izbjegavati spavanje tijekom dana.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397" y="139859"/>
            <a:ext cx="17654253"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najbolji mogući obrazac spavanja</a:t>
            </a:r>
          </a:p>
        </p:txBody>
      </p:sp>
      <p:sp>
        <p:nvSpPr>
          <p:cNvPr id="3" name="TextBox 3"/>
          <p:cNvSpPr txBox="1"/>
          <p:nvPr/>
        </p:nvSpPr>
        <p:spPr>
          <a:xfrm>
            <a:off x="1028700" y="3034030"/>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Koliko sna nam je potrebno?</a:t>
            </a:r>
          </a:p>
        </p:txBody>
      </p:sp>
      <p:sp>
        <p:nvSpPr>
          <p:cNvPr id="4" name="TextBox 4"/>
          <p:cNvSpPr txBox="1"/>
          <p:nvPr/>
        </p:nvSpPr>
        <p:spPr>
          <a:xfrm>
            <a:off x="1028700" y="5248910"/>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Uspostavljanje rutine</a:t>
            </a:r>
          </a:p>
        </p:txBody>
      </p:sp>
      <p:sp>
        <p:nvSpPr>
          <p:cNvPr id="5" name="TextBox 5"/>
          <p:cNvSpPr txBox="1"/>
          <p:nvPr/>
        </p:nvSpPr>
        <p:spPr>
          <a:xfrm>
            <a:off x="946373" y="3758565"/>
            <a:ext cx="12779981"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Svima nije potrebna jednaka količina sna, za početak je važno bilježiti koliko sati spavamo 10 dana i pronaći prosječnu količinu sna koju dobivamo.</a:t>
            </a:r>
          </a:p>
        </p:txBody>
      </p:sp>
      <p:sp>
        <p:nvSpPr>
          <p:cNvPr id="6" name="TextBox 6"/>
          <p:cNvSpPr txBox="1"/>
          <p:nvPr/>
        </p:nvSpPr>
        <p:spPr>
          <a:xfrm>
            <a:off x="946373" y="5973445"/>
            <a:ext cx="11105932" cy="278574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Kada smo odredili koliko prosječno spavamo, naš cilj je pokušati svaku noć dostići taj prosječan broj sati sna. Važno je imati isto vrijeme buđenja svaki dan, dok se naš obrazac spavanja ne popravi.</a:t>
            </a:r>
          </a:p>
          <a:p>
            <a:pPr algn="l">
              <a:lnSpc>
                <a:spcPts val="4480"/>
              </a:lnSpc>
            </a:pPr>
            <a:endParaRPr lang="en-US" sz="320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397" y="139859"/>
            <a:ext cx="17654253"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najbolji mogući obrazac spavanja</a:t>
            </a:r>
          </a:p>
        </p:txBody>
      </p:sp>
      <p:sp>
        <p:nvSpPr>
          <p:cNvPr id="3" name="TextBox 3"/>
          <p:cNvSpPr txBox="1"/>
          <p:nvPr/>
        </p:nvSpPr>
        <p:spPr>
          <a:xfrm>
            <a:off x="1028700" y="3034030"/>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Kako mijenjati svoj "prozor za spavanje"</a:t>
            </a:r>
          </a:p>
        </p:txBody>
      </p:sp>
      <p:sp>
        <p:nvSpPr>
          <p:cNvPr id="4" name="TextBox 4"/>
          <p:cNvSpPr txBox="1"/>
          <p:nvPr/>
        </p:nvSpPr>
        <p:spPr>
          <a:xfrm>
            <a:off x="1028700" y="5753735"/>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Praćenje sna</a:t>
            </a:r>
          </a:p>
        </p:txBody>
      </p:sp>
      <p:sp>
        <p:nvSpPr>
          <p:cNvPr id="5" name="TextBox 5"/>
          <p:cNvSpPr txBox="1"/>
          <p:nvPr/>
        </p:nvSpPr>
        <p:spPr>
          <a:xfrm>
            <a:off x="1028700" y="3568065"/>
            <a:ext cx="15407481" cy="222377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Prozor za spavanje možemo izračunati tako da od vremena buđenja koje smo odredili oduzmemo broj prosječnih sati sna. Smanjenjem vremena provednog u krevetu, efikasnost spavanja bi trebala rasti, ako naraste u tjedan dana nagradite se s dodatnih 15 minuta u vašem prozoru za spavanje. </a:t>
            </a:r>
          </a:p>
        </p:txBody>
      </p:sp>
      <p:sp>
        <p:nvSpPr>
          <p:cNvPr id="6" name="TextBox 6"/>
          <p:cNvSpPr txBox="1"/>
          <p:nvPr/>
        </p:nvSpPr>
        <p:spPr>
          <a:xfrm>
            <a:off x="946373" y="6420485"/>
            <a:ext cx="11790674" cy="278574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Praćenje napretka može biti izazovno, ali dnevnik sna je vaš najbolji prijatelj u tome. On vam daje točan zapis o vašem napretku i pomaže vam da ostanete motivirani dok radite na poboljšanju kvalitete sna.</a:t>
            </a:r>
          </a:p>
          <a:p>
            <a:pPr algn="l">
              <a:lnSpc>
                <a:spcPts val="4480"/>
              </a:lnSpc>
            </a:pPr>
            <a:endParaRPr lang="en-US" sz="320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397" y="139859"/>
            <a:ext cx="17654253"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nošenje s mislima</a:t>
            </a:r>
          </a:p>
        </p:txBody>
      </p:sp>
      <p:sp>
        <p:nvSpPr>
          <p:cNvPr id="3" name="TextBox 3"/>
          <p:cNvSpPr txBox="1"/>
          <p:nvPr/>
        </p:nvSpPr>
        <p:spPr>
          <a:xfrm>
            <a:off x="1028700" y="3034030"/>
            <a:ext cx="12637551" cy="121983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Većina ljudi koji pate od nesanice osjećaju fizički umor i iscrpljenost dok su mentalno pobuđeni. </a:t>
            </a:r>
          </a:p>
        </p:txBody>
      </p:sp>
      <p:sp>
        <p:nvSpPr>
          <p:cNvPr id="4" name="TextBox 4"/>
          <p:cNvSpPr txBox="1"/>
          <p:nvPr/>
        </p:nvSpPr>
        <p:spPr>
          <a:xfrm>
            <a:off x="1028700" y="4406265"/>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Priprema za kraj dana</a:t>
            </a:r>
          </a:p>
        </p:txBody>
      </p:sp>
      <p:sp>
        <p:nvSpPr>
          <p:cNvPr id="5" name="TextBox 5"/>
          <p:cNvSpPr txBox="1"/>
          <p:nvPr/>
        </p:nvSpPr>
        <p:spPr>
          <a:xfrm>
            <a:off x="946373" y="5073015"/>
            <a:ext cx="9911613" cy="2462530"/>
          </a:xfrm>
          <a:prstGeom prst="rect">
            <a:avLst/>
          </a:prstGeom>
        </p:spPr>
        <p:txBody>
          <a:bodyPr lIns="0" tIns="0" rIns="0" bIns="0" rtlCol="0" anchor="t">
            <a:spAutoFit/>
          </a:bodyPr>
          <a:lstStyle/>
          <a:p>
            <a:pPr marL="604523" lvl="1" indent="-302261" algn="l">
              <a:lnSpc>
                <a:spcPts val="3920"/>
              </a:lnSpc>
              <a:buFont typeface="Arial"/>
              <a:buChar char="•"/>
            </a:pPr>
            <a:r>
              <a:rPr lang="en-US" sz="2800">
                <a:solidFill>
                  <a:srgbClr val="000000"/>
                </a:solidFill>
                <a:latin typeface="Glacial Indifference"/>
                <a:ea typeface="Glacial Indifference"/>
                <a:cs typeface="Glacial Indifference"/>
                <a:sym typeface="Glacial Indifference"/>
              </a:rPr>
              <a:t>Kako bi smanjili promišljanja o sutra, svemu što nas čeka, onom što se danas dogodilo, aktivnostima i planiranju sutrašnjeg dana važno je uzeti si vrijeme da razmislimo o proteklom danu i o danu koji nas očekuje i planiramo aktivnosti za sutra. </a:t>
            </a:r>
          </a:p>
        </p:txBody>
      </p:sp>
      <p:sp>
        <p:nvSpPr>
          <p:cNvPr id="6" name="TextBox 6"/>
          <p:cNvSpPr txBox="1"/>
          <p:nvPr/>
        </p:nvSpPr>
        <p:spPr>
          <a:xfrm>
            <a:off x="1028700" y="7468870"/>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Rad s negativnim mislima</a:t>
            </a:r>
          </a:p>
        </p:txBody>
      </p:sp>
      <p:sp>
        <p:nvSpPr>
          <p:cNvPr id="7" name="TextBox 7"/>
          <p:cNvSpPr txBox="1"/>
          <p:nvPr/>
        </p:nvSpPr>
        <p:spPr>
          <a:xfrm>
            <a:off x="1028700" y="8136255"/>
            <a:ext cx="9911613" cy="976630"/>
          </a:xfrm>
          <a:prstGeom prst="rect">
            <a:avLst/>
          </a:prstGeom>
        </p:spPr>
        <p:txBody>
          <a:bodyPr lIns="0" tIns="0" rIns="0" bIns="0" rtlCol="0" anchor="t">
            <a:spAutoFit/>
          </a:bodyPr>
          <a:lstStyle/>
          <a:p>
            <a:pPr marL="604523" lvl="1" indent="-302261" algn="l">
              <a:lnSpc>
                <a:spcPts val="3920"/>
              </a:lnSpc>
              <a:buFont typeface="Arial"/>
              <a:buChar char="•"/>
            </a:pPr>
            <a:r>
              <a:rPr lang="en-US" sz="2800">
                <a:solidFill>
                  <a:srgbClr val="000000"/>
                </a:solidFill>
                <a:latin typeface="Glacial Indifference"/>
                <a:ea typeface="Glacial Indifference"/>
                <a:cs typeface="Glacial Indifference"/>
                <a:sym typeface="Glacial Indifference"/>
              </a:rPr>
              <a:t>Važno je evaluirati misli vezane uz spavanje i procijeniti njihovu točnost.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731506" y="2620055"/>
          <a:ext cx="12824989" cy="7267576"/>
        </p:xfrm>
        <a:graphic>
          <a:graphicData uri="http://schemas.openxmlformats.org/drawingml/2006/table">
            <a:tbl>
              <a:tblPr/>
              <a:tblGrid>
                <a:gridCol w="4709369">
                  <a:extLst>
                    <a:ext uri="{9D8B030D-6E8A-4147-A177-3AD203B41FA5}">
                      <a16:colId xmlns:a16="http://schemas.microsoft.com/office/drawing/2014/main" val="20000"/>
                    </a:ext>
                  </a:extLst>
                </a:gridCol>
                <a:gridCol w="8115620">
                  <a:extLst>
                    <a:ext uri="{9D8B030D-6E8A-4147-A177-3AD203B41FA5}">
                      <a16:colId xmlns:a16="http://schemas.microsoft.com/office/drawing/2014/main" val="20001"/>
                    </a:ext>
                  </a:extLst>
                </a:gridCol>
              </a:tblGrid>
              <a:tr h="1027253">
                <a:tc>
                  <a:txBody>
                    <a:bodyPr/>
                    <a:lstStyle/>
                    <a:p>
                      <a:pPr algn="ctr">
                        <a:lnSpc>
                          <a:spcPts val="3639"/>
                        </a:lnSpc>
                        <a:defRPr/>
                      </a:pPr>
                      <a:r>
                        <a:rPr lang="en-US" sz="2599" b="1">
                          <a:solidFill>
                            <a:srgbClr val="000000"/>
                          </a:solidFill>
                          <a:latin typeface="Glacial Indifference Bold"/>
                          <a:ea typeface="Glacial Indifference Bold"/>
                          <a:cs typeface="Glacial Indifference Bold"/>
                          <a:sym typeface="Glacial Indifference Bold"/>
                        </a:rPr>
                        <a:t>Cilj </a:t>
                      </a:r>
                      <a:endParaRPr lang="en-US" sz="1100"/>
                    </a:p>
                  </a:txBody>
                  <a:tcPr marL="190500" marR="190500" marT="190500" marB="190500" anchor="ctr">
                    <a:lnL w="57150" cap="flat" cmpd="sng" algn="ctr">
                      <a:solidFill>
                        <a:srgbClr val="9996E7"/>
                      </a:solidFill>
                      <a:prstDash val="solid"/>
                      <a:round/>
                      <a:headEnd type="none" w="med" len="med"/>
                      <a:tailEnd type="none" w="med" len="med"/>
                    </a:lnL>
                    <a:lnR w="57150" cap="flat" cmpd="sng" algn="ctr">
                      <a:solidFill>
                        <a:srgbClr val="9996E7"/>
                      </a:solidFill>
                      <a:prstDash val="solid"/>
                      <a:round/>
                      <a:headEnd type="none" w="med" len="med"/>
                      <a:tailEnd type="none" w="med" len="med"/>
                    </a:lnR>
                    <a:lnT w="57150" cap="flat" cmpd="sng" algn="ctr">
                      <a:solidFill>
                        <a:srgbClr val="9996E7"/>
                      </a:solidFill>
                      <a:prstDash val="solid"/>
                      <a:round/>
                      <a:headEnd type="none" w="med" len="med"/>
                      <a:tailEnd type="none" w="med" len="med"/>
                    </a:lnT>
                    <a:lnB w="57150" cap="flat" cmpd="sng" algn="ctr">
                      <a:solidFill>
                        <a:srgbClr val="9996E7"/>
                      </a:solidFill>
                      <a:prstDash val="solid"/>
                      <a:round/>
                      <a:headEnd type="none" w="med" len="med"/>
                      <a:tailEnd type="none" w="med" len="med"/>
                    </a:lnB>
                  </a:tcPr>
                </a:tc>
                <a:tc>
                  <a:txBody>
                    <a:bodyPr/>
                    <a:lstStyle/>
                    <a:p>
                      <a:pPr algn="ctr">
                        <a:lnSpc>
                          <a:spcPts val="3640"/>
                        </a:lnSpc>
                        <a:defRPr/>
                      </a:pPr>
                      <a:r>
                        <a:rPr lang="en-US" sz="2600" b="1">
                          <a:solidFill>
                            <a:srgbClr val="000000"/>
                          </a:solidFill>
                          <a:latin typeface="Glacial Indifference Bold"/>
                          <a:ea typeface="Glacial Indifference Bold"/>
                          <a:cs typeface="Glacial Indifference Bold"/>
                          <a:sym typeface="Glacial Indifference Bold"/>
                        </a:rPr>
                        <a:t>Primjer disfunkcionalne misli</a:t>
                      </a:r>
                      <a:endParaRPr lang="en-US" sz="1100"/>
                    </a:p>
                  </a:txBody>
                  <a:tcPr marL="190500" marR="190500" marT="190500" marB="190500" anchor="ctr">
                    <a:lnL w="57150" cap="flat" cmpd="sng" algn="ctr">
                      <a:solidFill>
                        <a:srgbClr val="9996E7"/>
                      </a:solidFill>
                      <a:prstDash val="solid"/>
                      <a:round/>
                      <a:headEnd type="none" w="med" len="med"/>
                      <a:tailEnd type="none" w="med" len="med"/>
                    </a:lnL>
                    <a:lnR w="57150" cap="flat" cmpd="sng" algn="ctr">
                      <a:solidFill>
                        <a:srgbClr val="9996E7"/>
                      </a:solidFill>
                      <a:prstDash val="solid"/>
                      <a:round/>
                      <a:headEnd type="none" w="med" len="med"/>
                      <a:tailEnd type="none" w="med" len="med"/>
                    </a:lnR>
                    <a:lnT w="57150" cap="flat" cmpd="sng" algn="ctr">
                      <a:solidFill>
                        <a:srgbClr val="9996E7"/>
                      </a:solidFill>
                      <a:prstDash val="solid"/>
                      <a:round/>
                      <a:headEnd type="none" w="med" len="med"/>
                      <a:tailEnd type="none" w="med" len="med"/>
                    </a:lnT>
                    <a:lnB w="57150" cap="flat" cmpd="sng" algn="ctr">
                      <a:solidFill>
                        <a:srgbClr val="9996E7"/>
                      </a:solidFill>
                      <a:prstDash val="solid"/>
                      <a:round/>
                      <a:headEnd type="none" w="med" len="med"/>
                      <a:tailEnd type="none" w="med" len="med"/>
                    </a:lnB>
                  </a:tcPr>
                </a:tc>
                <a:extLst>
                  <a:ext uri="{0D108BD9-81ED-4DB2-BD59-A6C34878D82A}">
                    <a16:rowId xmlns:a16="http://schemas.microsoft.com/office/drawing/2014/main" val="10000"/>
                  </a:ext>
                </a:extLst>
              </a:tr>
              <a:tr h="1660886">
                <a:tc>
                  <a:txBody>
                    <a:bodyPr/>
                    <a:lstStyle/>
                    <a:p>
                      <a:pPr algn="ctr">
                        <a:lnSpc>
                          <a:spcPts val="3219"/>
                        </a:lnSpc>
                        <a:defRPr/>
                      </a:pPr>
                      <a:r>
                        <a:rPr lang="en-US" sz="2299" b="1">
                          <a:solidFill>
                            <a:srgbClr val="000000"/>
                          </a:solidFill>
                          <a:latin typeface="Glacial Indifference Bold"/>
                          <a:ea typeface="Glacial Indifference Bold"/>
                          <a:cs typeface="Glacial Indifference Bold"/>
                          <a:sym typeface="Glacial Indifference Bold"/>
                        </a:rPr>
                        <a:t>Promijeniti nerealna očekivanja</a:t>
                      </a:r>
                      <a:endParaRPr lang="en-US" sz="1100"/>
                    </a:p>
                    <a:p>
                      <a:pPr algn="ctr">
                        <a:lnSpc>
                          <a:spcPts val="3219"/>
                        </a:lnSpc>
                      </a:pPr>
                      <a:r>
                        <a:rPr lang="en-US" sz="2299" b="1">
                          <a:solidFill>
                            <a:srgbClr val="000000"/>
                          </a:solidFill>
                          <a:latin typeface="Glacial Indifference Bold"/>
                          <a:ea typeface="Glacial Indifference Bold"/>
                          <a:cs typeface="Glacial Indifference Bold"/>
                          <a:sym typeface="Glacial Indifference Bold"/>
                        </a:rPr>
                        <a:t>vezana za spavanje</a:t>
                      </a:r>
                    </a:p>
                  </a:txBody>
                  <a:tcPr marL="190500" marR="190500" marT="190500" marB="190500" anchor="ctr">
                    <a:lnL w="57150" cap="flat" cmpd="sng" algn="ctr">
                      <a:solidFill>
                        <a:srgbClr val="9996E7"/>
                      </a:solidFill>
                      <a:prstDash val="solid"/>
                      <a:round/>
                      <a:headEnd type="none" w="med" len="med"/>
                      <a:tailEnd type="none" w="med" len="med"/>
                    </a:lnL>
                    <a:lnR w="57150" cap="flat" cmpd="sng" algn="ctr">
                      <a:solidFill>
                        <a:srgbClr val="9996E7"/>
                      </a:solidFill>
                      <a:prstDash val="solid"/>
                      <a:round/>
                      <a:headEnd type="none" w="med" len="med"/>
                      <a:tailEnd type="none" w="med" len="med"/>
                    </a:lnR>
                    <a:lnT w="57150" cap="flat" cmpd="sng" algn="ctr">
                      <a:solidFill>
                        <a:srgbClr val="9996E7"/>
                      </a:solidFill>
                      <a:prstDash val="solid"/>
                      <a:round/>
                      <a:headEnd type="none" w="med" len="med"/>
                      <a:tailEnd type="none" w="med" len="med"/>
                    </a:lnT>
                    <a:lnB w="57150" cap="flat" cmpd="sng" algn="ctr">
                      <a:solidFill>
                        <a:srgbClr val="9996E7"/>
                      </a:solidFill>
                      <a:prstDash val="solid"/>
                      <a:round/>
                      <a:headEnd type="none" w="med" len="med"/>
                      <a:tailEnd type="none" w="med" len="med"/>
                    </a:lnB>
                  </a:tcPr>
                </a:tc>
                <a:tc>
                  <a:txBody>
                    <a:bodyPr/>
                    <a:lstStyle/>
                    <a:p>
                      <a:pPr algn="ctr">
                        <a:lnSpc>
                          <a:spcPts val="3219"/>
                        </a:lnSpc>
                        <a:defRPr/>
                      </a:pPr>
                      <a:r>
                        <a:rPr lang="en-US" sz="2299" b="1">
                          <a:solidFill>
                            <a:srgbClr val="000000"/>
                          </a:solidFill>
                          <a:latin typeface="Glacial Indifference Bold"/>
                          <a:ea typeface="Glacial Indifference Bold"/>
                          <a:cs typeface="Glacial Indifference Bold"/>
                          <a:sym typeface="Glacial Indifference Bold"/>
                        </a:rPr>
                        <a:t>Nefunkcionalno uvjerenje: Svake noći moram spavati</a:t>
                      </a:r>
                      <a:endParaRPr lang="en-US" sz="1100"/>
                    </a:p>
                    <a:p>
                      <a:pPr algn="ctr">
                        <a:lnSpc>
                          <a:spcPts val="3219"/>
                        </a:lnSpc>
                      </a:pPr>
                      <a:r>
                        <a:rPr lang="en-US" sz="2299" b="1">
                          <a:solidFill>
                            <a:srgbClr val="000000"/>
                          </a:solidFill>
                          <a:latin typeface="Glacial Indifference Bold"/>
                          <a:ea typeface="Glacial Indifference Bold"/>
                          <a:cs typeface="Glacial Indifference Bold"/>
                          <a:sym typeface="Glacial Indifference Bold"/>
                        </a:rPr>
                        <a:t>osam sati.</a:t>
                      </a:r>
                    </a:p>
                  </a:txBody>
                  <a:tcPr marL="190500" marR="190500" marT="190500" marB="190500" anchor="ctr">
                    <a:lnL w="57150" cap="flat" cmpd="sng" algn="ctr">
                      <a:solidFill>
                        <a:srgbClr val="9996E7"/>
                      </a:solidFill>
                      <a:prstDash val="solid"/>
                      <a:round/>
                      <a:headEnd type="none" w="med" len="med"/>
                      <a:tailEnd type="none" w="med" len="med"/>
                    </a:lnL>
                    <a:lnR w="57150" cap="flat" cmpd="sng" algn="ctr">
                      <a:solidFill>
                        <a:srgbClr val="9996E7"/>
                      </a:solidFill>
                      <a:prstDash val="solid"/>
                      <a:round/>
                      <a:headEnd type="none" w="med" len="med"/>
                      <a:tailEnd type="none" w="med" len="med"/>
                    </a:lnR>
                    <a:lnT w="57150" cap="flat" cmpd="sng" algn="ctr">
                      <a:solidFill>
                        <a:srgbClr val="9996E7"/>
                      </a:solidFill>
                      <a:prstDash val="solid"/>
                      <a:round/>
                      <a:headEnd type="none" w="med" len="med"/>
                      <a:tailEnd type="none" w="med" len="med"/>
                    </a:lnT>
                    <a:lnB w="57150" cap="flat" cmpd="sng" algn="ctr">
                      <a:solidFill>
                        <a:srgbClr val="9996E7"/>
                      </a:solidFill>
                      <a:prstDash val="solid"/>
                      <a:round/>
                      <a:headEnd type="none" w="med" len="med"/>
                      <a:tailEnd type="none" w="med" len="med"/>
                    </a:lnB>
                  </a:tcPr>
                </a:tc>
                <a:extLst>
                  <a:ext uri="{0D108BD9-81ED-4DB2-BD59-A6C34878D82A}">
                    <a16:rowId xmlns:a16="http://schemas.microsoft.com/office/drawing/2014/main" val="10001"/>
                  </a:ext>
                </a:extLst>
              </a:tr>
              <a:tr h="1660886">
                <a:tc>
                  <a:txBody>
                    <a:bodyPr/>
                    <a:lstStyle/>
                    <a:p>
                      <a:pPr algn="ctr">
                        <a:lnSpc>
                          <a:spcPts val="3219"/>
                        </a:lnSpc>
                        <a:defRPr/>
                      </a:pPr>
                      <a:r>
                        <a:rPr lang="en-US" sz="2299" b="1">
                          <a:solidFill>
                            <a:srgbClr val="000000"/>
                          </a:solidFill>
                          <a:latin typeface="Glacial Indifference Bold"/>
                          <a:ea typeface="Glacial Indifference Bold"/>
                          <a:cs typeface="Glacial Indifference Bold"/>
                          <a:sym typeface="Glacial Indifference Bold"/>
                        </a:rPr>
                        <a:t>Promijeniti pogrešna vjerovanja o</a:t>
                      </a:r>
                      <a:endParaRPr lang="en-US" sz="1100"/>
                    </a:p>
                    <a:p>
                      <a:pPr algn="ctr">
                        <a:lnSpc>
                          <a:spcPts val="3219"/>
                        </a:lnSpc>
                      </a:pPr>
                      <a:r>
                        <a:rPr lang="en-US" sz="2299" b="1">
                          <a:solidFill>
                            <a:srgbClr val="000000"/>
                          </a:solidFill>
                          <a:latin typeface="Glacial Indifference Bold"/>
                          <a:ea typeface="Glacial Indifference Bold"/>
                          <a:cs typeface="Glacial Indifference Bold"/>
                          <a:sym typeface="Glacial Indifference Bold"/>
                        </a:rPr>
                        <a:t>uzroku nesanice</a:t>
                      </a:r>
                    </a:p>
                  </a:txBody>
                  <a:tcPr marL="190500" marR="190500" marT="190500" marB="190500" anchor="ctr">
                    <a:lnL w="57150" cap="flat" cmpd="sng" algn="ctr">
                      <a:solidFill>
                        <a:srgbClr val="9996E7"/>
                      </a:solidFill>
                      <a:prstDash val="solid"/>
                      <a:round/>
                      <a:headEnd type="none" w="med" len="med"/>
                      <a:tailEnd type="none" w="med" len="med"/>
                    </a:lnL>
                    <a:lnR w="57150" cap="flat" cmpd="sng" algn="ctr">
                      <a:solidFill>
                        <a:srgbClr val="9996E7"/>
                      </a:solidFill>
                      <a:prstDash val="solid"/>
                      <a:round/>
                      <a:headEnd type="none" w="med" len="med"/>
                      <a:tailEnd type="none" w="med" len="med"/>
                    </a:lnR>
                    <a:lnT w="57150" cap="flat" cmpd="sng" algn="ctr">
                      <a:solidFill>
                        <a:srgbClr val="9996E7"/>
                      </a:solidFill>
                      <a:prstDash val="solid"/>
                      <a:round/>
                      <a:headEnd type="none" w="med" len="med"/>
                      <a:tailEnd type="none" w="med" len="med"/>
                    </a:lnT>
                    <a:lnB w="57150" cap="flat" cmpd="sng" algn="ctr">
                      <a:solidFill>
                        <a:srgbClr val="9996E7"/>
                      </a:solidFill>
                      <a:prstDash val="solid"/>
                      <a:round/>
                      <a:headEnd type="none" w="med" len="med"/>
                      <a:tailEnd type="none" w="med" len="med"/>
                    </a:lnB>
                  </a:tcPr>
                </a:tc>
                <a:tc>
                  <a:txBody>
                    <a:bodyPr/>
                    <a:lstStyle/>
                    <a:p>
                      <a:pPr algn="ctr">
                        <a:lnSpc>
                          <a:spcPts val="3219"/>
                        </a:lnSpc>
                        <a:defRPr/>
                      </a:pPr>
                      <a:r>
                        <a:rPr lang="en-US" sz="2299" b="1">
                          <a:solidFill>
                            <a:srgbClr val="000000"/>
                          </a:solidFill>
                          <a:latin typeface="Glacial Indifference Bold"/>
                          <a:ea typeface="Glacial Indifference Bold"/>
                          <a:cs typeface="Glacial Indifference Bold"/>
                          <a:sym typeface="Glacial Indifference Bold"/>
                        </a:rPr>
                        <a:t>Nefunkcionalno uvjerenje: Moja nesanica je u cijelosti</a:t>
                      </a:r>
                      <a:endParaRPr lang="en-US" sz="1100"/>
                    </a:p>
                    <a:p>
                      <a:pPr algn="ctr">
                        <a:lnSpc>
                          <a:spcPts val="3219"/>
                        </a:lnSpc>
                      </a:pPr>
                      <a:r>
                        <a:rPr lang="en-US" sz="2299" b="1">
                          <a:solidFill>
                            <a:srgbClr val="000000"/>
                          </a:solidFill>
                          <a:latin typeface="Glacial Indifference Bold"/>
                          <a:ea typeface="Glacial Indifference Bold"/>
                          <a:cs typeface="Glacial Indifference Bold"/>
                          <a:sym typeface="Glacial Indifference Bold"/>
                        </a:rPr>
                        <a:t>zbog kemijske neravnoteže. Ne mogu bez lijekova.</a:t>
                      </a:r>
                    </a:p>
                  </a:txBody>
                  <a:tcPr marL="190500" marR="190500" marT="190500" marB="190500" anchor="ctr">
                    <a:lnL w="57150" cap="flat" cmpd="sng" algn="ctr">
                      <a:solidFill>
                        <a:srgbClr val="9996E7"/>
                      </a:solidFill>
                      <a:prstDash val="solid"/>
                      <a:round/>
                      <a:headEnd type="none" w="med" len="med"/>
                      <a:tailEnd type="none" w="med" len="med"/>
                    </a:lnL>
                    <a:lnR w="57150" cap="flat" cmpd="sng" algn="ctr">
                      <a:solidFill>
                        <a:srgbClr val="9996E7"/>
                      </a:solidFill>
                      <a:prstDash val="solid"/>
                      <a:round/>
                      <a:headEnd type="none" w="med" len="med"/>
                      <a:tailEnd type="none" w="med" len="med"/>
                    </a:lnR>
                    <a:lnT w="57150" cap="flat" cmpd="sng" algn="ctr">
                      <a:solidFill>
                        <a:srgbClr val="9996E7"/>
                      </a:solidFill>
                      <a:prstDash val="solid"/>
                      <a:round/>
                      <a:headEnd type="none" w="med" len="med"/>
                      <a:tailEnd type="none" w="med" len="med"/>
                    </a:lnT>
                    <a:lnB w="57150" cap="flat" cmpd="sng" algn="ctr">
                      <a:solidFill>
                        <a:srgbClr val="9996E7"/>
                      </a:solidFill>
                      <a:prstDash val="solid"/>
                      <a:round/>
                      <a:headEnd type="none" w="med" len="med"/>
                      <a:tailEnd type="none" w="med" len="med"/>
                    </a:lnB>
                  </a:tcPr>
                </a:tc>
                <a:extLst>
                  <a:ext uri="{0D108BD9-81ED-4DB2-BD59-A6C34878D82A}">
                    <a16:rowId xmlns:a16="http://schemas.microsoft.com/office/drawing/2014/main" val="10002"/>
                  </a:ext>
                </a:extLst>
              </a:tr>
              <a:tr h="1660886">
                <a:tc>
                  <a:txBody>
                    <a:bodyPr/>
                    <a:lstStyle/>
                    <a:p>
                      <a:pPr algn="ctr">
                        <a:lnSpc>
                          <a:spcPts val="3219"/>
                        </a:lnSpc>
                        <a:defRPr/>
                      </a:pPr>
                      <a:r>
                        <a:rPr lang="en-US" sz="2299" b="1">
                          <a:solidFill>
                            <a:srgbClr val="000000"/>
                          </a:solidFill>
                          <a:latin typeface="Glacial Indifference Bold"/>
                          <a:ea typeface="Glacial Indifference Bold"/>
                          <a:cs typeface="Glacial Indifference Bold"/>
                          <a:sym typeface="Glacial Indifference Bold"/>
                        </a:rPr>
                        <a:t>Promijeniti katastrofično</a:t>
                      </a:r>
                      <a:endParaRPr lang="en-US" sz="1100"/>
                    </a:p>
                    <a:p>
                      <a:pPr algn="ctr">
                        <a:lnSpc>
                          <a:spcPts val="3219"/>
                        </a:lnSpc>
                      </a:pPr>
                      <a:r>
                        <a:rPr lang="en-US" sz="2299" b="1">
                          <a:solidFill>
                            <a:srgbClr val="000000"/>
                          </a:solidFill>
                          <a:latin typeface="Glacial Indifference Bold"/>
                          <a:ea typeface="Glacial Indifference Bold"/>
                          <a:cs typeface="Glacial Indifference Bold"/>
                          <a:sym typeface="Glacial Indifference Bold"/>
                        </a:rPr>
                        <a:t>razmišljanje i negativno filtriranje</a:t>
                      </a:r>
                    </a:p>
                  </a:txBody>
                  <a:tcPr marL="190500" marR="190500" marT="190500" marB="190500" anchor="ctr">
                    <a:lnL w="57150" cap="flat" cmpd="sng" algn="ctr">
                      <a:solidFill>
                        <a:srgbClr val="9996E7"/>
                      </a:solidFill>
                      <a:prstDash val="solid"/>
                      <a:round/>
                      <a:headEnd type="none" w="med" len="med"/>
                      <a:tailEnd type="none" w="med" len="med"/>
                    </a:lnL>
                    <a:lnR w="57150" cap="flat" cmpd="sng" algn="ctr">
                      <a:solidFill>
                        <a:srgbClr val="9996E7"/>
                      </a:solidFill>
                      <a:prstDash val="solid"/>
                      <a:round/>
                      <a:headEnd type="none" w="med" len="med"/>
                      <a:tailEnd type="none" w="med" len="med"/>
                    </a:lnR>
                    <a:lnT w="57150" cap="flat" cmpd="sng" algn="ctr">
                      <a:solidFill>
                        <a:srgbClr val="9996E7"/>
                      </a:solidFill>
                      <a:prstDash val="solid"/>
                      <a:round/>
                      <a:headEnd type="none" w="med" len="med"/>
                      <a:tailEnd type="none" w="med" len="med"/>
                    </a:lnT>
                    <a:lnB w="57150" cap="flat" cmpd="sng" algn="ctr">
                      <a:solidFill>
                        <a:srgbClr val="9996E7"/>
                      </a:solidFill>
                      <a:prstDash val="solid"/>
                      <a:round/>
                      <a:headEnd type="none" w="med" len="med"/>
                      <a:tailEnd type="none" w="med" len="med"/>
                    </a:lnB>
                  </a:tcPr>
                </a:tc>
                <a:tc>
                  <a:txBody>
                    <a:bodyPr/>
                    <a:lstStyle/>
                    <a:p>
                      <a:pPr algn="ctr">
                        <a:lnSpc>
                          <a:spcPts val="3219"/>
                        </a:lnSpc>
                        <a:defRPr/>
                      </a:pPr>
                      <a:r>
                        <a:rPr lang="en-US" sz="2299" b="1">
                          <a:solidFill>
                            <a:srgbClr val="000000"/>
                          </a:solidFill>
                          <a:latin typeface="Glacial Indifference Bold"/>
                          <a:ea typeface="Glacial Indifference Bold"/>
                          <a:cs typeface="Glacial Indifference Bold"/>
                          <a:sym typeface="Glacial Indifference Bold"/>
                        </a:rPr>
                        <a:t>Nefunkcionalno uvjerenje: Ne mogu ništa postići nakon</a:t>
                      </a:r>
                      <a:endParaRPr lang="en-US" sz="1100"/>
                    </a:p>
                    <a:p>
                      <a:pPr algn="ctr">
                        <a:lnSpc>
                          <a:spcPts val="3219"/>
                        </a:lnSpc>
                      </a:pPr>
                      <a:r>
                        <a:rPr lang="en-US" sz="2299" b="1">
                          <a:solidFill>
                            <a:srgbClr val="000000"/>
                          </a:solidFill>
                          <a:latin typeface="Glacial Indifference Bold"/>
                          <a:ea typeface="Glacial Indifference Bold"/>
                          <a:cs typeface="Glacial Indifference Bold"/>
                          <a:sym typeface="Glacial Indifference Bold"/>
                        </a:rPr>
                        <a:t>lošeg sna. Sutra će biti katastrofa ako ne zaspem.</a:t>
                      </a:r>
                    </a:p>
                  </a:txBody>
                  <a:tcPr marL="190500" marR="190500" marT="190500" marB="190500" anchor="ctr">
                    <a:lnL w="57150" cap="flat" cmpd="sng" algn="ctr">
                      <a:solidFill>
                        <a:srgbClr val="9996E7"/>
                      </a:solidFill>
                      <a:prstDash val="solid"/>
                      <a:round/>
                      <a:headEnd type="none" w="med" len="med"/>
                      <a:tailEnd type="none" w="med" len="med"/>
                    </a:lnL>
                    <a:lnR w="57150" cap="flat" cmpd="sng" algn="ctr">
                      <a:solidFill>
                        <a:srgbClr val="9996E7"/>
                      </a:solidFill>
                      <a:prstDash val="solid"/>
                      <a:round/>
                      <a:headEnd type="none" w="med" len="med"/>
                      <a:tailEnd type="none" w="med" len="med"/>
                    </a:lnR>
                    <a:lnT w="57150" cap="flat" cmpd="sng" algn="ctr">
                      <a:solidFill>
                        <a:srgbClr val="9996E7"/>
                      </a:solidFill>
                      <a:prstDash val="solid"/>
                      <a:round/>
                      <a:headEnd type="none" w="med" len="med"/>
                      <a:tailEnd type="none" w="med" len="med"/>
                    </a:lnT>
                    <a:lnB w="57150" cap="flat" cmpd="sng" algn="ctr">
                      <a:solidFill>
                        <a:srgbClr val="9996E7"/>
                      </a:solidFill>
                      <a:prstDash val="solid"/>
                      <a:round/>
                      <a:headEnd type="none" w="med" len="med"/>
                      <a:tailEnd type="none" w="med" len="med"/>
                    </a:lnB>
                  </a:tcPr>
                </a:tc>
                <a:extLst>
                  <a:ext uri="{0D108BD9-81ED-4DB2-BD59-A6C34878D82A}">
                    <a16:rowId xmlns:a16="http://schemas.microsoft.com/office/drawing/2014/main" val="10003"/>
                  </a:ext>
                </a:extLst>
              </a:tr>
              <a:tr h="1257665">
                <a:tc>
                  <a:txBody>
                    <a:bodyPr/>
                    <a:lstStyle/>
                    <a:p>
                      <a:pPr algn="ctr">
                        <a:lnSpc>
                          <a:spcPts val="3219"/>
                        </a:lnSpc>
                        <a:defRPr/>
                      </a:pPr>
                      <a:r>
                        <a:rPr lang="en-US" sz="2299" b="1">
                          <a:solidFill>
                            <a:srgbClr val="000000"/>
                          </a:solidFill>
                          <a:latin typeface="Glacial Indifference Bold"/>
                          <a:ea typeface="Glacial Indifference Bold"/>
                          <a:cs typeface="Glacial Indifference Bold"/>
                          <a:sym typeface="Glacial Indifference Bold"/>
                        </a:rPr>
                        <a:t>Promijeniti uvjerenje da sve</a:t>
                      </a:r>
                      <a:endParaRPr lang="en-US" sz="1100"/>
                    </a:p>
                    <a:p>
                      <a:pPr algn="ctr">
                        <a:lnSpc>
                          <a:spcPts val="3219"/>
                        </a:lnSpc>
                      </a:pPr>
                      <a:r>
                        <a:rPr lang="en-US" sz="2299" b="1">
                          <a:solidFill>
                            <a:srgbClr val="000000"/>
                          </a:solidFill>
                          <a:latin typeface="Glacial Indifference Bold"/>
                          <a:ea typeface="Glacial Indifference Bold"/>
                          <a:cs typeface="Glacial Indifference Bold"/>
                          <a:sym typeface="Glacial Indifference Bold"/>
                        </a:rPr>
                        <a:t>možemo 100% kontrolirati</a:t>
                      </a:r>
                    </a:p>
                  </a:txBody>
                  <a:tcPr marL="190500" marR="190500" marT="190500" marB="190500" anchor="ctr">
                    <a:lnL w="57150" cap="flat" cmpd="sng" algn="ctr">
                      <a:solidFill>
                        <a:srgbClr val="9996E7"/>
                      </a:solidFill>
                      <a:prstDash val="solid"/>
                      <a:round/>
                      <a:headEnd type="none" w="med" len="med"/>
                      <a:tailEnd type="none" w="med" len="med"/>
                    </a:lnL>
                    <a:lnR w="57150" cap="flat" cmpd="sng" algn="ctr">
                      <a:solidFill>
                        <a:srgbClr val="9996E7"/>
                      </a:solidFill>
                      <a:prstDash val="solid"/>
                      <a:round/>
                      <a:headEnd type="none" w="med" len="med"/>
                      <a:tailEnd type="none" w="med" len="med"/>
                    </a:lnR>
                    <a:lnT w="57150" cap="flat" cmpd="sng" algn="ctr">
                      <a:solidFill>
                        <a:srgbClr val="9996E7"/>
                      </a:solidFill>
                      <a:prstDash val="solid"/>
                      <a:round/>
                      <a:headEnd type="none" w="med" len="med"/>
                      <a:tailEnd type="none" w="med" len="med"/>
                    </a:lnT>
                    <a:lnB w="57150" cap="flat" cmpd="sng" algn="ctr">
                      <a:solidFill>
                        <a:srgbClr val="9996E7"/>
                      </a:solidFill>
                      <a:prstDash val="solid"/>
                      <a:round/>
                      <a:headEnd type="none" w="med" len="med"/>
                      <a:tailEnd type="none" w="med" len="med"/>
                    </a:lnB>
                  </a:tcPr>
                </a:tc>
                <a:tc>
                  <a:txBody>
                    <a:bodyPr/>
                    <a:lstStyle/>
                    <a:p>
                      <a:pPr algn="ctr">
                        <a:lnSpc>
                          <a:spcPts val="3219"/>
                        </a:lnSpc>
                        <a:defRPr/>
                      </a:pPr>
                      <a:r>
                        <a:rPr lang="en-US" sz="2299" b="1">
                          <a:solidFill>
                            <a:srgbClr val="000000"/>
                          </a:solidFill>
                          <a:latin typeface="Glacial Indifference Bold"/>
                          <a:ea typeface="Glacial Indifference Bold"/>
                          <a:cs typeface="Glacial Indifference Bold"/>
                          <a:sym typeface="Glacial Indifference Bold"/>
                        </a:rPr>
                        <a:t>Nefunkcionalno uvjerenje: Moram imati sve pod</a:t>
                      </a:r>
                      <a:endParaRPr lang="en-US" sz="1100"/>
                    </a:p>
                    <a:p>
                      <a:pPr algn="ctr">
                        <a:lnSpc>
                          <a:spcPts val="3219"/>
                        </a:lnSpc>
                      </a:pPr>
                      <a:r>
                        <a:rPr lang="en-US" sz="2299" b="1">
                          <a:solidFill>
                            <a:srgbClr val="000000"/>
                          </a:solidFill>
                          <a:latin typeface="Glacial Indifference Bold"/>
                          <a:ea typeface="Glacial Indifference Bold"/>
                          <a:cs typeface="Glacial Indifference Bold"/>
                          <a:sym typeface="Glacial Indifference Bold"/>
                        </a:rPr>
                        <a:t>kontrolom i moram spavati.</a:t>
                      </a:r>
                    </a:p>
                  </a:txBody>
                  <a:tcPr marL="190500" marR="190500" marT="190500" marB="190500" anchor="ctr">
                    <a:lnL w="57150" cap="flat" cmpd="sng" algn="ctr">
                      <a:solidFill>
                        <a:srgbClr val="9996E7"/>
                      </a:solidFill>
                      <a:prstDash val="solid"/>
                      <a:round/>
                      <a:headEnd type="none" w="med" len="med"/>
                      <a:tailEnd type="none" w="med" len="med"/>
                    </a:lnL>
                    <a:lnR w="57150" cap="flat" cmpd="sng" algn="ctr">
                      <a:solidFill>
                        <a:srgbClr val="9996E7"/>
                      </a:solidFill>
                      <a:prstDash val="solid"/>
                      <a:round/>
                      <a:headEnd type="none" w="med" len="med"/>
                      <a:tailEnd type="none" w="med" len="med"/>
                    </a:lnR>
                    <a:lnT w="57150" cap="flat" cmpd="sng" algn="ctr">
                      <a:solidFill>
                        <a:srgbClr val="9996E7"/>
                      </a:solidFill>
                      <a:prstDash val="solid"/>
                      <a:round/>
                      <a:headEnd type="none" w="med" len="med"/>
                      <a:tailEnd type="none" w="med" len="med"/>
                    </a:lnT>
                    <a:lnB w="57150" cap="flat" cmpd="sng" algn="ctr">
                      <a:solidFill>
                        <a:srgbClr val="9996E7"/>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a:off x="411397" y="139859"/>
            <a:ext cx="17654253"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nošenje s mislima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69313" y="4193223"/>
            <a:ext cx="12109159" cy="2462530"/>
          </a:xfrm>
          <a:prstGeom prst="rect">
            <a:avLst/>
          </a:prstGeom>
        </p:spPr>
        <p:txBody>
          <a:bodyPr lIns="0" tIns="0" rIns="0" bIns="0" rtlCol="0" anchor="t">
            <a:spAutoFit/>
          </a:bodyPr>
          <a:lstStyle/>
          <a:p>
            <a:pPr marL="604523" lvl="1" indent="-302261" algn="l">
              <a:lnSpc>
                <a:spcPts val="3920"/>
              </a:lnSpc>
              <a:buFont typeface="Arial"/>
              <a:buChar char="•"/>
            </a:pPr>
            <a:r>
              <a:rPr lang="en-US" sz="2800">
                <a:solidFill>
                  <a:srgbClr val="000000"/>
                </a:solidFill>
                <a:latin typeface="Glacial Indifference"/>
                <a:ea typeface="Glacial Indifference"/>
                <a:cs typeface="Glacial Indifference"/>
                <a:sym typeface="Glacial Indifference"/>
              </a:rPr>
              <a:t>Vrlo je važno ne usmjeravati pažnju na nesanicu jer to samo pojačava problem i vodi do prisilnog pokušavanja da zaspimo. Umjesto toga, možemo pokušati prihvatiti budnost. Problem nije toliko to što smo budni, već naša emocionalna reakcija na to. Ako to promijenimo, osjećat ćemo se bolje – i vjerojatno ćemo lakše zaspati.</a:t>
            </a:r>
          </a:p>
        </p:txBody>
      </p:sp>
      <p:sp>
        <p:nvSpPr>
          <p:cNvPr id="3" name="TextBox 3"/>
          <p:cNvSpPr txBox="1"/>
          <p:nvPr/>
        </p:nvSpPr>
        <p:spPr>
          <a:xfrm>
            <a:off x="427321" y="537965"/>
            <a:ext cx="17654253"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nošenje s mislima</a:t>
            </a:r>
          </a:p>
        </p:txBody>
      </p:sp>
      <p:sp>
        <p:nvSpPr>
          <p:cNvPr id="4" name="TextBox 4"/>
          <p:cNvSpPr txBox="1"/>
          <p:nvPr/>
        </p:nvSpPr>
        <p:spPr>
          <a:xfrm>
            <a:off x="1251639" y="3526473"/>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Prihvaćanje budnosti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397" y="139859"/>
            <a:ext cx="17654253"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Procjena kako se osjećamo tijekom dana</a:t>
            </a:r>
          </a:p>
        </p:txBody>
      </p:sp>
      <p:sp>
        <p:nvSpPr>
          <p:cNvPr id="3" name="TextBox 3"/>
          <p:cNvSpPr txBox="1"/>
          <p:nvPr/>
        </p:nvSpPr>
        <p:spPr>
          <a:xfrm>
            <a:off x="691585" y="4340500"/>
            <a:ext cx="9821185" cy="3453130"/>
          </a:xfrm>
          <a:prstGeom prst="rect">
            <a:avLst/>
          </a:prstGeom>
        </p:spPr>
        <p:txBody>
          <a:bodyPr lIns="0" tIns="0" rIns="0" bIns="0" rtlCol="0" anchor="t">
            <a:spAutoFit/>
          </a:bodyPr>
          <a:lstStyle/>
          <a:p>
            <a:pPr marL="604523" lvl="1" indent="-302261" algn="l">
              <a:lnSpc>
                <a:spcPts val="3920"/>
              </a:lnSpc>
              <a:buFont typeface="Arial"/>
              <a:buChar char="•"/>
            </a:pPr>
            <a:r>
              <a:rPr lang="en-US" sz="2800">
                <a:solidFill>
                  <a:srgbClr val="000000"/>
                </a:solidFill>
                <a:latin typeface="Glacial Indifference"/>
                <a:ea typeface="Glacial Indifference"/>
                <a:cs typeface="Glacial Indifference"/>
                <a:sym typeface="Glacial Indifference"/>
              </a:rPr>
              <a:t>Nesanica ne utječe samo na noć, već i na to kako se osjećamo tijekom dana. Zato koristimo alat za procjenu misli i za dnevne misli, ne samo one vezane uz spavanje. </a:t>
            </a:r>
          </a:p>
          <a:p>
            <a:pPr marL="604523" lvl="1" indent="-302261" algn="l">
              <a:lnSpc>
                <a:spcPts val="3920"/>
              </a:lnSpc>
              <a:buFont typeface="Arial"/>
              <a:buChar char="•"/>
            </a:pPr>
            <a:r>
              <a:rPr lang="en-US" sz="2800">
                <a:solidFill>
                  <a:srgbClr val="000000"/>
                </a:solidFill>
                <a:latin typeface="Glacial Indifference"/>
                <a:ea typeface="Glacial Indifference"/>
                <a:cs typeface="Glacial Indifference"/>
                <a:sym typeface="Glacial Indifference"/>
              </a:rPr>
              <a:t>Potrebno je ne automatski kriviti san za sve što pođe po zlu – možda smo samo pogriješili, a da san nije glavni uzrok. Cilj je poboljšati i san i dnevnu otpornost na poteškoće.</a:t>
            </a:r>
          </a:p>
          <a:p>
            <a:pPr algn="l">
              <a:lnSpc>
                <a:spcPts val="3920"/>
              </a:lnSpc>
            </a:pPr>
            <a:endParaRPr lang="en-US" sz="280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681605"/>
            <a:ext cx="8990899"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Kako održati napredak u liječenju nesanice</a:t>
            </a:r>
          </a:p>
        </p:txBody>
      </p:sp>
      <p:sp>
        <p:nvSpPr>
          <p:cNvPr id="3" name="TextBox 3"/>
          <p:cNvSpPr txBox="1"/>
          <p:nvPr/>
        </p:nvSpPr>
        <p:spPr>
          <a:xfrm>
            <a:off x="1028700" y="3386645"/>
            <a:ext cx="10669068" cy="1471930"/>
          </a:xfrm>
          <a:prstGeom prst="rect">
            <a:avLst/>
          </a:prstGeom>
        </p:spPr>
        <p:txBody>
          <a:bodyPr lIns="0" tIns="0" rIns="0" bIns="0" rtlCol="0" anchor="t">
            <a:spAutoFit/>
          </a:bodyPr>
          <a:lstStyle/>
          <a:p>
            <a:pPr marL="604523" lvl="1" indent="-302261" algn="l">
              <a:lnSpc>
                <a:spcPts val="3920"/>
              </a:lnSpc>
              <a:buFont typeface="Arial"/>
              <a:buChar char="•"/>
            </a:pPr>
            <a:r>
              <a:rPr lang="en-US" sz="2800">
                <a:solidFill>
                  <a:srgbClr val="000000"/>
                </a:solidFill>
                <a:latin typeface="Glacial Indifference"/>
                <a:ea typeface="Glacial Indifference"/>
                <a:cs typeface="Glacial Indifference"/>
                <a:sym typeface="Glacial Indifference"/>
              </a:rPr>
              <a:t>Za dugoročne rezultate potrebno je slijediti sve korake, biti strpljivi jer promjena zahtijeva vrijeme te imati pozitivan pristup prema eventualnim neuspjesima.</a:t>
            </a:r>
          </a:p>
        </p:txBody>
      </p:sp>
      <p:sp>
        <p:nvSpPr>
          <p:cNvPr id="4" name="TextBox 4"/>
          <p:cNvSpPr txBox="1"/>
          <p:nvPr/>
        </p:nvSpPr>
        <p:spPr>
          <a:xfrm>
            <a:off x="1028700" y="4877625"/>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Održavanje napretka</a:t>
            </a:r>
          </a:p>
        </p:txBody>
      </p:sp>
      <p:sp>
        <p:nvSpPr>
          <p:cNvPr id="5" name="TextBox 5"/>
          <p:cNvSpPr txBox="1"/>
          <p:nvPr/>
        </p:nvSpPr>
        <p:spPr>
          <a:xfrm>
            <a:off x="1028700" y="5535485"/>
            <a:ext cx="9622788" cy="1471930"/>
          </a:xfrm>
          <a:prstGeom prst="rect">
            <a:avLst/>
          </a:prstGeom>
        </p:spPr>
        <p:txBody>
          <a:bodyPr lIns="0" tIns="0" rIns="0" bIns="0" rtlCol="0" anchor="t">
            <a:spAutoFit/>
          </a:bodyPr>
          <a:lstStyle/>
          <a:p>
            <a:pPr marL="604523" lvl="1" indent="-302261" algn="l">
              <a:lnSpc>
                <a:spcPts val="3920"/>
              </a:lnSpc>
              <a:buFont typeface="Arial"/>
              <a:buChar char="•"/>
            </a:pPr>
            <a:r>
              <a:rPr lang="en-US" sz="2800">
                <a:solidFill>
                  <a:srgbClr val="000000"/>
                </a:solidFill>
                <a:latin typeface="Glacial Indifference"/>
                <a:ea typeface="Glacial Indifference"/>
                <a:cs typeface="Glacial Indifference"/>
                <a:sym typeface="Glacial Indifference"/>
              </a:rPr>
              <a:t>Nesanica zahtijeva promjenu mentalnih i fizičkih obrazaca spavanja. Proces može biti težak, ali upornost i dosljednost su ključni za dugoročne rezultate.</a:t>
            </a:r>
          </a:p>
        </p:txBody>
      </p:sp>
      <p:sp>
        <p:nvSpPr>
          <p:cNvPr id="6" name="TextBox 6"/>
          <p:cNvSpPr txBox="1"/>
          <p:nvPr/>
        </p:nvSpPr>
        <p:spPr>
          <a:xfrm>
            <a:off x="411397" y="139859"/>
            <a:ext cx="17654253"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Trajno poboljšanje sna</a:t>
            </a:r>
          </a:p>
        </p:txBody>
      </p:sp>
      <p:sp>
        <p:nvSpPr>
          <p:cNvPr id="7" name="TextBox 7"/>
          <p:cNvSpPr txBox="1"/>
          <p:nvPr/>
        </p:nvSpPr>
        <p:spPr>
          <a:xfrm>
            <a:off x="1028700" y="7026465"/>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Kako nositi se s neuspjesima</a:t>
            </a:r>
          </a:p>
        </p:txBody>
      </p:sp>
      <p:sp>
        <p:nvSpPr>
          <p:cNvPr id="8" name="TextBox 8"/>
          <p:cNvSpPr txBox="1"/>
          <p:nvPr/>
        </p:nvSpPr>
        <p:spPr>
          <a:xfrm>
            <a:off x="1028700" y="7684325"/>
            <a:ext cx="9622788" cy="1967230"/>
          </a:xfrm>
          <a:prstGeom prst="rect">
            <a:avLst/>
          </a:prstGeom>
        </p:spPr>
        <p:txBody>
          <a:bodyPr lIns="0" tIns="0" rIns="0" bIns="0" rtlCol="0" anchor="t">
            <a:spAutoFit/>
          </a:bodyPr>
          <a:lstStyle/>
          <a:p>
            <a:pPr marL="604523" lvl="1" indent="-302261" algn="l">
              <a:lnSpc>
                <a:spcPts val="3920"/>
              </a:lnSpc>
              <a:buFont typeface="Arial"/>
              <a:buChar char="•"/>
            </a:pPr>
            <a:r>
              <a:rPr lang="en-US" sz="2800">
                <a:solidFill>
                  <a:srgbClr val="000000"/>
                </a:solidFill>
                <a:latin typeface="Glacial Indifference"/>
                <a:ea typeface="Glacial Indifference"/>
                <a:cs typeface="Glacial Indifference"/>
                <a:sym typeface="Glacial Indifference"/>
              </a:rPr>
              <a:t>Neuspjeh je normalan, bilo da se osjećamo obeshrabreno ili imamo lošu noć. Razlika između dobrog i lošeg spavača je u tome što dobri spavači ne pridaju velik značaj lošoj noći.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757667"/>
            <a:ext cx="11075338" cy="7016115"/>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000000"/>
                </a:solidFill>
                <a:latin typeface="Glacial Indifference"/>
                <a:ea typeface="Glacial Indifference"/>
                <a:cs typeface="Glacial Indifference"/>
                <a:sym typeface="Glacial Indifference"/>
              </a:rPr>
              <a:t>Što je nesanica</a:t>
            </a:r>
          </a:p>
          <a:p>
            <a:pPr marL="734059" lvl="1" indent="-367030" algn="l">
              <a:lnSpc>
                <a:spcPts val="4759"/>
              </a:lnSpc>
              <a:buFont typeface="Arial"/>
              <a:buChar char="•"/>
            </a:pPr>
            <a:r>
              <a:rPr lang="en-US" sz="3399">
                <a:solidFill>
                  <a:srgbClr val="000000"/>
                </a:solidFill>
                <a:latin typeface="Glacial Indifference"/>
                <a:ea typeface="Glacial Indifference"/>
                <a:cs typeface="Glacial Indifference"/>
                <a:sym typeface="Glacial Indifference"/>
              </a:rPr>
              <a:t>Što ju uzrokuje? </a:t>
            </a:r>
          </a:p>
          <a:p>
            <a:pPr marL="734059" lvl="1" indent="-367030" algn="l">
              <a:lnSpc>
                <a:spcPts val="4759"/>
              </a:lnSpc>
              <a:buFont typeface="Arial"/>
              <a:buChar char="•"/>
            </a:pPr>
            <a:r>
              <a:rPr lang="en-US" sz="3399">
                <a:solidFill>
                  <a:srgbClr val="000000"/>
                </a:solidFill>
                <a:latin typeface="Glacial Indifference"/>
                <a:ea typeface="Glacial Indifference"/>
                <a:cs typeface="Glacial Indifference"/>
                <a:sym typeface="Glacial Indifference"/>
              </a:rPr>
              <a:t>Različiti tretmani nesanice</a:t>
            </a:r>
          </a:p>
          <a:p>
            <a:pPr marL="734059" lvl="1" indent="-367030" algn="l">
              <a:lnSpc>
                <a:spcPts val="4759"/>
              </a:lnSpc>
              <a:buFont typeface="Arial"/>
              <a:buChar char="•"/>
            </a:pPr>
            <a:r>
              <a:rPr lang="en-US" sz="3399">
                <a:solidFill>
                  <a:srgbClr val="000000"/>
                </a:solidFill>
                <a:latin typeface="Glacial Indifference"/>
                <a:ea typeface="Glacial Indifference"/>
                <a:cs typeface="Glacial Indifference"/>
                <a:sym typeface="Glacial Indifference"/>
              </a:rPr>
              <a:t>BK tretman nesanice </a:t>
            </a:r>
          </a:p>
          <a:p>
            <a:pPr marL="1252224" lvl="2" indent="-417408" algn="l">
              <a:lnSpc>
                <a:spcPts val="4060"/>
              </a:lnSpc>
              <a:buFont typeface="Arial"/>
              <a:buChar char="⚬"/>
            </a:pPr>
            <a:r>
              <a:rPr lang="en-US" sz="2900">
                <a:solidFill>
                  <a:srgbClr val="000000"/>
                </a:solidFill>
                <a:latin typeface="Glacial Indifference"/>
                <a:ea typeface="Glacial Indifference"/>
                <a:cs typeface="Glacial Indifference"/>
                <a:sym typeface="Glacial Indifference"/>
              </a:rPr>
              <a:t>Postavljanje jasnih ciljeva</a:t>
            </a:r>
          </a:p>
          <a:p>
            <a:pPr marL="1252224" lvl="2" indent="-417408" algn="l">
              <a:lnSpc>
                <a:spcPts val="4060"/>
              </a:lnSpc>
              <a:buFont typeface="Arial"/>
              <a:buChar char="⚬"/>
            </a:pPr>
            <a:r>
              <a:rPr lang="en-US" sz="2900">
                <a:solidFill>
                  <a:srgbClr val="000000"/>
                </a:solidFill>
                <a:latin typeface="Glacial Indifference"/>
                <a:ea typeface="Glacial Indifference"/>
                <a:cs typeface="Glacial Indifference"/>
                <a:sym typeface="Glacial Indifference"/>
              </a:rPr>
              <a:t>Popravljanje higijene spavanja</a:t>
            </a:r>
          </a:p>
          <a:p>
            <a:pPr marL="1252224" lvl="2" indent="-417408" algn="l">
              <a:lnSpc>
                <a:spcPts val="4060"/>
              </a:lnSpc>
              <a:buFont typeface="Arial"/>
              <a:buChar char="⚬"/>
            </a:pPr>
            <a:r>
              <a:rPr lang="en-US" sz="2900">
                <a:solidFill>
                  <a:srgbClr val="000000"/>
                </a:solidFill>
                <a:latin typeface="Glacial Indifference"/>
                <a:ea typeface="Glacial Indifference"/>
                <a:cs typeface="Glacial Indifference"/>
                <a:sym typeface="Glacial Indifference"/>
              </a:rPr>
              <a:t>Popravljanje pripreme za spavanje</a:t>
            </a:r>
          </a:p>
          <a:p>
            <a:pPr marL="1252224" lvl="2" indent="-417408" algn="l">
              <a:lnSpc>
                <a:spcPts val="4060"/>
              </a:lnSpc>
              <a:buFont typeface="Arial"/>
              <a:buChar char="⚬"/>
            </a:pPr>
            <a:r>
              <a:rPr lang="en-US" sz="2900">
                <a:solidFill>
                  <a:srgbClr val="000000"/>
                </a:solidFill>
                <a:latin typeface="Glacial Indifference"/>
                <a:ea typeface="Glacial Indifference"/>
                <a:cs typeface="Glacial Indifference"/>
                <a:sym typeface="Glacial Indifference"/>
              </a:rPr>
              <a:t>Popravljanje povezanosti između kreveta i sna</a:t>
            </a:r>
          </a:p>
          <a:p>
            <a:pPr marL="1252224" lvl="2" indent="-417408" algn="l">
              <a:lnSpc>
                <a:spcPts val="4060"/>
              </a:lnSpc>
              <a:buFont typeface="Arial"/>
              <a:buChar char="⚬"/>
            </a:pPr>
            <a:r>
              <a:rPr lang="en-US" sz="2900">
                <a:solidFill>
                  <a:srgbClr val="000000"/>
                </a:solidFill>
                <a:latin typeface="Glacial Indifference"/>
                <a:ea typeface="Glacial Indifference"/>
                <a:cs typeface="Glacial Indifference"/>
                <a:sym typeface="Glacial Indifference"/>
              </a:rPr>
              <a:t>Najbolji mogući obrazac spavanja</a:t>
            </a:r>
          </a:p>
          <a:p>
            <a:pPr marL="1252224" lvl="2" indent="-417408" algn="l">
              <a:lnSpc>
                <a:spcPts val="4060"/>
              </a:lnSpc>
              <a:buFont typeface="Arial"/>
              <a:buChar char="⚬"/>
            </a:pPr>
            <a:r>
              <a:rPr lang="en-US" sz="2900">
                <a:solidFill>
                  <a:srgbClr val="000000"/>
                </a:solidFill>
                <a:latin typeface="Glacial Indifference"/>
                <a:ea typeface="Glacial Indifference"/>
                <a:cs typeface="Glacial Indifference"/>
                <a:sym typeface="Glacial Indifference"/>
              </a:rPr>
              <a:t>Nošenje s mislima</a:t>
            </a:r>
          </a:p>
          <a:p>
            <a:pPr marL="1252224" lvl="2" indent="-417408" algn="l">
              <a:lnSpc>
                <a:spcPts val="4060"/>
              </a:lnSpc>
              <a:buFont typeface="Arial"/>
              <a:buChar char="⚬"/>
            </a:pPr>
            <a:r>
              <a:rPr lang="en-US" sz="2900">
                <a:solidFill>
                  <a:srgbClr val="000000"/>
                </a:solidFill>
                <a:latin typeface="Glacial Indifference"/>
                <a:ea typeface="Glacial Indifference"/>
                <a:cs typeface="Glacial Indifference"/>
                <a:sym typeface="Glacial Indifference"/>
              </a:rPr>
              <a:t>Procjena kako se osjećamo tijekom dana</a:t>
            </a:r>
          </a:p>
          <a:p>
            <a:pPr marL="1252224" lvl="2" indent="-417408" algn="l">
              <a:lnSpc>
                <a:spcPts val="4060"/>
              </a:lnSpc>
              <a:buFont typeface="Arial"/>
              <a:buChar char="⚬"/>
            </a:pPr>
            <a:r>
              <a:rPr lang="en-US" sz="2900">
                <a:solidFill>
                  <a:srgbClr val="000000"/>
                </a:solidFill>
                <a:latin typeface="Glacial Indifference"/>
                <a:ea typeface="Glacial Indifference"/>
                <a:cs typeface="Glacial Indifference"/>
                <a:sym typeface="Glacial Indifference"/>
              </a:rPr>
              <a:t>Trajno poboljšanje sna</a:t>
            </a:r>
          </a:p>
          <a:p>
            <a:pPr marL="626112" lvl="1" indent="-313056" algn="l">
              <a:lnSpc>
                <a:spcPts val="4060"/>
              </a:lnSpc>
              <a:buFont typeface="Arial"/>
              <a:buChar char="•"/>
            </a:pPr>
            <a:r>
              <a:rPr lang="en-US" sz="2900">
                <a:solidFill>
                  <a:srgbClr val="000000"/>
                </a:solidFill>
                <a:latin typeface="Glacial Indifference"/>
                <a:ea typeface="Glacial Indifference"/>
                <a:cs typeface="Glacial Indifference"/>
                <a:sym typeface="Glacial Indifference"/>
              </a:rPr>
              <a:t>Zaključak</a:t>
            </a:r>
          </a:p>
        </p:txBody>
      </p:sp>
      <p:sp>
        <p:nvSpPr>
          <p:cNvPr id="3" name="TextBox 3"/>
          <p:cNvSpPr txBox="1"/>
          <p:nvPr/>
        </p:nvSpPr>
        <p:spPr>
          <a:xfrm>
            <a:off x="1028700" y="847725"/>
            <a:ext cx="14089656" cy="1576069"/>
          </a:xfrm>
          <a:prstGeom prst="rect">
            <a:avLst/>
          </a:prstGeom>
        </p:spPr>
        <p:txBody>
          <a:bodyPr lIns="0" tIns="0" rIns="0" bIns="0" rtlCol="0" anchor="t">
            <a:spAutoFit/>
          </a:bodyPr>
          <a:lstStyle/>
          <a:p>
            <a:pPr algn="l">
              <a:lnSpc>
                <a:spcPts val="12880"/>
              </a:lnSpc>
            </a:pPr>
            <a:r>
              <a:rPr lang="en-US" sz="9200">
                <a:solidFill>
                  <a:srgbClr val="9996E7"/>
                </a:solidFill>
                <a:latin typeface="Frankfurter Normal"/>
                <a:ea typeface="Frankfurter Normal"/>
                <a:cs typeface="Frankfurter Normal"/>
                <a:sym typeface="Frankfurter Normal"/>
              </a:rPr>
              <a:t>sadržaj</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681605"/>
            <a:ext cx="15822400" cy="2477135"/>
          </a:xfrm>
          <a:prstGeom prst="rect">
            <a:avLst/>
          </a:prstGeom>
        </p:spPr>
        <p:txBody>
          <a:bodyPr lIns="0" tIns="0" rIns="0" bIns="0" rtlCol="0" anchor="t">
            <a:spAutoFit/>
          </a:bodyPr>
          <a:lstStyle/>
          <a:p>
            <a:pPr marL="690881" lvl="1" indent="-345440" algn="l">
              <a:lnSpc>
                <a:spcPts val="4960"/>
              </a:lnSpc>
              <a:buFont typeface="Arial"/>
              <a:buChar char="•"/>
            </a:pPr>
            <a:r>
              <a:rPr lang="en-US" sz="3200" b="1">
                <a:solidFill>
                  <a:srgbClr val="FFFFFF"/>
                </a:solidFill>
                <a:latin typeface="Glacial Indifference Bold"/>
                <a:ea typeface="Glacial Indifference Bold"/>
                <a:cs typeface="Glacial Indifference Bold"/>
                <a:sym typeface="Glacial Indifference Bold"/>
              </a:rPr>
              <a:t>Kognitivno-bihevioralna terapija za nesanicu smatra se najučinkovitijim, dugoročno održivim pristupom za liječenje kronične nesanice.</a:t>
            </a:r>
          </a:p>
          <a:p>
            <a:pPr marL="690881" lvl="1" indent="-345440" algn="l">
              <a:lnSpc>
                <a:spcPts val="4960"/>
              </a:lnSpc>
              <a:buFont typeface="Arial"/>
              <a:buChar char="•"/>
            </a:pPr>
            <a:r>
              <a:rPr lang="en-US" sz="3200" b="1">
                <a:solidFill>
                  <a:srgbClr val="FFFFFF"/>
                </a:solidFill>
                <a:latin typeface="Glacial Indifference Bold"/>
                <a:ea typeface="Glacial Indifference Bold"/>
                <a:cs typeface="Glacial Indifference Bold"/>
                <a:sym typeface="Glacial Indifference Bold"/>
              </a:rPr>
              <a:t>Ključ uspjeha u tretmanu nesanice je dosljednost i konzistentnost, strpljenje i aktivan rad na promjenama rutine spavanja. </a:t>
            </a:r>
          </a:p>
        </p:txBody>
      </p:sp>
      <p:sp>
        <p:nvSpPr>
          <p:cNvPr id="3" name="TextBox 3"/>
          <p:cNvSpPr txBox="1"/>
          <p:nvPr/>
        </p:nvSpPr>
        <p:spPr>
          <a:xfrm>
            <a:off x="411397" y="518481"/>
            <a:ext cx="17654253" cy="1401438"/>
          </a:xfrm>
          <a:prstGeom prst="rect">
            <a:avLst/>
          </a:prstGeom>
        </p:spPr>
        <p:txBody>
          <a:bodyPr lIns="0" tIns="0" rIns="0" bIns="0" rtlCol="0" anchor="t">
            <a:spAutoFit/>
          </a:bodyPr>
          <a:lstStyle/>
          <a:p>
            <a:pPr algn="ctr">
              <a:lnSpc>
                <a:spcPts val="11480"/>
              </a:lnSpc>
            </a:pPr>
            <a:r>
              <a:rPr lang="en-US" sz="8200">
                <a:solidFill>
                  <a:srgbClr val="C6C4F8"/>
                </a:solidFill>
                <a:latin typeface="Frankfurter Normal"/>
                <a:ea typeface="Frankfurter Normal"/>
                <a:cs typeface="Frankfurter Normal"/>
                <a:sym typeface="Frankfurter Normal"/>
              </a:rPr>
              <a:t>Zaključak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3516" y="522041"/>
            <a:ext cx="8920969" cy="3333735"/>
          </a:xfrm>
          <a:prstGeom prst="rect">
            <a:avLst/>
          </a:prstGeom>
        </p:spPr>
        <p:txBody>
          <a:bodyPr lIns="0" tIns="0" rIns="0" bIns="0" rtlCol="0" anchor="t">
            <a:spAutoFit/>
          </a:bodyPr>
          <a:lstStyle/>
          <a:p>
            <a:pPr algn="ctr">
              <a:lnSpc>
                <a:spcPts val="11480"/>
              </a:lnSpc>
            </a:pPr>
            <a:r>
              <a:rPr lang="en-US" sz="8200">
                <a:solidFill>
                  <a:srgbClr val="C6C4F8"/>
                </a:solidFill>
                <a:latin typeface="Frankfurter Normal"/>
                <a:ea typeface="Frankfurter Normal"/>
                <a:cs typeface="Frankfurter Normal"/>
                <a:sym typeface="Frankfurter Normal"/>
              </a:rPr>
              <a:t>hvala na pažnji!</a:t>
            </a:r>
          </a:p>
        </p:txBody>
      </p:sp>
      <p:sp>
        <p:nvSpPr>
          <p:cNvPr id="3" name="TextBox 3"/>
          <p:cNvSpPr txBox="1"/>
          <p:nvPr/>
        </p:nvSpPr>
        <p:spPr>
          <a:xfrm>
            <a:off x="6375104" y="3467100"/>
            <a:ext cx="5537791" cy="2028694"/>
          </a:xfrm>
          <a:prstGeom prst="rect">
            <a:avLst/>
          </a:prstGeom>
        </p:spPr>
        <p:txBody>
          <a:bodyPr lIns="0" tIns="0" rIns="0" bIns="0" rtlCol="0" anchor="t">
            <a:spAutoFit/>
          </a:bodyPr>
          <a:lstStyle/>
          <a:p>
            <a:pPr algn="ctr">
              <a:lnSpc>
                <a:spcPts val="11480"/>
              </a:lnSpc>
            </a:pPr>
            <a:r>
              <a:rPr lang="en-US" sz="8200" dirty="0" err="1">
                <a:solidFill>
                  <a:srgbClr val="C6C4F8"/>
                </a:solidFill>
                <a:latin typeface="Frankfurter Normal"/>
                <a:ea typeface="Frankfurter Normal"/>
                <a:cs typeface="Frankfurter Normal"/>
                <a:sym typeface="Frankfurter Normal"/>
              </a:rPr>
              <a:t>Pitanja</a:t>
            </a:r>
            <a:r>
              <a:rPr lang="en-US" sz="8200" dirty="0">
                <a:solidFill>
                  <a:srgbClr val="C6C4F8"/>
                </a:solidFill>
                <a:latin typeface="Frankfurter Normal"/>
                <a:ea typeface="Frankfurter Normal"/>
                <a:cs typeface="Frankfurter Normal"/>
                <a:sym typeface="Frankfurter Norma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47725"/>
            <a:ext cx="14089656" cy="1576069"/>
          </a:xfrm>
          <a:prstGeom prst="rect">
            <a:avLst/>
          </a:prstGeom>
        </p:spPr>
        <p:txBody>
          <a:bodyPr lIns="0" tIns="0" rIns="0" bIns="0" rtlCol="0" anchor="t">
            <a:spAutoFit/>
          </a:bodyPr>
          <a:lstStyle/>
          <a:p>
            <a:pPr algn="l">
              <a:lnSpc>
                <a:spcPts val="12880"/>
              </a:lnSpc>
            </a:pPr>
            <a:r>
              <a:rPr lang="en-US" sz="9200">
                <a:solidFill>
                  <a:srgbClr val="9996E7"/>
                </a:solidFill>
                <a:latin typeface="Frankfurter Normal"/>
                <a:ea typeface="Frankfurter Normal"/>
                <a:cs typeface="Frankfurter Normal"/>
                <a:sym typeface="Frankfurter Normal"/>
              </a:rPr>
              <a:t>Što je nesanica? </a:t>
            </a:r>
          </a:p>
        </p:txBody>
      </p:sp>
      <p:sp>
        <p:nvSpPr>
          <p:cNvPr id="3" name="TextBox 3"/>
          <p:cNvSpPr txBox="1"/>
          <p:nvPr/>
        </p:nvSpPr>
        <p:spPr>
          <a:xfrm>
            <a:off x="988745" y="2591898"/>
            <a:ext cx="11808022" cy="247713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Poremećaj spavanja koji uključuje poteškoće u uspavljivanju, održavanju sna ili prerano buđenje, uz negativne posljedice na dnevnu funkcionalnost.</a:t>
            </a:r>
          </a:p>
          <a:p>
            <a:pPr algn="l">
              <a:lnSpc>
                <a:spcPts val="4960"/>
              </a:lnSpc>
            </a:pPr>
            <a:endParaRPr lang="en-US" sz="3200" b="1">
              <a:solidFill>
                <a:srgbClr val="000000"/>
              </a:solidFill>
              <a:latin typeface="Glacial Indifference Bold"/>
              <a:ea typeface="Glacial Indifference Bold"/>
              <a:cs typeface="Glacial Indifference Bold"/>
              <a:sym typeface="Glacial Indifference Bold"/>
            </a:endParaRPr>
          </a:p>
        </p:txBody>
      </p:sp>
      <p:sp>
        <p:nvSpPr>
          <p:cNvPr id="4" name="TextBox 4"/>
          <p:cNvSpPr txBox="1"/>
          <p:nvPr/>
        </p:nvSpPr>
        <p:spPr>
          <a:xfrm>
            <a:off x="683945" y="4668983"/>
            <a:ext cx="12691992" cy="222377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Vrste nesanice:</a:t>
            </a:r>
          </a:p>
          <a:p>
            <a:pPr marL="1381761" lvl="2" indent="-460587"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nesanica s nemogućnosti usnivanja</a:t>
            </a:r>
          </a:p>
          <a:p>
            <a:pPr marL="1381761" lvl="2" indent="-460587"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nesanica s nemogućnosti prosnivanja</a:t>
            </a:r>
          </a:p>
          <a:p>
            <a:pPr marL="1381761" lvl="2" indent="-460587"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miješovita nesanica </a:t>
            </a:r>
          </a:p>
        </p:txBody>
      </p:sp>
      <p:sp>
        <p:nvSpPr>
          <p:cNvPr id="5" name="TextBox 5"/>
          <p:cNvSpPr txBox="1"/>
          <p:nvPr/>
        </p:nvSpPr>
        <p:spPr>
          <a:xfrm>
            <a:off x="683945" y="7111828"/>
            <a:ext cx="8046204" cy="1967230"/>
          </a:xfrm>
          <a:prstGeom prst="rect">
            <a:avLst/>
          </a:prstGeom>
        </p:spPr>
        <p:txBody>
          <a:bodyPr lIns="0" tIns="0" rIns="0" bIns="0" rtlCol="0" anchor="t">
            <a:spAutoFit/>
          </a:bodyPr>
          <a:lstStyle/>
          <a:p>
            <a:pPr marL="604523" lvl="1" indent="-302261" algn="l">
              <a:lnSpc>
                <a:spcPts val="3920"/>
              </a:lnSpc>
              <a:buFont typeface="Arial"/>
              <a:buChar char="•"/>
            </a:pPr>
            <a:r>
              <a:rPr lang="en-US" sz="2800">
                <a:solidFill>
                  <a:srgbClr val="000000"/>
                </a:solidFill>
                <a:latin typeface="Glacial Indifference"/>
                <a:ea typeface="Glacial Indifference"/>
                <a:cs typeface="Glacial Indifference"/>
                <a:sym typeface="Glacial Indifference"/>
              </a:rPr>
              <a:t>Važno je provjeriti postoji li još neki poremećaj u spavanju (narkolepsija, opstruktivna apneja, motorički poremećaj spavanja, parasomnije i poremećaji spavanja cirkadijalnog ritma)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7776" y="2882037"/>
            <a:ext cx="16754348" cy="6503035"/>
          </a:xfrm>
          <a:prstGeom prst="rect">
            <a:avLst/>
          </a:prstGeom>
        </p:spPr>
        <p:txBody>
          <a:bodyPr lIns="0" tIns="0" rIns="0" bIns="0" rtlCol="0" anchor="t">
            <a:spAutoFit/>
          </a:bodyPr>
          <a:lstStyle/>
          <a:p>
            <a:pPr marL="669291" lvl="1" indent="-334646" algn="l">
              <a:lnSpc>
                <a:spcPts val="4340"/>
              </a:lnSpc>
              <a:buFont typeface="Arial"/>
              <a:buChar char="•"/>
            </a:pPr>
            <a:r>
              <a:rPr lang="en-US" sz="3100">
                <a:solidFill>
                  <a:srgbClr val="000000"/>
                </a:solidFill>
                <a:latin typeface="Glacial Indifference"/>
                <a:ea typeface="Glacial Indifference"/>
                <a:cs typeface="Glacial Indifference"/>
                <a:sym typeface="Glacial Indifference"/>
              </a:rPr>
              <a:t>Teškoće spavanja često su povezane s našim emocionalnim stanjem. </a:t>
            </a:r>
          </a:p>
          <a:p>
            <a:pPr algn="l">
              <a:lnSpc>
                <a:spcPts val="4340"/>
              </a:lnSpc>
            </a:pPr>
            <a:endParaRPr lang="en-US" sz="3100">
              <a:solidFill>
                <a:srgbClr val="000000"/>
              </a:solidFill>
              <a:latin typeface="Glacial Indifference"/>
              <a:ea typeface="Glacial Indifference"/>
              <a:cs typeface="Glacial Indifference"/>
              <a:sym typeface="Glacial Indifference"/>
            </a:endParaRPr>
          </a:p>
          <a:p>
            <a:pPr algn="l">
              <a:lnSpc>
                <a:spcPts val="4340"/>
              </a:lnSpc>
            </a:pPr>
            <a:endParaRPr lang="en-US" sz="3100">
              <a:solidFill>
                <a:srgbClr val="000000"/>
              </a:solidFill>
              <a:latin typeface="Glacial Indifference"/>
              <a:ea typeface="Glacial Indifference"/>
              <a:cs typeface="Glacial Indifference"/>
              <a:sym typeface="Glacial Indifference"/>
            </a:endParaRPr>
          </a:p>
          <a:p>
            <a:pPr algn="l">
              <a:lnSpc>
                <a:spcPts val="4340"/>
              </a:lnSpc>
            </a:pPr>
            <a:endParaRPr lang="en-US" sz="3100">
              <a:solidFill>
                <a:srgbClr val="000000"/>
              </a:solidFill>
              <a:latin typeface="Glacial Indifference"/>
              <a:ea typeface="Glacial Indifference"/>
              <a:cs typeface="Glacial Indifference"/>
              <a:sym typeface="Glacial Indifference"/>
            </a:endParaRPr>
          </a:p>
          <a:p>
            <a:pPr algn="l">
              <a:lnSpc>
                <a:spcPts val="4340"/>
              </a:lnSpc>
            </a:pPr>
            <a:endParaRPr lang="en-US" sz="3100">
              <a:solidFill>
                <a:srgbClr val="000000"/>
              </a:solidFill>
              <a:latin typeface="Glacial Indifference"/>
              <a:ea typeface="Glacial Indifference"/>
              <a:cs typeface="Glacial Indifference"/>
              <a:sym typeface="Glacial Indifference"/>
            </a:endParaRPr>
          </a:p>
          <a:p>
            <a:pPr algn="l">
              <a:lnSpc>
                <a:spcPts val="4340"/>
              </a:lnSpc>
            </a:pPr>
            <a:endParaRPr lang="en-US" sz="3100">
              <a:solidFill>
                <a:srgbClr val="000000"/>
              </a:solidFill>
              <a:latin typeface="Glacial Indifference"/>
              <a:ea typeface="Glacial Indifference"/>
              <a:cs typeface="Glacial Indifference"/>
              <a:sym typeface="Glacial Indifference"/>
            </a:endParaRPr>
          </a:p>
          <a:p>
            <a:pPr algn="l">
              <a:lnSpc>
                <a:spcPts val="4340"/>
              </a:lnSpc>
            </a:pPr>
            <a:endParaRPr lang="en-US" sz="3100">
              <a:solidFill>
                <a:srgbClr val="000000"/>
              </a:solidFill>
              <a:latin typeface="Glacial Indifference"/>
              <a:ea typeface="Glacial Indifference"/>
              <a:cs typeface="Glacial Indifference"/>
              <a:sym typeface="Glacial Indifference"/>
            </a:endParaRPr>
          </a:p>
          <a:p>
            <a:pPr algn="l">
              <a:lnSpc>
                <a:spcPts val="4340"/>
              </a:lnSpc>
            </a:pPr>
            <a:endParaRPr lang="en-US" sz="3100">
              <a:solidFill>
                <a:srgbClr val="000000"/>
              </a:solidFill>
              <a:latin typeface="Glacial Indifference"/>
              <a:ea typeface="Glacial Indifference"/>
              <a:cs typeface="Glacial Indifference"/>
              <a:sym typeface="Glacial Indifference"/>
            </a:endParaRPr>
          </a:p>
          <a:p>
            <a:pPr marL="669291" lvl="1" indent="-334646" algn="l">
              <a:lnSpc>
                <a:spcPts val="4340"/>
              </a:lnSpc>
              <a:buFont typeface="Arial"/>
              <a:buChar char="•"/>
            </a:pPr>
            <a:r>
              <a:rPr lang="en-US" sz="3100">
                <a:solidFill>
                  <a:srgbClr val="000000"/>
                </a:solidFill>
                <a:latin typeface="Glacial Indifference"/>
                <a:ea typeface="Glacial Indifference"/>
                <a:cs typeface="Glacial Indifference"/>
                <a:sym typeface="Glacial Indifference"/>
              </a:rPr>
              <a:t>Oko 10 % odraslih (i do 20 % starijih od 65 godina) ima ozbiljnu, dugotrajnu nesanicu s negativnim posljedicama tijekom dana.</a:t>
            </a:r>
          </a:p>
          <a:p>
            <a:pPr marL="669291" lvl="1" indent="-334646" algn="l">
              <a:lnSpc>
                <a:spcPts val="4340"/>
              </a:lnSpc>
              <a:buFont typeface="Arial"/>
              <a:buChar char="•"/>
            </a:pPr>
            <a:r>
              <a:rPr lang="en-US" sz="3100">
                <a:solidFill>
                  <a:srgbClr val="000000"/>
                </a:solidFill>
                <a:latin typeface="Glacial Indifference"/>
                <a:ea typeface="Glacial Indifference"/>
                <a:cs typeface="Glacial Indifference"/>
                <a:sym typeface="Glacial Indifference"/>
              </a:rPr>
              <a:t>Problemi sa spavanjem su najčešći simptom mentalnog distresa, češći od brige, depresije i tjeskobe.</a:t>
            </a:r>
          </a:p>
        </p:txBody>
      </p:sp>
      <p:sp>
        <p:nvSpPr>
          <p:cNvPr id="3" name="Freeform 3"/>
          <p:cNvSpPr/>
          <p:nvPr/>
        </p:nvSpPr>
        <p:spPr>
          <a:xfrm>
            <a:off x="9842849" y="3583067"/>
            <a:ext cx="3210006" cy="3227611"/>
          </a:xfrm>
          <a:custGeom>
            <a:avLst/>
            <a:gdLst/>
            <a:ahLst/>
            <a:cxnLst/>
            <a:rect l="l" t="t" r="r" b="b"/>
            <a:pathLst>
              <a:path w="3210006" h="3227611">
                <a:moveTo>
                  <a:pt x="0" y="0"/>
                </a:moveTo>
                <a:lnTo>
                  <a:pt x="3210006" y="0"/>
                </a:lnTo>
                <a:lnTo>
                  <a:pt x="3210006" y="3227611"/>
                </a:lnTo>
                <a:lnTo>
                  <a:pt x="0" y="32276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3883966" y="3738698"/>
            <a:ext cx="3055223" cy="3071980"/>
          </a:xfrm>
          <a:custGeom>
            <a:avLst/>
            <a:gdLst/>
            <a:ahLst/>
            <a:cxnLst/>
            <a:rect l="l" t="t" r="r" b="b"/>
            <a:pathLst>
              <a:path w="3055223" h="3071980">
                <a:moveTo>
                  <a:pt x="0" y="0"/>
                </a:moveTo>
                <a:lnTo>
                  <a:pt x="3055224" y="0"/>
                </a:lnTo>
                <a:lnTo>
                  <a:pt x="3055224" y="3071980"/>
                </a:lnTo>
                <a:lnTo>
                  <a:pt x="0" y="30719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3080942">
            <a:off x="7534245" y="3235101"/>
            <a:ext cx="1906588" cy="2440432"/>
          </a:xfrm>
          <a:custGeom>
            <a:avLst/>
            <a:gdLst/>
            <a:ahLst/>
            <a:cxnLst/>
            <a:rect l="l" t="t" r="r" b="b"/>
            <a:pathLst>
              <a:path w="1906588" h="2440432">
                <a:moveTo>
                  <a:pt x="0" y="0"/>
                </a:moveTo>
                <a:lnTo>
                  <a:pt x="1906588" y="0"/>
                </a:lnTo>
                <a:lnTo>
                  <a:pt x="1906588" y="2440432"/>
                </a:lnTo>
                <a:lnTo>
                  <a:pt x="0" y="244043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2080122" y="847725"/>
            <a:ext cx="14089656" cy="1576069"/>
          </a:xfrm>
          <a:prstGeom prst="rect">
            <a:avLst/>
          </a:prstGeom>
        </p:spPr>
        <p:txBody>
          <a:bodyPr lIns="0" tIns="0" rIns="0" bIns="0" rtlCol="0" anchor="t">
            <a:spAutoFit/>
          </a:bodyPr>
          <a:lstStyle/>
          <a:p>
            <a:pPr algn="ctr">
              <a:lnSpc>
                <a:spcPts val="12880"/>
              </a:lnSpc>
            </a:pPr>
            <a:r>
              <a:rPr lang="en-US" sz="9200">
                <a:solidFill>
                  <a:srgbClr val="9996E7"/>
                </a:solidFill>
                <a:latin typeface="Frankfurter Normal"/>
                <a:ea typeface="Frankfurter Normal"/>
                <a:cs typeface="Frankfurter Normal"/>
                <a:sym typeface="Frankfurter Normal"/>
              </a:rPr>
              <a:t>Što je nesanica? </a:t>
            </a:r>
          </a:p>
        </p:txBody>
      </p:sp>
      <p:sp>
        <p:nvSpPr>
          <p:cNvPr id="7" name="Freeform 7"/>
          <p:cNvSpPr/>
          <p:nvPr/>
        </p:nvSpPr>
        <p:spPr>
          <a:xfrm rot="3080942" flipH="1" flipV="1">
            <a:off x="7477095" y="4656163"/>
            <a:ext cx="1906588" cy="2440432"/>
          </a:xfrm>
          <a:custGeom>
            <a:avLst/>
            <a:gdLst/>
            <a:ahLst/>
            <a:cxnLst/>
            <a:rect l="l" t="t" r="r" b="b"/>
            <a:pathLst>
              <a:path w="1906588" h="2440432">
                <a:moveTo>
                  <a:pt x="1906588" y="2440432"/>
                </a:moveTo>
                <a:lnTo>
                  <a:pt x="0" y="2440432"/>
                </a:lnTo>
                <a:lnTo>
                  <a:pt x="0" y="0"/>
                </a:lnTo>
                <a:lnTo>
                  <a:pt x="1906588" y="0"/>
                </a:lnTo>
                <a:lnTo>
                  <a:pt x="1906588" y="2440432"/>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3576376" y="4445792"/>
            <a:ext cx="3670404" cy="1144904"/>
          </a:xfrm>
          <a:prstGeom prst="rect">
            <a:avLst/>
          </a:prstGeom>
        </p:spPr>
        <p:txBody>
          <a:bodyPr lIns="0" tIns="0" rIns="0" bIns="0" rtlCol="0" anchor="t">
            <a:spAutoFit/>
          </a:bodyPr>
          <a:lstStyle/>
          <a:p>
            <a:pPr algn="ctr">
              <a:lnSpc>
                <a:spcPts val="4620"/>
              </a:lnSpc>
            </a:pPr>
            <a:r>
              <a:rPr lang="en-US" sz="3300" b="1">
                <a:solidFill>
                  <a:srgbClr val="000000"/>
                </a:solidFill>
                <a:latin typeface="Open Sans Bold"/>
                <a:ea typeface="Open Sans Bold"/>
                <a:cs typeface="Open Sans Bold"/>
                <a:sym typeface="Open Sans Bold"/>
              </a:rPr>
              <a:t>sniženo</a:t>
            </a:r>
          </a:p>
          <a:p>
            <a:pPr algn="ctr">
              <a:lnSpc>
                <a:spcPts val="4620"/>
              </a:lnSpc>
            </a:pPr>
            <a:r>
              <a:rPr lang="en-US" sz="3300" b="1">
                <a:solidFill>
                  <a:srgbClr val="000000"/>
                </a:solidFill>
                <a:latin typeface="Open Sans Bold"/>
                <a:ea typeface="Open Sans Bold"/>
                <a:cs typeface="Open Sans Bold"/>
                <a:sym typeface="Open Sans Bold"/>
              </a:rPr>
              <a:t>raspoloženje</a:t>
            </a:r>
          </a:p>
        </p:txBody>
      </p:sp>
      <p:sp>
        <p:nvSpPr>
          <p:cNvPr id="9" name="TextBox 9"/>
          <p:cNvSpPr txBox="1"/>
          <p:nvPr/>
        </p:nvSpPr>
        <p:spPr>
          <a:xfrm>
            <a:off x="9633299" y="4455317"/>
            <a:ext cx="3670404" cy="1144904"/>
          </a:xfrm>
          <a:prstGeom prst="rect">
            <a:avLst/>
          </a:prstGeom>
        </p:spPr>
        <p:txBody>
          <a:bodyPr lIns="0" tIns="0" rIns="0" bIns="0" rtlCol="0" anchor="t">
            <a:spAutoFit/>
          </a:bodyPr>
          <a:lstStyle/>
          <a:p>
            <a:pPr algn="ctr">
              <a:lnSpc>
                <a:spcPts val="4620"/>
              </a:lnSpc>
            </a:pPr>
            <a:r>
              <a:rPr lang="en-US" sz="3300" b="1">
                <a:solidFill>
                  <a:srgbClr val="000000"/>
                </a:solidFill>
                <a:latin typeface="Open Sans Bold"/>
                <a:ea typeface="Open Sans Bold"/>
                <a:cs typeface="Open Sans Bold"/>
                <a:sym typeface="Open Sans Bold"/>
              </a:rPr>
              <a:t>loša kvaliteta sna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83638"/>
            <a:ext cx="15121860" cy="1317752"/>
          </a:xfrm>
          <a:prstGeom prst="rect">
            <a:avLst/>
          </a:prstGeom>
        </p:spPr>
        <p:txBody>
          <a:bodyPr lIns="0" tIns="0" rIns="0" bIns="0" rtlCol="0" anchor="t">
            <a:spAutoFit/>
          </a:bodyPr>
          <a:lstStyle/>
          <a:p>
            <a:pPr algn="l">
              <a:lnSpc>
                <a:spcPts val="10383"/>
              </a:lnSpc>
            </a:pPr>
            <a:r>
              <a:rPr lang="en-US" sz="8799">
                <a:solidFill>
                  <a:srgbClr val="9996E7"/>
                </a:solidFill>
                <a:latin typeface="Frankfurter Normal"/>
                <a:ea typeface="Frankfurter Normal"/>
                <a:cs typeface="Frankfurter Normal"/>
                <a:sym typeface="Frankfurter Normal"/>
              </a:rPr>
              <a:t>Što uzrokuje nesanicu? </a:t>
            </a:r>
          </a:p>
        </p:txBody>
      </p:sp>
      <p:sp>
        <p:nvSpPr>
          <p:cNvPr id="3" name="TextBox 3"/>
          <p:cNvSpPr txBox="1"/>
          <p:nvPr/>
        </p:nvSpPr>
        <p:spPr>
          <a:xfrm>
            <a:off x="1028700" y="2912035"/>
            <a:ext cx="6274455"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Predisponirajući faktori</a:t>
            </a:r>
          </a:p>
        </p:txBody>
      </p:sp>
      <p:sp>
        <p:nvSpPr>
          <p:cNvPr id="4" name="TextBox 4"/>
          <p:cNvSpPr txBox="1"/>
          <p:nvPr/>
        </p:nvSpPr>
        <p:spPr>
          <a:xfrm>
            <a:off x="1028700" y="3664948"/>
            <a:ext cx="12451077" cy="109982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Nasljedna sklonost lošem spavanju, osobine ličnosti, dugotrajni stres ili nestabilnosti, nepravilna higijena sna od ranije </a:t>
            </a:r>
          </a:p>
        </p:txBody>
      </p:sp>
      <p:sp>
        <p:nvSpPr>
          <p:cNvPr id="5" name="TextBox 5"/>
          <p:cNvSpPr txBox="1"/>
          <p:nvPr/>
        </p:nvSpPr>
        <p:spPr>
          <a:xfrm>
            <a:off x="1028700" y="4884075"/>
            <a:ext cx="6274455"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Precipitirajući faktori</a:t>
            </a:r>
          </a:p>
        </p:txBody>
      </p:sp>
      <p:sp>
        <p:nvSpPr>
          <p:cNvPr id="6" name="TextBox 6"/>
          <p:cNvSpPr txBox="1"/>
          <p:nvPr/>
        </p:nvSpPr>
        <p:spPr>
          <a:xfrm>
            <a:off x="1136163" y="5465735"/>
            <a:ext cx="11757296" cy="109982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Veliki stresni događaji, pozitivne, ali stresne promjene, tjelesne smetnje, promjene u okruženju</a:t>
            </a:r>
          </a:p>
        </p:txBody>
      </p:sp>
      <p:sp>
        <p:nvSpPr>
          <p:cNvPr id="7" name="TextBox 7"/>
          <p:cNvSpPr txBox="1"/>
          <p:nvPr/>
        </p:nvSpPr>
        <p:spPr>
          <a:xfrm>
            <a:off x="1028700" y="6670329"/>
            <a:ext cx="6274455"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Faktori održavanja</a:t>
            </a:r>
          </a:p>
        </p:txBody>
      </p:sp>
      <p:sp>
        <p:nvSpPr>
          <p:cNvPr id="8" name="TextBox 8"/>
          <p:cNvSpPr txBox="1"/>
          <p:nvPr/>
        </p:nvSpPr>
        <p:spPr>
          <a:xfrm>
            <a:off x="1136163" y="7280564"/>
            <a:ext cx="11757296" cy="109982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Zabrinutost zbog nesanice, prekomjerna pažnja usmjerena na spavanje, neučinkovite strategije, negativne misli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0050" y="438150"/>
            <a:ext cx="18024860" cy="1576069"/>
          </a:xfrm>
          <a:prstGeom prst="rect">
            <a:avLst/>
          </a:prstGeom>
        </p:spPr>
        <p:txBody>
          <a:bodyPr lIns="0" tIns="0" rIns="0" bIns="0" rtlCol="0" anchor="t">
            <a:spAutoFit/>
          </a:bodyPr>
          <a:lstStyle/>
          <a:p>
            <a:pPr algn="l">
              <a:lnSpc>
                <a:spcPts val="12880"/>
              </a:lnSpc>
            </a:pPr>
            <a:r>
              <a:rPr lang="en-US" sz="9200">
                <a:solidFill>
                  <a:srgbClr val="9996E7"/>
                </a:solidFill>
                <a:latin typeface="Frankfurter Normal"/>
                <a:ea typeface="Frankfurter Normal"/>
                <a:cs typeface="Frankfurter Normal"/>
                <a:sym typeface="Frankfurter Normal"/>
              </a:rPr>
              <a:t>Različiti tretmani nesanice</a:t>
            </a:r>
          </a:p>
        </p:txBody>
      </p:sp>
      <p:sp>
        <p:nvSpPr>
          <p:cNvPr id="3" name="TextBox 3"/>
          <p:cNvSpPr txBox="1"/>
          <p:nvPr/>
        </p:nvSpPr>
        <p:spPr>
          <a:xfrm>
            <a:off x="1028700" y="2147905"/>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Lijekovi za spavanje</a:t>
            </a:r>
          </a:p>
        </p:txBody>
      </p:sp>
      <p:sp>
        <p:nvSpPr>
          <p:cNvPr id="4" name="TextBox 4"/>
          <p:cNvSpPr txBox="1"/>
          <p:nvPr/>
        </p:nvSpPr>
        <p:spPr>
          <a:xfrm>
            <a:off x="1000125" y="2700545"/>
            <a:ext cx="15993431" cy="53784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benzodijazepini, Z-lijekovi, melatonin, prepisivanje “off-label” lijekova</a:t>
            </a:r>
          </a:p>
        </p:txBody>
      </p:sp>
      <p:sp>
        <p:nvSpPr>
          <p:cNvPr id="5" name="TextBox 5"/>
          <p:cNvSpPr txBox="1"/>
          <p:nvPr/>
        </p:nvSpPr>
        <p:spPr>
          <a:xfrm>
            <a:off x="1028700" y="3405078"/>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Psihološke terapije</a:t>
            </a:r>
          </a:p>
        </p:txBody>
      </p:sp>
      <p:sp>
        <p:nvSpPr>
          <p:cNvPr id="6" name="TextBox 6"/>
          <p:cNvSpPr txBox="1"/>
          <p:nvPr/>
        </p:nvSpPr>
        <p:spPr>
          <a:xfrm>
            <a:off x="1028700" y="4062938"/>
            <a:ext cx="12663417" cy="109982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posebice KBT, jer se bave uzrocima nesanice - mislima, emocijama, stresom...</a:t>
            </a:r>
          </a:p>
        </p:txBody>
      </p:sp>
      <p:sp>
        <p:nvSpPr>
          <p:cNvPr id="7" name="TextBox 7"/>
          <p:cNvSpPr txBox="1"/>
          <p:nvPr/>
        </p:nvSpPr>
        <p:spPr>
          <a:xfrm>
            <a:off x="1028700" y="5217526"/>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Terapija svijetlom</a:t>
            </a:r>
          </a:p>
        </p:txBody>
      </p:sp>
      <p:sp>
        <p:nvSpPr>
          <p:cNvPr id="8" name="TextBox 8"/>
          <p:cNvSpPr txBox="1"/>
          <p:nvPr/>
        </p:nvSpPr>
        <p:spPr>
          <a:xfrm>
            <a:off x="1028700" y="5923011"/>
            <a:ext cx="12155275"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može pomoći kod poremećaja ritma spavanja, ali ima ograničenu učinkovitost kod klasične nesanice i najbolje djeluje u kombinaciji s KBT-om</a:t>
            </a:r>
          </a:p>
        </p:txBody>
      </p:sp>
      <p:sp>
        <p:nvSpPr>
          <p:cNvPr id="9" name="TextBox 9"/>
          <p:cNvSpPr txBox="1"/>
          <p:nvPr/>
        </p:nvSpPr>
        <p:spPr>
          <a:xfrm>
            <a:off x="1028700" y="7641956"/>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Ostale metode</a:t>
            </a:r>
          </a:p>
        </p:txBody>
      </p:sp>
      <p:sp>
        <p:nvSpPr>
          <p:cNvPr id="10" name="TextBox 10"/>
          <p:cNvSpPr txBox="1"/>
          <p:nvPr/>
        </p:nvSpPr>
        <p:spPr>
          <a:xfrm>
            <a:off x="1028700" y="8139320"/>
            <a:ext cx="9093070" cy="109982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poput čajeva, biljnih pripravaka, toplih napitaka, posebnih jastuka, homeopatskih lijekova...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2260" y="175975"/>
            <a:ext cx="17654253"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postavljanje jasnih ciljeva</a:t>
            </a:r>
          </a:p>
        </p:txBody>
      </p:sp>
      <p:sp>
        <p:nvSpPr>
          <p:cNvPr id="3" name="TextBox 3"/>
          <p:cNvSpPr txBox="1"/>
          <p:nvPr/>
        </p:nvSpPr>
        <p:spPr>
          <a:xfrm>
            <a:off x="1028700" y="2681605"/>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Postavljanje osobnog cilja</a:t>
            </a:r>
          </a:p>
        </p:txBody>
      </p:sp>
      <p:sp>
        <p:nvSpPr>
          <p:cNvPr id="4" name="TextBox 4"/>
          <p:cNvSpPr txBox="1"/>
          <p:nvPr/>
        </p:nvSpPr>
        <p:spPr>
          <a:xfrm>
            <a:off x="1028700" y="3215640"/>
            <a:ext cx="12362736" cy="109982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Konkretan cilj vezan uz san, utemeljen na vlastitom iskustvu nesanice i njenom utjecaju na svakodnevni život </a:t>
            </a:r>
          </a:p>
        </p:txBody>
      </p:sp>
      <p:sp>
        <p:nvSpPr>
          <p:cNvPr id="5" name="TextBox 5"/>
          <p:cNvSpPr txBox="1"/>
          <p:nvPr/>
        </p:nvSpPr>
        <p:spPr>
          <a:xfrm>
            <a:off x="1028700" y="4385945"/>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Korištenje dnevnika spavanja</a:t>
            </a:r>
          </a:p>
        </p:txBody>
      </p:sp>
      <p:sp>
        <p:nvSpPr>
          <p:cNvPr id="6" name="TextBox 6"/>
          <p:cNvSpPr txBox="1"/>
          <p:nvPr/>
        </p:nvSpPr>
        <p:spPr>
          <a:xfrm>
            <a:off x="1028700" y="5105718"/>
            <a:ext cx="11286180"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Vođenje dnevnika pomaže u praćenju napretka i prepoznavanju uzoraka sna, s naglaskom na pitanja koja su najrelevantnija za osobni cilj</a:t>
            </a:r>
          </a:p>
        </p:txBody>
      </p:sp>
      <p:sp>
        <p:nvSpPr>
          <p:cNvPr id="7" name="TextBox 7"/>
          <p:cNvSpPr txBox="1"/>
          <p:nvPr/>
        </p:nvSpPr>
        <p:spPr>
          <a:xfrm>
            <a:off x="1028700" y="7518241"/>
            <a:ext cx="10273411" cy="278574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Odnosi se na udio vremena provedenog spavajući u odnosu na ukupno vrijeme provedeno u krevetu.  Učinkovitost sna od 90 % je razina koja se smatra pokazateljem dobre kvalitete spavanja.</a:t>
            </a:r>
          </a:p>
          <a:p>
            <a:pPr algn="l">
              <a:lnSpc>
                <a:spcPts val="4480"/>
              </a:lnSpc>
            </a:pPr>
            <a:endParaRPr lang="en-US" sz="3200">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028700" y="6869906"/>
            <a:ext cx="7621414"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Povećati učinkovitost spavanja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 y="2765739"/>
            <a:ext cx="13838253" cy="121983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Higijena spavanja odnosi se na navike i uvjete koje možemo kontrolirati kako bismo poboljšali kvalitetu sna.</a:t>
            </a:r>
          </a:p>
        </p:txBody>
      </p:sp>
      <p:sp>
        <p:nvSpPr>
          <p:cNvPr id="3" name="TextBox 3"/>
          <p:cNvSpPr txBox="1"/>
          <p:nvPr/>
        </p:nvSpPr>
        <p:spPr>
          <a:xfrm>
            <a:off x="445250" y="4166549"/>
            <a:ext cx="13780685" cy="61575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Sama po sebi nije dovoljna za liječenje dugotrajne nesanice, ali može biti korisna kao dio šireg pristupa poput kognitivno-bihevioralne terapije (CBT).</a:t>
            </a:r>
          </a:p>
          <a:p>
            <a:pPr marL="690881" lvl="1" indent="-345440" algn="l">
              <a:lnSpc>
                <a:spcPts val="4480"/>
              </a:lnSpc>
              <a:buFont typeface="Arial"/>
              <a:buChar char="•"/>
            </a:pPr>
            <a:r>
              <a:rPr lang="en-US" sz="3200" b="1">
                <a:solidFill>
                  <a:srgbClr val="000000"/>
                </a:solidFill>
                <a:latin typeface="Glacial Indifference Bold"/>
                <a:ea typeface="Glacial Indifference Bold"/>
                <a:cs typeface="Glacial Indifference Bold"/>
                <a:sym typeface="Glacial Indifference Bold"/>
              </a:rPr>
              <a:t>Životni faktori</a:t>
            </a:r>
            <a:r>
              <a:rPr lang="en-US" sz="3200">
                <a:solidFill>
                  <a:srgbClr val="000000"/>
                </a:solidFill>
                <a:latin typeface="Glacial Indifference"/>
                <a:ea typeface="Glacial Indifference"/>
                <a:cs typeface="Glacial Indifference"/>
                <a:sym typeface="Glacial Indifference"/>
              </a:rPr>
              <a:t> uključuju izbjegavanje kofeina, alkohola, obilnih obroka i intenzivne tjelovježbe u satima prije spavanja, kao i smanjenje pušenja navečer.</a:t>
            </a:r>
          </a:p>
          <a:p>
            <a:pPr marL="690881" lvl="1" indent="-345440" algn="l">
              <a:lnSpc>
                <a:spcPts val="4480"/>
              </a:lnSpc>
              <a:buFont typeface="Arial"/>
              <a:buChar char="•"/>
            </a:pPr>
            <a:r>
              <a:rPr lang="en-US" sz="3200" b="1">
                <a:solidFill>
                  <a:srgbClr val="000000"/>
                </a:solidFill>
                <a:latin typeface="Glacial Indifference Bold"/>
                <a:ea typeface="Glacial Indifference Bold"/>
                <a:cs typeface="Glacial Indifference Bold"/>
                <a:sym typeface="Glacial Indifference Bold"/>
              </a:rPr>
              <a:t>Faktori spavaće sobe</a:t>
            </a:r>
            <a:r>
              <a:rPr lang="en-US" sz="3200">
                <a:solidFill>
                  <a:srgbClr val="000000"/>
                </a:solidFill>
                <a:latin typeface="Glacial Indifference"/>
                <a:ea typeface="Glacial Indifference"/>
                <a:cs typeface="Glacial Indifference"/>
                <a:sym typeface="Glacial Indifference"/>
              </a:rPr>
              <a:t> odnose se na tišinu, tamu, ugodnu temperaturu (oko 18 °C), te udoban madrac i jastuke – sve to stvara povoljno okruženje za san.</a:t>
            </a:r>
          </a:p>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Dobra higijena spavanja može biti temelj za poboljšanje sna, ali često nije dovoljna bez dodatnih strategija.</a:t>
            </a:r>
          </a:p>
          <a:p>
            <a:pPr algn="l">
              <a:lnSpc>
                <a:spcPts val="4480"/>
              </a:lnSpc>
            </a:pPr>
            <a:endParaRPr lang="en-US" sz="3200">
              <a:solidFill>
                <a:srgbClr val="000000"/>
              </a:solidFill>
              <a:latin typeface="Glacial Indifference"/>
              <a:ea typeface="Glacial Indifference"/>
              <a:cs typeface="Glacial Indifference"/>
              <a:sym typeface="Glacial Indifference"/>
            </a:endParaRPr>
          </a:p>
        </p:txBody>
      </p:sp>
      <p:sp>
        <p:nvSpPr>
          <p:cNvPr id="4" name="TextBox 4"/>
          <p:cNvSpPr txBox="1"/>
          <p:nvPr/>
        </p:nvSpPr>
        <p:spPr>
          <a:xfrm>
            <a:off x="173224" y="154315"/>
            <a:ext cx="18060952"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Higijena spavanja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4814" y="2634809"/>
            <a:ext cx="6254512"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Rutina opuštanja prije spavanja</a:t>
            </a:r>
          </a:p>
        </p:txBody>
      </p:sp>
      <p:sp>
        <p:nvSpPr>
          <p:cNvPr id="3" name="TextBox 3"/>
          <p:cNvSpPr txBox="1"/>
          <p:nvPr/>
        </p:nvSpPr>
        <p:spPr>
          <a:xfrm>
            <a:off x="579923" y="3318614"/>
            <a:ext cx="12779851"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Razvijanje rutine opuštanja 60-90 minuta prije spavanja pomaže u pripremi za san. Ova rutina treba uključivati smanjenje aktivnosti i posvetiti se opuštanju prije nego što se spremite za krevet.</a:t>
            </a:r>
          </a:p>
        </p:txBody>
      </p:sp>
      <p:sp>
        <p:nvSpPr>
          <p:cNvPr id="4" name="TextBox 4"/>
          <p:cNvSpPr txBox="1"/>
          <p:nvPr/>
        </p:nvSpPr>
        <p:spPr>
          <a:xfrm>
            <a:off x="0" y="7367"/>
            <a:ext cx="18234176" cy="2460615"/>
          </a:xfrm>
          <a:prstGeom prst="rect">
            <a:avLst/>
          </a:prstGeom>
        </p:spPr>
        <p:txBody>
          <a:bodyPr lIns="0" tIns="0" rIns="0" bIns="0" rtlCol="0" anchor="t">
            <a:spAutoFit/>
          </a:bodyPr>
          <a:lstStyle/>
          <a:p>
            <a:pPr algn="ctr">
              <a:lnSpc>
                <a:spcPts val="11480"/>
              </a:lnSpc>
            </a:pPr>
            <a:r>
              <a:rPr lang="en-US" sz="8200">
                <a:solidFill>
                  <a:srgbClr val="9996E7"/>
                </a:solidFill>
                <a:latin typeface="Frankfurter Normal"/>
                <a:ea typeface="Frankfurter Normal"/>
                <a:cs typeface="Frankfurter Normal"/>
                <a:sym typeface="Frankfurter Normal"/>
              </a:rPr>
              <a:t>BK tretman nesanice</a:t>
            </a:r>
          </a:p>
          <a:p>
            <a:pPr algn="ctr">
              <a:lnSpc>
                <a:spcPts val="8120"/>
              </a:lnSpc>
            </a:pPr>
            <a:r>
              <a:rPr lang="en-US" sz="5800">
                <a:solidFill>
                  <a:srgbClr val="9996E7"/>
                </a:solidFill>
                <a:latin typeface="Frankfurter Normal"/>
                <a:ea typeface="Frankfurter Normal"/>
                <a:cs typeface="Frankfurter Normal"/>
                <a:sym typeface="Frankfurter Normal"/>
              </a:rPr>
              <a:t>priprema za spavanje</a:t>
            </a:r>
          </a:p>
        </p:txBody>
      </p:sp>
      <p:sp>
        <p:nvSpPr>
          <p:cNvPr id="5" name="TextBox 5"/>
          <p:cNvSpPr txBox="1"/>
          <p:nvPr/>
        </p:nvSpPr>
        <p:spPr>
          <a:xfrm>
            <a:off x="1028700" y="7879095"/>
            <a:ext cx="13086904"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 Relaksacija je ključna za dobar san. Razmislite o različitim načinima opuštanja – fizičkim (npr. šetnja), mentalnim (npr. križaljke), aktivnim i pasivnim metodama, kako biste našli ono što vam najbolje odgovara.</a:t>
            </a:r>
          </a:p>
        </p:txBody>
      </p:sp>
      <p:sp>
        <p:nvSpPr>
          <p:cNvPr id="6" name="TextBox 6"/>
          <p:cNvSpPr txBox="1"/>
          <p:nvPr/>
        </p:nvSpPr>
        <p:spPr>
          <a:xfrm>
            <a:off x="784814" y="5943069"/>
            <a:ext cx="12574960" cy="109982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Glacial Indifference"/>
                <a:ea typeface="Glacial Indifference"/>
                <a:cs typeface="Glacial Indifference"/>
                <a:sym typeface="Glacial Indifference"/>
              </a:rPr>
              <a:t>Rutina treba biti fleksibilna, prilagođena vašim interesima, a ne stroga, kako bi izbjegli stres zbog nerealnih očekivanja.</a:t>
            </a:r>
          </a:p>
        </p:txBody>
      </p:sp>
      <p:sp>
        <p:nvSpPr>
          <p:cNvPr id="7" name="TextBox 7"/>
          <p:cNvSpPr txBox="1"/>
          <p:nvPr/>
        </p:nvSpPr>
        <p:spPr>
          <a:xfrm>
            <a:off x="784814" y="5132809"/>
            <a:ext cx="6254512"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Planiranje opuštanja</a:t>
            </a:r>
          </a:p>
        </p:txBody>
      </p:sp>
      <p:sp>
        <p:nvSpPr>
          <p:cNvPr id="8" name="TextBox 8"/>
          <p:cNvSpPr txBox="1"/>
          <p:nvPr/>
        </p:nvSpPr>
        <p:spPr>
          <a:xfrm>
            <a:off x="813389" y="7192660"/>
            <a:ext cx="6254512" cy="591185"/>
          </a:xfrm>
          <a:prstGeom prst="rect">
            <a:avLst/>
          </a:prstGeom>
        </p:spPr>
        <p:txBody>
          <a:bodyPr lIns="0" tIns="0" rIns="0" bIns="0" rtlCol="0" anchor="t">
            <a:spAutoFit/>
          </a:bodyPr>
          <a:lstStyle/>
          <a:p>
            <a:pPr algn="l">
              <a:lnSpc>
                <a:spcPts val="4960"/>
              </a:lnSpc>
            </a:pPr>
            <a:r>
              <a:rPr lang="en-US" sz="3200" b="1">
                <a:solidFill>
                  <a:srgbClr val="000000"/>
                </a:solidFill>
                <a:latin typeface="Glacial Indifference Bold"/>
                <a:ea typeface="Glacial Indifference Bold"/>
                <a:cs typeface="Glacial Indifference Bold"/>
                <a:sym typeface="Glacial Indifference Bold"/>
              </a:rPr>
              <a:t>Učenje opuštanja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1537</Words>
  <Application>Microsoft Office PowerPoint</Application>
  <PresentationFormat>Custom</PresentationFormat>
  <Paragraphs>155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Glacial Indifference</vt:lpstr>
      <vt:lpstr>Open Sans Bold</vt:lpstr>
      <vt:lpstr>Calibri</vt:lpstr>
      <vt:lpstr>Glacial Indifference Bold</vt:lpstr>
      <vt:lpstr>Frankfurter Normal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BK tehnike – kopija</dc:title>
  <dc:creator>hubik</dc:creator>
  <cp:lastModifiedBy>hubikotvr@outlook.com</cp:lastModifiedBy>
  <cp:revision>5</cp:revision>
  <cp:lastPrinted>2025-05-22T12:54:01Z</cp:lastPrinted>
  <dcterms:created xsi:type="dcterms:W3CDTF">2006-08-16T00:00:00Z</dcterms:created>
  <dcterms:modified xsi:type="dcterms:W3CDTF">2025-05-22T12:54:29Z</dcterms:modified>
  <dc:identifier>DAGngC9Udkc</dc:identifier>
</cp:coreProperties>
</file>