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DODATNE TEHNIKE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91440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17. </a:t>
            </a:r>
            <a:r>
              <a:rPr lang="en-US" sz="2000" dirty="0" err="1">
                <a:solidFill>
                  <a:schemeClr val="tx1"/>
                </a:solidFill>
              </a:rPr>
              <a:t>radionica</a:t>
            </a:r>
            <a:r>
              <a:rPr lang="en-US" sz="2000" dirty="0">
                <a:solidFill>
                  <a:schemeClr val="tx1"/>
                </a:solidFill>
              </a:rPr>
              <a:t> P2 Zagreb</a:t>
            </a:r>
          </a:p>
          <a:p>
            <a:r>
              <a:rPr lang="en-US" sz="2000" dirty="0">
                <a:solidFill>
                  <a:schemeClr val="tx1"/>
                </a:solidFill>
              </a:rPr>
              <a:t>Mario </a:t>
            </a:r>
            <a:r>
              <a:rPr lang="en-US" sz="2000" dirty="0" err="1" smtClean="0">
                <a:solidFill>
                  <a:schemeClr val="tx1"/>
                </a:solidFill>
              </a:rPr>
              <a:t>Jurjević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20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IGRANJE </a:t>
            </a:r>
            <a:r>
              <a:rPr lang="en-US" sz="3600" b="1" dirty="0" smtClean="0"/>
              <a:t>ULOGA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Koristi</a:t>
            </a:r>
            <a:r>
              <a:rPr lang="en-US" sz="2400" dirty="0" smtClean="0"/>
              <a:t> </a:t>
            </a:r>
            <a:r>
              <a:rPr lang="en-US" sz="2400" dirty="0"/>
              <a:t>u </a:t>
            </a:r>
            <a:r>
              <a:rPr lang="en-US" sz="2400" dirty="0" err="1"/>
              <a:t>različite</a:t>
            </a:r>
            <a:r>
              <a:rPr lang="en-US" sz="2400" dirty="0"/>
              <a:t> </a:t>
            </a:r>
            <a:r>
              <a:rPr lang="en-US" sz="2400" dirty="0" err="1"/>
              <a:t>svrhe</a:t>
            </a:r>
            <a:r>
              <a:rPr lang="en-US" sz="2400" dirty="0"/>
              <a:t>: </a:t>
            </a:r>
          </a:p>
          <a:p>
            <a:pPr lvl="1"/>
            <a:r>
              <a:rPr lang="en-US" sz="2000" dirty="0" err="1" smtClean="0"/>
              <a:t>otkrivanje</a:t>
            </a:r>
            <a:r>
              <a:rPr lang="en-US" sz="2000" dirty="0" smtClean="0"/>
              <a:t> </a:t>
            </a:r>
            <a:r>
              <a:rPr lang="en-US" sz="2000" dirty="0" err="1"/>
              <a:t>automatskih</a:t>
            </a:r>
            <a:r>
              <a:rPr lang="en-US" sz="2000" dirty="0"/>
              <a:t> </a:t>
            </a:r>
            <a:r>
              <a:rPr lang="en-US" sz="2000" dirty="0" err="1"/>
              <a:t>misli</a:t>
            </a:r>
            <a:endParaRPr lang="en-US" sz="2000" dirty="0"/>
          </a:p>
          <a:p>
            <a:pPr lvl="1"/>
            <a:r>
              <a:rPr lang="en-US" sz="2000" dirty="0" err="1" smtClean="0"/>
              <a:t>razvoj</a:t>
            </a:r>
            <a:r>
              <a:rPr lang="en-US" sz="2000" dirty="0" smtClean="0"/>
              <a:t> </a:t>
            </a:r>
            <a:r>
              <a:rPr lang="en-US" sz="2000" dirty="0" err="1"/>
              <a:t>adaptivnog</a:t>
            </a:r>
            <a:r>
              <a:rPr lang="en-US" sz="2000" dirty="0"/>
              <a:t> </a:t>
            </a:r>
            <a:r>
              <a:rPr lang="en-US" sz="2000" dirty="0" err="1"/>
              <a:t>odgovora</a:t>
            </a:r>
            <a:endParaRPr lang="en-US" sz="2000" dirty="0"/>
          </a:p>
          <a:p>
            <a:pPr lvl="1"/>
            <a:r>
              <a:rPr lang="en-US" sz="2000" dirty="0" err="1" smtClean="0"/>
              <a:t>modificiranje</a:t>
            </a:r>
            <a:r>
              <a:rPr lang="en-US" sz="2000" dirty="0" smtClean="0"/>
              <a:t> </a:t>
            </a:r>
            <a:r>
              <a:rPr lang="en-US" sz="2000" dirty="0" err="1"/>
              <a:t>poredujućih</a:t>
            </a:r>
            <a:r>
              <a:rPr lang="en-US" sz="2000" dirty="0"/>
              <a:t> i </a:t>
            </a:r>
            <a:r>
              <a:rPr lang="en-US" sz="2000" dirty="0" err="1" smtClean="0"/>
              <a:t>bazičnih</a:t>
            </a:r>
            <a:r>
              <a:rPr lang="en-US" sz="2000" dirty="0" smtClean="0"/>
              <a:t> </a:t>
            </a:r>
            <a:r>
              <a:rPr lang="en-US" sz="2000" dirty="0" err="1"/>
              <a:t>vjerovanja</a:t>
            </a:r>
            <a:endParaRPr lang="en-US" sz="2000" dirty="0"/>
          </a:p>
          <a:p>
            <a:pPr lvl="1"/>
            <a:r>
              <a:rPr lang="en-US" sz="2000" dirty="0" smtClean="0"/>
              <a:t>u </a:t>
            </a:r>
            <a:r>
              <a:rPr lang="en-US" sz="2000" dirty="0" err="1"/>
              <a:t>učenju</a:t>
            </a:r>
            <a:r>
              <a:rPr lang="en-US" sz="2000" dirty="0"/>
              <a:t> i </a:t>
            </a:r>
            <a:r>
              <a:rPr lang="en-US" sz="2000" dirty="0" err="1"/>
              <a:t>vježbanju</a:t>
            </a:r>
            <a:r>
              <a:rPr lang="en-US" sz="2000" dirty="0"/>
              <a:t> </a:t>
            </a:r>
            <a:r>
              <a:rPr lang="en-US" sz="2000" dirty="0" err="1"/>
              <a:t>duštvenih</a:t>
            </a:r>
            <a:r>
              <a:rPr lang="en-US" sz="2000" dirty="0"/>
              <a:t> </a:t>
            </a:r>
            <a:r>
              <a:rPr lang="en-US" sz="2000" dirty="0" err="1"/>
              <a:t>vještina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848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hr-HR" dirty="0" smtClean="0"/>
              <a:t>EHNIKA „PITA”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43000"/>
            <a:ext cx="2971800" cy="5613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524000"/>
            <a:ext cx="3800541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6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SAMOUSPOREDBE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Automatske</a:t>
            </a:r>
            <a:r>
              <a:rPr lang="en-US" sz="2400" dirty="0" smtClean="0"/>
              <a:t> </a:t>
            </a:r>
            <a:r>
              <a:rPr lang="en-US" sz="2400" dirty="0" err="1"/>
              <a:t>misli</a:t>
            </a:r>
            <a:r>
              <a:rPr lang="en-US" sz="2400" dirty="0"/>
              <a:t> u </a:t>
            </a:r>
            <a:r>
              <a:rPr lang="en-US" sz="2400" dirty="0" err="1"/>
              <a:t>obliku</a:t>
            </a:r>
            <a:r>
              <a:rPr lang="en-US" sz="2400" dirty="0"/>
              <a:t> </a:t>
            </a:r>
            <a:r>
              <a:rPr lang="en-US" sz="2400" dirty="0" err="1"/>
              <a:t>beskorisnih</a:t>
            </a:r>
            <a:r>
              <a:rPr lang="en-US" sz="2400" dirty="0"/>
              <a:t> </a:t>
            </a:r>
            <a:r>
              <a:rPr lang="en-US" sz="2400" dirty="0" err="1"/>
              <a:t>usporedbi</a:t>
            </a:r>
            <a:endParaRPr lang="en-US" sz="2400" dirty="0"/>
          </a:p>
          <a:p>
            <a:r>
              <a:rPr lang="en-US" sz="2400" dirty="0" err="1"/>
              <a:t>Usporedba</a:t>
            </a:r>
            <a:r>
              <a:rPr lang="en-US" sz="2400" dirty="0"/>
              <a:t> </a:t>
            </a:r>
            <a:r>
              <a:rPr lang="en-US" sz="2400" dirty="0" err="1" smtClean="0"/>
              <a:t>sa</a:t>
            </a:r>
            <a:r>
              <a:rPr lang="hr-HR" sz="2400" dirty="0" smtClean="0"/>
              <a:t>:</a:t>
            </a:r>
            <a:r>
              <a:rPr lang="en-US" sz="2400" dirty="0" smtClean="0"/>
              <a:t> </a:t>
            </a:r>
            <a:endParaRPr lang="hr-HR" sz="2400" dirty="0" smtClean="0"/>
          </a:p>
          <a:p>
            <a:pPr lvl="1"/>
            <a:r>
              <a:rPr lang="en-US" sz="2000" dirty="0" err="1" smtClean="0"/>
              <a:t>onim</a:t>
            </a:r>
            <a:r>
              <a:rPr lang="en-US" sz="2000" dirty="0" smtClean="0"/>
              <a:t> </a:t>
            </a:r>
            <a:r>
              <a:rPr lang="en-US" sz="2000" dirty="0" err="1"/>
              <a:t>kakvi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bili</a:t>
            </a:r>
            <a:r>
              <a:rPr lang="en-US" sz="2000" dirty="0"/>
              <a:t> </a:t>
            </a:r>
            <a:r>
              <a:rPr lang="en-US" sz="2000" dirty="0" err="1"/>
              <a:t>prije</a:t>
            </a:r>
            <a:r>
              <a:rPr lang="en-US" sz="2000" dirty="0"/>
              <a:t> </a:t>
            </a:r>
            <a:r>
              <a:rPr lang="en-US" sz="2000" dirty="0" err="1"/>
              <a:t>pojave</a:t>
            </a:r>
            <a:r>
              <a:rPr lang="en-US" sz="2000" dirty="0"/>
              <a:t> </a:t>
            </a:r>
            <a:r>
              <a:rPr lang="en-US" sz="2000" dirty="0" err="1" smtClean="0"/>
              <a:t>poremećaja</a:t>
            </a:r>
            <a:endParaRPr lang="hr-HR" sz="2000" dirty="0" smtClean="0"/>
          </a:p>
          <a:p>
            <a:pPr lvl="1"/>
            <a:r>
              <a:rPr lang="en-US" sz="2000" dirty="0" smtClean="0"/>
              <a:t>s </a:t>
            </a:r>
            <a:r>
              <a:rPr lang="en-US" sz="2000" dirty="0" err="1"/>
              <a:t>kakvim</a:t>
            </a:r>
            <a:r>
              <a:rPr lang="en-US" sz="2000" dirty="0"/>
              <a:t> bi </a:t>
            </a:r>
            <a:r>
              <a:rPr lang="en-US" sz="2000" dirty="0" err="1"/>
              <a:t>željeli</a:t>
            </a:r>
            <a:r>
              <a:rPr lang="en-US" sz="2000" dirty="0"/>
              <a:t> </a:t>
            </a:r>
            <a:r>
              <a:rPr lang="en-US" sz="2000" dirty="0" err="1" smtClean="0"/>
              <a:t>biti</a:t>
            </a:r>
            <a:endParaRPr lang="hr-HR" sz="2000" dirty="0"/>
          </a:p>
          <a:p>
            <a:pPr lvl="1"/>
            <a:r>
              <a:rPr lang="en-US" sz="2000" dirty="0" smtClean="0"/>
              <a:t>s </a:t>
            </a:r>
            <a:r>
              <a:rPr lang="en-US" sz="2000" dirty="0" err="1"/>
              <a:t>drugima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nemaju</a:t>
            </a:r>
            <a:r>
              <a:rPr lang="en-US" sz="2000" dirty="0"/>
              <a:t> </a:t>
            </a:r>
            <a:r>
              <a:rPr lang="en-US" sz="2000" dirty="0" err="1" smtClean="0"/>
              <a:t>poremećaje</a:t>
            </a:r>
            <a:endParaRPr lang="hr-HR" sz="2000" dirty="0" smtClean="0"/>
          </a:p>
          <a:p>
            <a:r>
              <a:rPr lang="pl-PL" sz="2400" dirty="0"/>
              <a:t>Fokus na funkcionalno uspoređivanje i koliko su </a:t>
            </a:r>
            <a:r>
              <a:rPr lang="pl-PL" sz="2400" dirty="0" smtClean="0"/>
              <a:t>napredovali</a:t>
            </a:r>
          </a:p>
          <a:p>
            <a:endParaRPr lang="pl-PL" sz="2400" dirty="0"/>
          </a:p>
          <a:p>
            <a:endParaRPr lang="hr-HR" sz="2400" dirty="0" smtClean="0"/>
          </a:p>
          <a:p>
            <a:pPr lvl="1"/>
            <a:endParaRPr lang="hr-HR" sz="20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019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Maria, zvuči kao da si se ovaj tjedan dosta uspoređivala s drugim ljudima.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Da, valjda jesam.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I zvuči kao da ti je to uvijek pogoršavalo raspoloženje.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Da. Mislim, pogledaj me. Bilo je tako teško raditi samo osnovne stvari, poput organiziranja dnevnog boravka, plaćanja računa. …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Biste li bili tako strogi prema sebi, na primjer, da se morate poticati jer imate upalu pluća?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Ne, ali onda bih imala opravdan razlog za umor.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Nije li depresija legitiman razlog za umor? Možda nije fer uspoređivati se s ljudima koji nisu depresivni. Sjećate li se prve seanse kada smo razgovarali o nekim simptomima depresije: umor, nedostatak energije, poteškoće s koncentracijom, niska motivacija i tako dalje?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A-ha.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Dakle, možda postoji opravdan razlog da se moraš forsirati, iako drugi ljudi to ne čine ili ne moraju toliko?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(Uzdasi.) Valjda. . 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U redu, možemo li proći ono što možeš učiniti kada se uspoređuješ s drugima?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(Kima glavom.)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Što bi se dogodilo da si kažeš: "Čekaj malo. To nije razumna usporedba. Dopusti mi da se usporedim sa sobom u svom najgorem trenutku, prije nego što sam počela s terapijom, kada mi je cijeli stan bio u neredu, a ja sam cijeli dan provodila u krevetu ili na kauču."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Pa, shvatila bih da sada radim više.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JUDIT: A bi li ti se raspoloženje pogoršalo?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Ne, vjerojatno bolje.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Želite li isprobati ovu usporedbu kao dio svog akcijskog plana?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A-ha.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Što želiš zapisati?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Pretpostavljam da nije od pomoći uspoređivati se s drugim ljudima.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Posebno ljudi koji nisu depresivni. A što možete učiniti umjesto toga?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MARIJA: Mogla bih se sjetiti onoga što sada radim, a nisam radila prije nego smo počeli raditi zajedno.</a:t>
            </a:r>
          </a:p>
          <a:p>
            <a:pPr marL="0" indent="0">
              <a:buNone/>
            </a:pPr>
            <a:r>
              <a:rPr lang="vi-VN" sz="1200" dirty="0">
                <a:latin typeface="Calibri (Body)"/>
              </a:rPr>
              <a:t>JUDITH: Sjajno - želiš li zapisati te dvije </a:t>
            </a:r>
            <a:r>
              <a:rPr lang="vi-VN" sz="1200" dirty="0" smtClean="0">
                <a:latin typeface="Calibri (Body)"/>
              </a:rPr>
              <a:t>stvari</a:t>
            </a:r>
            <a:r>
              <a:rPr lang="hr-HR" sz="1200" dirty="0">
                <a:latin typeface="Calibri (Body)"/>
              </a:rPr>
              <a:t>?</a:t>
            </a:r>
            <a:endParaRPr lang="vi-VN" sz="1200" dirty="0">
              <a:latin typeface="Calibri (Body)"/>
            </a:endParaRPr>
          </a:p>
        </p:txBody>
      </p:sp>
    </p:spTree>
    <p:extLst>
      <p:ext uri="{BB962C8B-B14F-4D97-AF65-F5344CB8AC3E}">
        <p14:creationId xmlns:p14="http://schemas.microsoft.com/office/powerpoint/2010/main" val="905037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hr-HR" dirty="0" smtClean="0"/>
              <a:t>Hvala na pozornosti!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9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Tehnike</a:t>
            </a:r>
            <a:r>
              <a:rPr lang="en-US" dirty="0" smtClean="0"/>
              <a:t> </a:t>
            </a:r>
            <a:r>
              <a:rPr lang="en-US" dirty="0" err="1"/>
              <a:t>emocionalne</a:t>
            </a:r>
            <a:r>
              <a:rPr lang="en-US" dirty="0"/>
              <a:t> </a:t>
            </a:r>
            <a:r>
              <a:rPr lang="en-US" dirty="0" err="1"/>
              <a:t>regulacije</a:t>
            </a:r>
            <a:endParaRPr lang="en-US" dirty="0"/>
          </a:p>
          <a:p>
            <a:r>
              <a:rPr lang="en-US" dirty="0" err="1" smtClean="0"/>
              <a:t>Trening</a:t>
            </a:r>
            <a:r>
              <a:rPr lang="en-US" dirty="0" smtClean="0"/>
              <a:t> </a:t>
            </a:r>
            <a:r>
              <a:rPr lang="en-US" dirty="0" err="1"/>
              <a:t>vještina</a:t>
            </a:r>
            <a:r>
              <a:rPr lang="en-US" dirty="0"/>
              <a:t> </a:t>
            </a:r>
          </a:p>
          <a:p>
            <a:r>
              <a:rPr lang="en-US" dirty="0" smtClean="0"/>
              <a:t>Problem </a:t>
            </a:r>
            <a:r>
              <a:rPr lang="en-US" dirty="0"/>
              <a:t>solving</a:t>
            </a:r>
          </a:p>
          <a:p>
            <a:r>
              <a:rPr lang="en-US" dirty="0" err="1" smtClean="0"/>
              <a:t>Donošenje</a:t>
            </a:r>
            <a:r>
              <a:rPr lang="en-US" dirty="0" smtClean="0"/>
              <a:t> </a:t>
            </a:r>
            <a:r>
              <a:rPr lang="en-US" dirty="0" err="1"/>
              <a:t>odluka</a:t>
            </a:r>
            <a:endParaRPr lang="en-US" dirty="0"/>
          </a:p>
          <a:p>
            <a:r>
              <a:rPr lang="en-US" dirty="0" err="1" smtClean="0"/>
              <a:t>Ocjenjivanje</a:t>
            </a:r>
            <a:r>
              <a:rPr lang="en-US" dirty="0" smtClean="0"/>
              <a:t> </a:t>
            </a:r>
            <a:r>
              <a:rPr lang="en-US" dirty="0" err="1"/>
              <a:t>zadataka</a:t>
            </a:r>
            <a:r>
              <a:rPr lang="en-US" dirty="0"/>
              <a:t> i </a:t>
            </a:r>
            <a:r>
              <a:rPr lang="en-US" dirty="0" err="1"/>
              <a:t>analogija</a:t>
            </a:r>
            <a:r>
              <a:rPr lang="en-US" dirty="0"/>
              <a:t> </a:t>
            </a:r>
            <a:r>
              <a:rPr lang="en-US" dirty="0" err="1"/>
              <a:t>stubišta</a:t>
            </a:r>
            <a:endParaRPr lang="en-US" dirty="0"/>
          </a:p>
          <a:p>
            <a:r>
              <a:rPr lang="en-US" dirty="0" err="1" smtClean="0"/>
              <a:t>Izlaganje</a:t>
            </a:r>
            <a:endParaRPr lang="en-US" dirty="0"/>
          </a:p>
          <a:p>
            <a:r>
              <a:rPr lang="en-US" dirty="0" err="1" smtClean="0"/>
              <a:t>Igranje</a:t>
            </a:r>
            <a:r>
              <a:rPr lang="en-US" dirty="0" smtClean="0"/>
              <a:t> </a:t>
            </a:r>
            <a:r>
              <a:rPr lang="en-US" dirty="0" err="1"/>
              <a:t>uloga</a:t>
            </a:r>
            <a:endParaRPr lang="en-US" dirty="0"/>
          </a:p>
          <a:p>
            <a:r>
              <a:rPr lang="en-US" dirty="0" err="1" smtClean="0"/>
              <a:t>Tehnika</a:t>
            </a:r>
            <a:r>
              <a:rPr lang="en-US" dirty="0" smtClean="0"/>
              <a:t> </a:t>
            </a:r>
            <a:r>
              <a:rPr lang="en-US" dirty="0" err="1"/>
              <a:t>pite</a:t>
            </a:r>
            <a:r>
              <a:rPr lang="en-US" dirty="0"/>
              <a:t> </a:t>
            </a:r>
          </a:p>
          <a:p>
            <a:r>
              <a:rPr lang="en-US" dirty="0" err="1" smtClean="0"/>
              <a:t>Samousporedbe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310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TEHNIKE EMOCIONALNE REGULACIJE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SVE </a:t>
            </a:r>
            <a:r>
              <a:rPr lang="en-US" sz="3100" dirty="0" err="1"/>
              <a:t>emocije</a:t>
            </a:r>
            <a:r>
              <a:rPr lang="en-US" sz="3100" dirty="0"/>
              <a:t> </a:t>
            </a:r>
            <a:r>
              <a:rPr lang="en-US" sz="3100" dirty="0" err="1"/>
              <a:t>su</a:t>
            </a:r>
            <a:r>
              <a:rPr lang="en-US" sz="3100" dirty="0"/>
              <a:t> </a:t>
            </a:r>
            <a:r>
              <a:rPr lang="en-US" sz="3100" dirty="0" err="1"/>
              <a:t>važne</a:t>
            </a:r>
            <a:endParaRPr lang="en-US" sz="3100" dirty="0"/>
          </a:p>
          <a:p>
            <a:r>
              <a:rPr lang="en-US" sz="3100" dirty="0" err="1"/>
              <a:t>Negativne</a:t>
            </a:r>
            <a:r>
              <a:rPr lang="en-US" sz="3100" dirty="0"/>
              <a:t> </a:t>
            </a:r>
            <a:r>
              <a:rPr lang="en-US" sz="3100" dirty="0" err="1"/>
              <a:t>emocije</a:t>
            </a:r>
            <a:r>
              <a:rPr lang="en-US" sz="3100" dirty="0"/>
              <a:t> </a:t>
            </a:r>
            <a:r>
              <a:rPr lang="en-US" sz="3100" dirty="0" err="1"/>
              <a:t>često</a:t>
            </a:r>
            <a:r>
              <a:rPr lang="en-US" sz="3100" dirty="0"/>
              <a:t> </a:t>
            </a:r>
            <a:r>
              <a:rPr lang="en-US" sz="3100" dirty="0" err="1"/>
              <a:t>ukazuju</a:t>
            </a:r>
            <a:r>
              <a:rPr lang="en-US" sz="3100" dirty="0"/>
              <a:t> </a:t>
            </a:r>
            <a:r>
              <a:rPr lang="en-US" sz="3100" dirty="0" err="1"/>
              <a:t>na</a:t>
            </a:r>
            <a:r>
              <a:rPr lang="en-US" sz="3100" dirty="0"/>
              <a:t> problem </a:t>
            </a:r>
            <a:r>
              <a:rPr lang="en-US" sz="3100" dirty="0" err="1"/>
              <a:t>koji</a:t>
            </a:r>
            <a:r>
              <a:rPr lang="en-US" sz="3100" dirty="0"/>
              <a:t> </a:t>
            </a:r>
            <a:r>
              <a:rPr lang="en-US" sz="3100" dirty="0" err="1"/>
              <a:t>treba</a:t>
            </a:r>
            <a:r>
              <a:rPr lang="en-US" sz="3100" dirty="0"/>
              <a:t> </a:t>
            </a:r>
            <a:r>
              <a:rPr lang="en-US" sz="3100" dirty="0" err="1"/>
              <a:t>riješiti</a:t>
            </a:r>
            <a:r>
              <a:rPr lang="en-US" sz="3100" dirty="0"/>
              <a:t> (</a:t>
            </a:r>
            <a:r>
              <a:rPr lang="en-US" sz="3100" dirty="0" err="1"/>
              <a:t>može</a:t>
            </a:r>
            <a:r>
              <a:rPr lang="en-US" sz="3100" dirty="0"/>
              <a:t> i ne </a:t>
            </a:r>
            <a:r>
              <a:rPr lang="en-US" sz="3100" dirty="0" err="1"/>
              <a:t>mora</a:t>
            </a:r>
            <a:r>
              <a:rPr lang="en-US" sz="3100" dirty="0"/>
              <a:t> </a:t>
            </a:r>
            <a:r>
              <a:rPr lang="en-US" sz="3100" dirty="0" err="1"/>
              <a:t>uključivati</a:t>
            </a:r>
            <a:r>
              <a:rPr lang="en-US" sz="3100" dirty="0"/>
              <a:t> </a:t>
            </a:r>
            <a:r>
              <a:rPr lang="en-US" sz="3100" dirty="0" err="1"/>
              <a:t>promjenu</a:t>
            </a:r>
            <a:r>
              <a:rPr lang="en-US" sz="3100" dirty="0"/>
              <a:t> </a:t>
            </a:r>
            <a:r>
              <a:rPr lang="en-US" sz="3100" dirty="0" err="1"/>
              <a:t>vlastitog</a:t>
            </a:r>
            <a:r>
              <a:rPr lang="en-US" sz="3100" dirty="0"/>
              <a:t> </a:t>
            </a:r>
            <a:r>
              <a:rPr lang="en-US" sz="3100" dirty="0" err="1"/>
              <a:t>razmišljanja</a:t>
            </a:r>
            <a:r>
              <a:rPr lang="en-US" sz="3100" dirty="0"/>
              <a:t>) </a:t>
            </a:r>
            <a:r>
              <a:rPr lang="en-US" sz="3100" dirty="0" err="1"/>
              <a:t>ili</a:t>
            </a:r>
            <a:r>
              <a:rPr lang="en-US" sz="3100" dirty="0"/>
              <a:t> </a:t>
            </a:r>
            <a:r>
              <a:rPr lang="en-US" sz="3100" dirty="0" err="1"/>
              <a:t>prihvatiti</a:t>
            </a:r>
            <a:r>
              <a:rPr lang="en-US" sz="3100" dirty="0"/>
              <a:t> </a:t>
            </a:r>
            <a:r>
              <a:rPr lang="en-US" sz="3100" dirty="0" err="1"/>
              <a:t>ukoliko</a:t>
            </a:r>
            <a:r>
              <a:rPr lang="en-US" sz="3100" dirty="0"/>
              <a:t> se ne </a:t>
            </a:r>
            <a:r>
              <a:rPr lang="en-US" sz="3100" dirty="0" err="1"/>
              <a:t>može</a:t>
            </a:r>
            <a:r>
              <a:rPr lang="en-US" sz="3100" dirty="0"/>
              <a:t> </a:t>
            </a:r>
            <a:r>
              <a:rPr lang="en-US" sz="3100" dirty="0" err="1"/>
              <a:t>riješiti</a:t>
            </a:r>
            <a:r>
              <a:rPr lang="en-US" sz="3100" dirty="0"/>
              <a:t>.</a:t>
            </a:r>
          </a:p>
          <a:p>
            <a:r>
              <a:rPr lang="en-US" sz="3100" dirty="0" err="1"/>
              <a:t>Cilj</a:t>
            </a:r>
            <a:r>
              <a:rPr lang="en-US" sz="3100" dirty="0"/>
              <a:t> </a:t>
            </a:r>
            <a:r>
              <a:rPr lang="en-US" sz="3100" dirty="0" err="1" smtClean="0"/>
              <a:t>nije</a:t>
            </a:r>
            <a:r>
              <a:rPr lang="en-US" sz="3100" dirty="0" smtClean="0"/>
              <a:t> </a:t>
            </a:r>
            <a:r>
              <a:rPr lang="en-US" sz="3100" dirty="0" err="1"/>
              <a:t>eliminiranje</a:t>
            </a:r>
            <a:r>
              <a:rPr lang="en-US" sz="3100" dirty="0"/>
              <a:t> </a:t>
            </a:r>
            <a:r>
              <a:rPr lang="en-US" sz="3100" dirty="0" err="1"/>
              <a:t>negativnih</a:t>
            </a:r>
            <a:r>
              <a:rPr lang="en-US" sz="3100" dirty="0"/>
              <a:t> </a:t>
            </a:r>
            <a:r>
              <a:rPr lang="en-US" sz="3100" dirty="0" err="1"/>
              <a:t>emocija</a:t>
            </a:r>
            <a:r>
              <a:rPr lang="en-US" sz="3100" dirty="0"/>
              <a:t> </a:t>
            </a:r>
            <a:r>
              <a:rPr lang="en-US" sz="3100" dirty="0" err="1"/>
              <a:t>već</a:t>
            </a:r>
            <a:r>
              <a:rPr lang="en-US" sz="3100" dirty="0"/>
              <a:t> </a:t>
            </a:r>
            <a:r>
              <a:rPr lang="en-US" sz="3100" dirty="0" err="1"/>
              <a:t>smanjiti</a:t>
            </a:r>
            <a:r>
              <a:rPr lang="en-US" sz="3100" dirty="0"/>
              <a:t> </a:t>
            </a:r>
            <a:r>
              <a:rPr lang="en-US" sz="3100" dirty="0" err="1"/>
              <a:t>stupanj</a:t>
            </a:r>
            <a:r>
              <a:rPr lang="en-US" sz="3100" dirty="0"/>
              <a:t> i </a:t>
            </a:r>
            <a:r>
              <a:rPr lang="en-US" sz="3100" dirty="0" err="1"/>
              <a:t>trajanje</a:t>
            </a:r>
            <a:r>
              <a:rPr lang="en-US" sz="3100" dirty="0"/>
              <a:t> </a:t>
            </a:r>
            <a:r>
              <a:rPr lang="en-US" sz="3100" dirty="0" err="1"/>
              <a:t>koje</a:t>
            </a:r>
            <a:r>
              <a:rPr lang="en-US" sz="3100" dirty="0"/>
              <a:t> se ne </a:t>
            </a:r>
            <a:r>
              <a:rPr lang="en-US" sz="3100" dirty="0" err="1"/>
              <a:t>čini</a:t>
            </a:r>
            <a:r>
              <a:rPr lang="en-US" sz="3100" dirty="0"/>
              <a:t> </a:t>
            </a:r>
            <a:r>
              <a:rPr lang="en-US" sz="3100" dirty="0" err="1"/>
              <a:t>proporcionalnim</a:t>
            </a:r>
            <a:r>
              <a:rPr lang="en-US" sz="3100" dirty="0"/>
              <a:t> </a:t>
            </a:r>
            <a:r>
              <a:rPr lang="en-US" sz="3100" dirty="0" err="1"/>
              <a:t>sitauciji</a:t>
            </a:r>
            <a:r>
              <a:rPr lang="en-US" sz="3100" dirty="0"/>
              <a:t> </a:t>
            </a:r>
          </a:p>
          <a:p>
            <a:endParaRPr lang="en-US" dirty="0"/>
          </a:p>
          <a:p>
            <a:r>
              <a:rPr lang="en-US" sz="3100" dirty="0" err="1"/>
              <a:t>Neke</a:t>
            </a:r>
            <a:r>
              <a:rPr lang="en-US" sz="3100" dirty="0"/>
              <a:t> </a:t>
            </a:r>
            <a:r>
              <a:rPr lang="en-US" sz="3100" dirty="0" err="1"/>
              <a:t>dodatne</a:t>
            </a:r>
            <a:r>
              <a:rPr lang="en-US" sz="3100" dirty="0"/>
              <a:t> </a:t>
            </a:r>
            <a:r>
              <a:rPr lang="en-US" sz="3100" dirty="0" err="1"/>
              <a:t>tehnike</a:t>
            </a:r>
            <a:r>
              <a:rPr lang="en-US" sz="31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 err="1" smtClean="0"/>
              <a:t>Refokusiranje</a:t>
            </a:r>
            <a:r>
              <a:rPr lang="en-US" sz="3100" dirty="0"/>
              <a:t>, </a:t>
            </a:r>
            <a:r>
              <a:rPr lang="en-US" sz="3100" dirty="0" err="1"/>
              <a:t>uključivanje</a:t>
            </a:r>
            <a:r>
              <a:rPr lang="en-US" sz="3100" dirty="0"/>
              <a:t> u </a:t>
            </a:r>
            <a:r>
              <a:rPr lang="en-US" sz="3100" dirty="0" err="1"/>
              <a:t>vrijedno</a:t>
            </a:r>
            <a:r>
              <a:rPr lang="en-US" sz="3100" dirty="0"/>
              <a:t> </a:t>
            </a:r>
            <a:r>
              <a:rPr lang="en-US" sz="3100" dirty="0" err="1" smtClean="0"/>
              <a:t>ponašanje</a:t>
            </a:r>
            <a:r>
              <a:rPr lang="en-US" sz="3100" dirty="0" smtClean="0"/>
              <a:t>,</a:t>
            </a:r>
            <a:r>
              <a:rPr lang="hr-HR" sz="3100" dirty="0" smtClean="0"/>
              <a:t> </a:t>
            </a:r>
            <a:r>
              <a:rPr lang="en-US" sz="3100" dirty="0" err="1" smtClean="0"/>
              <a:t>samoumirenje</a:t>
            </a:r>
            <a:endParaRPr lang="hr-HR" sz="3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100" dirty="0" err="1" smtClean="0"/>
              <a:t>Relaksacija</a:t>
            </a:r>
            <a:r>
              <a:rPr lang="en-US" sz="3100" dirty="0" smtClean="0"/>
              <a:t> </a:t>
            </a:r>
            <a:endParaRPr lang="en-US" sz="3100" dirty="0"/>
          </a:p>
          <a:p>
            <a:pPr lvl="1"/>
            <a:r>
              <a:rPr lang="en-US" sz="3100" dirty="0" err="1" smtClean="0"/>
              <a:t>progresiva</a:t>
            </a:r>
            <a:r>
              <a:rPr lang="en-US" sz="3100" dirty="0" smtClean="0"/>
              <a:t> </a:t>
            </a:r>
            <a:r>
              <a:rPr lang="en-US" sz="3100" dirty="0" err="1"/>
              <a:t>mišićna</a:t>
            </a:r>
            <a:r>
              <a:rPr lang="en-US" sz="3100" dirty="0"/>
              <a:t> </a:t>
            </a:r>
            <a:r>
              <a:rPr lang="en-US" sz="3100" dirty="0" err="1"/>
              <a:t>relaksacija</a:t>
            </a:r>
            <a:r>
              <a:rPr lang="en-US" sz="3100" dirty="0"/>
              <a:t>, </a:t>
            </a:r>
            <a:r>
              <a:rPr lang="en-US" sz="3100" dirty="0" err="1"/>
              <a:t>slikovna</a:t>
            </a:r>
            <a:r>
              <a:rPr lang="en-US" sz="3100" dirty="0"/>
              <a:t> </a:t>
            </a:r>
            <a:r>
              <a:rPr lang="en-US" sz="3100" dirty="0" err="1"/>
              <a:t>izlaganja</a:t>
            </a:r>
            <a:r>
              <a:rPr lang="en-US" sz="3100" dirty="0"/>
              <a:t> </a:t>
            </a:r>
            <a:r>
              <a:rPr lang="en-US" sz="3100" dirty="0" err="1"/>
              <a:t>te</a:t>
            </a:r>
            <a:r>
              <a:rPr lang="en-US" sz="3100" dirty="0"/>
              <a:t> </a:t>
            </a:r>
            <a:r>
              <a:rPr lang="en-US" sz="3100" dirty="0" err="1"/>
              <a:t>sporo</a:t>
            </a:r>
            <a:r>
              <a:rPr lang="en-US" sz="3100" dirty="0"/>
              <a:t> i/</a:t>
            </a:r>
            <a:r>
              <a:rPr lang="en-US" sz="3100" dirty="0" err="1"/>
              <a:t>ili</a:t>
            </a:r>
            <a:r>
              <a:rPr lang="en-US" sz="3100" dirty="0"/>
              <a:t> </a:t>
            </a:r>
            <a:r>
              <a:rPr lang="en-US" sz="3100" dirty="0" err="1"/>
              <a:t>duboko</a:t>
            </a:r>
            <a:r>
              <a:rPr lang="en-US" sz="3100" dirty="0"/>
              <a:t> </a:t>
            </a:r>
            <a:r>
              <a:rPr lang="en-US" sz="3100" dirty="0" err="1"/>
              <a:t>disanje</a:t>
            </a:r>
            <a:endParaRPr lang="en-US" sz="3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772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TRENING </a:t>
            </a:r>
            <a:r>
              <a:rPr lang="en-US" sz="3600" b="1" dirty="0" smtClean="0"/>
              <a:t>VJEŠTINA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Neadekvatnost</a:t>
            </a:r>
            <a:r>
              <a:rPr lang="en-US" sz="2400" dirty="0" smtClean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nedostatci</a:t>
            </a:r>
            <a:r>
              <a:rPr lang="en-US" sz="2400" dirty="0"/>
              <a:t> u </a:t>
            </a:r>
            <a:r>
              <a:rPr lang="en-US" sz="2400" dirty="0" err="1"/>
              <a:t>komunikaciji</a:t>
            </a:r>
            <a:r>
              <a:rPr lang="en-US" sz="2400" dirty="0"/>
              <a:t>, </a:t>
            </a:r>
            <a:r>
              <a:rPr lang="en-US" sz="2400" dirty="0" err="1"/>
              <a:t>učinkovitom</a:t>
            </a:r>
            <a:r>
              <a:rPr lang="en-US" sz="2400" dirty="0"/>
              <a:t> </a:t>
            </a:r>
            <a:r>
              <a:rPr lang="en-US" sz="2400" dirty="0" err="1"/>
              <a:t>roditeljstvu</a:t>
            </a:r>
            <a:r>
              <a:rPr lang="en-US" sz="2400" dirty="0"/>
              <a:t>, </a:t>
            </a:r>
            <a:r>
              <a:rPr lang="en-US" sz="2400" dirty="0" err="1"/>
              <a:t>razgovoru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posao</a:t>
            </a:r>
            <a:r>
              <a:rPr lang="en-US" sz="2400" dirty="0"/>
              <a:t>, </a:t>
            </a:r>
            <a:r>
              <a:rPr lang="en-US" sz="2400" dirty="0" err="1"/>
              <a:t>financijama</a:t>
            </a:r>
            <a:r>
              <a:rPr lang="en-US" sz="2400" dirty="0"/>
              <a:t>, </a:t>
            </a:r>
            <a:r>
              <a:rPr lang="en-US" sz="2400" dirty="0" err="1"/>
              <a:t>upravljanju</a:t>
            </a:r>
            <a:r>
              <a:rPr lang="en-US" sz="2400" dirty="0"/>
              <a:t> </a:t>
            </a:r>
            <a:r>
              <a:rPr lang="en-US" sz="2400" dirty="0" err="1"/>
              <a:t>kućanstvom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vremenom</a:t>
            </a:r>
            <a:r>
              <a:rPr lang="en-US" sz="2400" dirty="0"/>
              <a:t>, </a:t>
            </a:r>
            <a:r>
              <a:rPr lang="en-US" sz="2400" dirty="0" err="1"/>
              <a:t>organizacija</a:t>
            </a:r>
            <a:r>
              <a:rPr lang="en-US" sz="2400" dirty="0"/>
              <a:t> i </a:t>
            </a:r>
            <a:r>
              <a:rPr lang="en-US" sz="2400" dirty="0" err="1"/>
              <a:t>odnosi</a:t>
            </a:r>
            <a:endParaRPr lang="en-US" sz="2400" dirty="0"/>
          </a:p>
          <a:p>
            <a:r>
              <a:rPr lang="en-US" sz="2400" dirty="0" err="1"/>
              <a:t>Otkrivanje</a:t>
            </a:r>
            <a:r>
              <a:rPr lang="en-US" sz="2400" dirty="0"/>
              <a:t> </a:t>
            </a:r>
            <a:r>
              <a:rPr lang="en-US" sz="2400" dirty="0" err="1"/>
              <a:t>manjka</a:t>
            </a:r>
            <a:r>
              <a:rPr lang="en-US" sz="2400" dirty="0"/>
              <a:t> </a:t>
            </a:r>
            <a:r>
              <a:rPr lang="en-US" sz="2400" dirty="0" err="1"/>
              <a:t>vještina</a:t>
            </a:r>
            <a:r>
              <a:rPr lang="en-US" sz="2400" dirty="0"/>
              <a:t> </a:t>
            </a:r>
            <a:r>
              <a:rPr lang="en-US" sz="2400" dirty="0" smtClean="0"/>
              <a:t>-</a:t>
            </a:r>
            <a:r>
              <a:rPr lang="hr-HR" sz="2400" dirty="0" smtClean="0"/>
              <a:t>-</a:t>
            </a:r>
            <a:r>
              <a:rPr lang="en-US" sz="2400" dirty="0" smtClean="0"/>
              <a:t>&gt; </a:t>
            </a:r>
            <a:r>
              <a:rPr lang="en-US" sz="2400" dirty="0" err="1"/>
              <a:t>obrazloženje</a:t>
            </a:r>
            <a:r>
              <a:rPr lang="en-US" sz="2400" dirty="0"/>
              <a:t> </a:t>
            </a:r>
            <a:r>
              <a:rPr lang="en-US" sz="2400" dirty="0" err="1"/>
              <a:t>rada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tome </a:t>
            </a:r>
            <a:r>
              <a:rPr lang="en-US" sz="2400" dirty="0" smtClean="0"/>
              <a:t>-</a:t>
            </a:r>
            <a:r>
              <a:rPr lang="hr-HR" sz="2400" dirty="0" smtClean="0"/>
              <a:t>-</a:t>
            </a:r>
            <a:r>
              <a:rPr lang="en-US" sz="2400" dirty="0" smtClean="0"/>
              <a:t>&gt; </a:t>
            </a:r>
            <a:r>
              <a:rPr lang="en-US" sz="2400" dirty="0" err="1"/>
              <a:t>suradnička</a:t>
            </a:r>
            <a:r>
              <a:rPr lang="en-US" sz="2400" dirty="0"/>
              <a:t> </a:t>
            </a:r>
            <a:r>
              <a:rPr lang="en-US" sz="2400" dirty="0" err="1"/>
              <a:t>odluka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treningom</a:t>
            </a:r>
            <a:r>
              <a:rPr lang="en-US" sz="2400" dirty="0"/>
              <a:t> </a:t>
            </a:r>
            <a:r>
              <a:rPr lang="en-US" sz="2400" dirty="0" err="1"/>
              <a:t>istih</a:t>
            </a:r>
            <a:r>
              <a:rPr lang="en-US" sz="2400" dirty="0"/>
              <a:t> </a:t>
            </a:r>
            <a:r>
              <a:rPr lang="en-US" sz="2400" dirty="0" smtClean="0"/>
              <a:t>-</a:t>
            </a:r>
            <a:r>
              <a:rPr lang="hr-HR" sz="2400" dirty="0" smtClean="0"/>
              <a:t>-</a:t>
            </a:r>
            <a:r>
              <a:rPr lang="en-US" sz="2400" dirty="0" smtClean="0"/>
              <a:t>&gt; </a:t>
            </a:r>
            <a:r>
              <a:rPr lang="en-US" sz="2400" dirty="0" err="1"/>
              <a:t>demonstracija</a:t>
            </a:r>
            <a:r>
              <a:rPr lang="en-US" sz="2400" dirty="0"/>
              <a:t> </a:t>
            </a:r>
            <a:r>
              <a:rPr lang="en-US" sz="2400" dirty="0" err="1"/>
              <a:t>tijekom</a:t>
            </a:r>
            <a:r>
              <a:rPr lang="en-US" sz="2400" dirty="0"/>
              <a:t> </a:t>
            </a:r>
            <a:r>
              <a:rPr lang="en-US" sz="2400" dirty="0" err="1"/>
              <a:t>seanse</a:t>
            </a:r>
            <a:endParaRPr lang="en-US" sz="2400" dirty="0"/>
          </a:p>
          <a:p>
            <a:r>
              <a:rPr lang="en-US" sz="2400" dirty="0" err="1"/>
              <a:t>Npr</a:t>
            </a:r>
            <a:r>
              <a:rPr lang="en-US" sz="2400" dirty="0"/>
              <a:t>. </a:t>
            </a:r>
            <a:r>
              <a:rPr lang="hr-HR" sz="2400" dirty="0" err="1" smtClean="0"/>
              <a:t>k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/>
              <a:t>nisu</a:t>
            </a:r>
            <a:r>
              <a:rPr lang="en-US" sz="2400" dirty="0"/>
              <a:t> </a:t>
            </a:r>
            <a:r>
              <a:rPr lang="en-US" sz="2400" dirty="0" err="1"/>
              <a:t>sigurni</a:t>
            </a:r>
            <a:r>
              <a:rPr lang="en-US" sz="2400" dirty="0"/>
              <a:t> u </a:t>
            </a:r>
            <a:r>
              <a:rPr lang="en-US" sz="2400" dirty="0" err="1"/>
              <a:t>komunikaciji</a:t>
            </a:r>
            <a:r>
              <a:rPr lang="en-US" sz="2400" dirty="0"/>
              <a:t> </a:t>
            </a:r>
            <a:r>
              <a:rPr lang="en-US" sz="2400" dirty="0" err="1"/>
              <a:t>dajte</a:t>
            </a:r>
            <a:r>
              <a:rPr lang="en-US" sz="2400" dirty="0"/>
              <a:t> </a:t>
            </a:r>
            <a:r>
              <a:rPr lang="en-US" sz="2400" dirty="0" err="1"/>
              <a:t>im</a:t>
            </a:r>
            <a:r>
              <a:rPr lang="en-US" sz="2400" dirty="0"/>
              <a:t> </a:t>
            </a:r>
            <a:r>
              <a:rPr lang="en-US" sz="2400" dirty="0" err="1"/>
              <a:t>izbor</a:t>
            </a:r>
            <a:r>
              <a:rPr lang="en-US" sz="2400" dirty="0"/>
              <a:t> glume </a:t>
            </a:r>
            <a:r>
              <a:rPr lang="en-US" sz="2400" dirty="0" err="1"/>
              <a:t>sebe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druge</a:t>
            </a:r>
            <a:r>
              <a:rPr lang="en-US" sz="2400" dirty="0"/>
              <a:t> </a:t>
            </a:r>
            <a:r>
              <a:rPr lang="en-US" sz="2400" dirty="0" err="1"/>
              <a:t>osobe</a:t>
            </a:r>
            <a:r>
              <a:rPr lang="en-US" sz="2400" dirty="0"/>
              <a:t> u </a:t>
            </a:r>
            <a:r>
              <a:rPr lang="en-US" sz="2400" dirty="0" err="1"/>
              <a:t>igri</a:t>
            </a:r>
            <a:r>
              <a:rPr lang="en-US" sz="2400" dirty="0"/>
              <a:t> </a:t>
            </a:r>
            <a:r>
              <a:rPr lang="en-US" sz="2400" dirty="0" err="1"/>
              <a:t>uloga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051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PROBLEM </a:t>
            </a:r>
            <a:r>
              <a:rPr lang="en-US" sz="3600" b="1" dirty="0" smtClean="0"/>
              <a:t>SOLVING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300" dirty="0" err="1" smtClean="0"/>
              <a:t>Poteškoće</a:t>
            </a:r>
            <a:r>
              <a:rPr lang="en-US" sz="3300" dirty="0" smtClean="0"/>
              <a:t> </a:t>
            </a:r>
            <a:r>
              <a:rPr lang="en-US" sz="3300" dirty="0"/>
              <a:t>u </a:t>
            </a:r>
            <a:r>
              <a:rPr lang="en-US" sz="3300" dirty="0" err="1"/>
              <a:t>rješavanju</a:t>
            </a:r>
            <a:r>
              <a:rPr lang="en-US" sz="3300" dirty="0"/>
              <a:t> </a:t>
            </a:r>
            <a:r>
              <a:rPr lang="en-US" sz="3300" dirty="0" err="1"/>
              <a:t>problema</a:t>
            </a:r>
            <a:r>
              <a:rPr lang="en-US" sz="3300" dirty="0"/>
              <a:t> 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900" dirty="0" err="1" smtClean="0"/>
              <a:t>poticanje</a:t>
            </a:r>
            <a:r>
              <a:rPr lang="en-US" sz="2900" dirty="0" smtClean="0"/>
              <a:t> </a:t>
            </a:r>
            <a:r>
              <a:rPr lang="en-US" sz="2900" dirty="0" err="1"/>
              <a:t>osmišljavanja</a:t>
            </a:r>
            <a:r>
              <a:rPr lang="en-US" sz="2900" dirty="0"/>
              <a:t> </a:t>
            </a:r>
            <a:r>
              <a:rPr lang="en-US" sz="2900" dirty="0" err="1"/>
              <a:t>rješenja</a:t>
            </a:r>
            <a:r>
              <a:rPr lang="en-US" sz="2900" dirty="0"/>
              <a:t> od </a:t>
            </a:r>
            <a:r>
              <a:rPr lang="en-US" sz="2900" dirty="0" err="1"/>
              <a:t>strane</a:t>
            </a:r>
            <a:r>
              <a:rPr lang="en-US" sz="2900" dirty="0"/>
              <a:t> </a:t>
            </a:r>
            <a:r>
              <a:rPr lang="en-US" sz="2900" dirty="0" err="1"/>
              <a:t>klijenta</a:t>
            </a:r>
            <a:r>
              <a:rPr lang="en-US" sz="2900" dirty="0"/>
              <a:t> u </a:t>
            </a:r>
            <a:r>
              <a:rPr lang="en-US" sz="2900" dirty="0" err="1"/>
              <a:t>skladu</a:t>
            </a:r>
            <a:r>
              <a:rPr lang="en-US" sz="2900" dirty="0"/>
              <a:t> </a:t>
            </a:r>
            <a:r>
              <a:rPr lang="en-US" sz="2900" dirty="0" err="1"/>
              <a:t>sa</a:t>
            </a:r>
            <a:r>
              <a:rPr lang="en-US" sz="2900" dirty="0"/>
              <a:t> </a:t>
            </a:r>
            <a:r>
              <a:rPr lang="en-US" sz="2900" dirty="0" err="1"/>
              <a:t>njegovim</a:t>
            </a:r>
            <a:r>
              <a:rPr lang="en-US" sz="2900" dirty="0"/>
              <a:t> </a:t>
            </a:r>
            <a:r>
              <a:rPr lang="en-US" sz="2900" dirty="0" err="1"/>
              <a:t>vrijednostima</a:t>
            </a:r>
            <a:r>
              <a:rPr lang="en-US" sz="2900" dirty="0"/>
              <a:t> i </a:t>
            </a:r>
            <a:r>
              <a:rPr lang="en-US" sz="2900" dirty="0" err="1" smtClean="0"/>
              <a:t>težnjama</a:t>
            </a:r>
            <a:endParaRPr lang="hr-HR" sz="2900" dirty="0" smtClean="0"/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900" dirty="0" err="1" smtClean="0"/>
              <a:t>izravne</a:t>
            </a:r>
            <a:r>
              <a:rPr lang="en-US" sz="2900" dirty="0" smtClean="0"/>
              <a:t> </a:t>
            </a:r>
            <a:r>
              <a:rPr lang="en-US" sz="2900" dirty="0" err="1"/>
              <a:t>upute</a:t>
            </a:r>
            <a:r>
              <a:rPr lang="en-US" sz="2900" dirty="0"/>
              <a:t> </a:t>
            </a:r>
            <a:r>
              <a:rPr lang="en-US" sz="2900" dirty="0" err="1"/>
              <a:t>za</a:t>
            </a:r>
            <a:r>
              <a:rPr lang="en-US" sz="2900" dirty="0"/>
              <a:t> </a:t>
            </a:r>
            <a:r>
              <a:rPr lang="en-US" sz="2900" dirty="0" err="1"/>
              <a:t>rješavanje</a:t>
            </a:r>
            <a:r>
              <a:rPr lang="en-US" sz="2900" dirty="0"/>
              <a:t> </a:t>
            </a:r>
            <a:r>
              <a:rPr lang="en-US" sz="2900" dirty="0" err="1"/>
              <a:t>problema</a:t>
            </a:r>
            <a:r>
              <a:rPr lang="en-US" sz="2900" dirty="0"/>
              <a:t> </a:t>
            </a:r>
            <a:endParaRPr lang="hr-HR" sz="2900" dirty="0" smtClean="0"/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900" dirty="0" err="1" smtClean="0"/>
              <a:t>učenje</a:t>
            </a:r>
            <a:r>
              <a:rPr lang="en-US" sz="2900" dirty="0" smtClean="0"/>
              <a:t> </a:t>
            </a:r>
            <a:r>
              <a:rPr lang="en-US" sz="2900" dirty="0" err="1"/>
              <a:t>specificiranja</a:t>
            </a:r>
            <a:r>
              <a:rPr lang="en-US" sz="2900" dirty="0"/>
              <a:t> </a:t>
            </a:r>
            <a:r>
              <a:rPr lang="en-US" sz="2900" dirty="0" err="1"/>
              <a:t>problema</a:t>
            </a:r>
            <a:r>
              <a:rPr lang="en-US" sz="2900" dirty="0"/>
              <a:t> </a:t>
            </a:r>
            <a:r>
              <a:rPr lang="en-US" sz="2900" dirty="0" smtClean="0"/>
              <a:t>-</a:t>
            </a:r>
            <a:r>
              <a:rPr lang="hr-HR" sz="2900" dirty="0" smtClean="0"/>
              <a:t>-</a:t>
            </a:r>
            <a:r>
              <a:rPr lang="en-US" sz="2900" dirty="0" smtClean="0"/>
              <a:t>&gt; </a:t>
            </a:r>
            <a:r>
              <a:rPr lang="en-US" sz="2900" dirty="0" err="1"/>
              <a:t>osmišljavanje</a:t>
            </a:r>
            <a:r>
              <a:rPr lang="en-US" sz="2900" dirty="0"/>
              <a:t> </a:t>
            </a:r>
            <a:r>
              <a:rPr lang="en-US" sz="2900" dirty="0" err="1"/>
              <a:t>rješenja</a:t>
            </a:r>
            <a:r>
              <a:rPr lang="en-US" sz="2900" dirty="0"/>
              <a:t> </a:t>
            </a:r>
            <a:r>
              <a:rPr lang="en-US" sz="2900" dirty="0" smtClean="0"/>
              <a:t>-</a:t>
            </a:r>
            <a:r>
              <a:rPr lang="hr-HR" sz="2900" dirty="0" smtClean="0"/>
              <a:t>-</a:t>
            </a:r>
            <a:r>
              <a:rPr lang="en-US" sz="2900" dirty="0" smtClean="0"/>
              <a:t>&gt; </a:t>
            </a:r>
            <a:r>
              <a:rPr lang="en-US" sz="2900" dirty="0" err="1"/>
              <a:t>implementacija</a:t>
            </a:r>
            <a:r>
              <a:rPr lang="en-US" sz="2900" dirty="0"/>
              <a:t> i </a:t>
            </a:r>
            <a:r>
              <a:rPr lang="en-US" sz="2900" dirty="0" err="1"/>
              <a:t>procjena</a:t>
            </a:r>
            <a:r>
              <a:rPr lang="en-US" sz="2900" dirty="0"/>
              <a:t> </a:t>
            </a:r>
            <a:r>
              <a:rPr lang="en-US" sz="2900" dirty="0" err="1"/>
              <a:t>njegove</a:t>
            </a:r>
            <a:r>
              <a:rPr lang="en-US" sz="2900" dirty="0"/>
              <a:t> </a:t>
            </a:r>
            <a:r>
              <a:rPr lang="en-US" sz="2900" dirty="0" err="1" smtClean="0"/>
              <a:t>učinkovitosti</a:t>
            </a:r>
            <a:endParaRPr lang="hr-HR" sz="2900" dirty="0"/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900" dirty="0" err="1" smtClean="0"/>
              <a:t>ponuda</a:t>
            </a:r>
            <a:r>
              <a:rPr lang="en-US" sz="2900" dirty="0" smtClean="0"/>
              <a:t> </a:t>
            </a:r>
            <a:r>
              <a:rPr lang="en-US" sz="2900" dirty="0" err="1"/>
              <a:t>više</a:t>
            </a:r>
            <a:r>
              <a:rPr lang="en-US" sz="2900" dirty="0"/>
              <a:t> </a:t>
            </a:r>
            <a:r>
              <a:rPr lang="en-US" sz="2900" dirty="0" err="1"/>
              <a:t>potencijalnih</a:t>
            </a:r>
            <a:r>
              <a:rPr lang="en-US" sz="2900" dirty="0"/>
              <a:t> </a:t>
            </a:r>
            <a:r>
              <a:rPr lang="en-US" sz="2900" dirty="0" err="1"/>
              <a:t>rješenja</a:t>
            </a:r>
            <a:r>
              <a:rPr lang="en-US" sz="29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problemi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riješiti</a:t>
            </a:r>
            <a:r>
              <a:rPr lang="en-US" dirty="0"/>
              <a:t> 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900" dirty="0" err="1" smtClean="0"/>
              <a:t>tehnika</a:t>
            </a:r>
            <a:r>
              <a:rPr lang="en-US" sz="2900" dirty="0" smtClean="0"/>
              <a:t> </a:t>
            </a:r>
            <a:r>
              <a:rPr lang="en-US" sz="2900" dirty="0"/>
              <a:t>“Oh, </a:t>
            </a:r>
            <a:r>
              <a:rPr lang="en-US" sz="2900" dirty="0" err="1"/>
              <a:t>dobro</a:t>
            </a:r>
            <a:r>
              <a:rPr lang="en-US" sz="2900" dirty="0"/>
              <a:t>” </a:t>
            </a:r>
            <a:r>
              <a:rPr lang="en-US" sz="2900" dirty="0" err="1"/>
              <a:t>usmjerena</a:t>
            </a:r>
            <a:r>
              <a:rPr lang="en-US" sz="2900" dirty="0"/>
              <a:t> </a:t>
            </a:r>
            <a:r>
              <a:rPr lang="en-US" sz="2900" dirty="0" err="1"/>
              <a:t>na</a:t>
            </a:r>
            <a:r>
              <a:rPr lang="en-US" sz="2900" dirty="0"/>
              <a:t> </a:t>
            </a:r>
            <a:r>
              <a:rPr lang="en-US" sz="2900" dirty="0" err="1" smtClean="0"/>
              <a:t>prihvaćanje</a:t>
            </a:r>
            <a:endParaRPr lang="hr-HR" sz="2900" dirty="0" smtClean="0"/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900" dirty="0" err="1" smtClean="0"/>
              <a:t>kad</a:t>
            </a:r>
            <a:r>
              <a:rPr lang="en-US" sz="2900" dirty="0" smtClean="0"/>
              <a:t> </a:t>
            </a:r>
            <a:r>
              <a:rPr lang="en-US" sz="2900" dirty="0"/>
              <a:t>ne </a:t>
            </a:r>
            <a:r>
              <a:rPr lang="en-US" sz="2900" dirty="0" err="1"/>
              <a:t>možeš</a:t>
            </a:r>
            <a:r>
              <a:rPr lang="en-US" sz="2900" dirty="0"/>
              <a:t> </a:t>
            </a:r>
            <a:r>
              <a:rPr lang="en-US" sz="2900" dirty="0" err="1"/>
              <a:t>riješiti</a:t>
            </a:r>
            <a:r>
              <a:rPr lang="en-US" sz="2900" dirty="0"/>
              <a:t> problem, </a:t>
            </a:r>
            <a:r>
              <a:rPr lang="en-US" sz="2900" dirty="0" err="1"/>
              <a:t>promjeni</a:t>
            </a:r>
            <a:r>
              <a:rPr lang="en-US" sz="2900" dirty="0"/>
              <a:t> </a:t>
            </a:r>
            <a:r>
              <a:rPr lang="en-US" sz="2900" dirty="0" err="1"/>
              <a:t>svoj</a:t>
            </a:r>
            <a:r>
              <a:rPr lang="en-US" sz="2900" dirty="0"/>
              <a:t> </a:t>
            </a:r>
            <a:r>
              <a:rPr lang="en-US" sz="2900" dirty="0" err="1"/>
              <a:t>odgovor</a:t>
            </a:r>
            <a:r>
              <a:rPr lang="en-US" sz="2900" dirty="0"/>
              <a:t> </a:t>
            </a:r>
            <a:r>
              <a:rPr lang="en-US" sz="2900" dirty="0" err="1"/>
              <a:t>prema</a:t>
            </a:r>
            <a:r>
              <a:rPr lang="en-US" sz="2900" dirty="0"/>
              <a:t> </a:t>
            </a:r>
            <a:r>
              <a:rPr lang="en-US" sz="2900" dirty="0" err="1"/>
              <a:t>njemu</a:t>
            </a:r>
            <a:r>
              <a:rPr lang="en-US" sz="2900" dirty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mala </a:t>
            </a:r>
            <a:r>
              <a:rPr lang="en-US" dirty="0" err="1"/>
              <a:t>vjerojatnost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pojavom</a:t>
            </a:r>
            <a:r>
              <a:rPr lang="en-US" dirty="0"/>
              <a:t> </a:t>
            </a:r>
            <a:r>
              <a:rPr lang="en-US" dirty="0" err="1"/>
              <a:t>problema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sz="2900" dirty="0" err="1" smtClean="0"/>
              <a:t>procijeniti</a:t>
            </a:r>
            <a:r>
              <a:rPr lang="en-US" sz="2900" dirty="0" smtClean="0"/>
              <a:t> </a:t>
            </a:r>
            <a:r>
              <a:rPr lang="en-US" sz="2900" dirty="0" err="1"/>
              <a:t>vjerojatnost</a:t>
            </a:r>
            <a:r>
              <a:rPr lang="en-US" sz="2900" dirty="0"/>
              <a:t> da </a:t>
            </a:r>
            <a:r>
              <a:rPr lang="en-US" sz="2900" dirty="0" err="1"/>
              <a:t>će</a:t>
            </a:r>
            <a:r>
              <a:rPr lang="en-US" sz="2900" dirty="0"/>
              <a:t> se problem </a:t>
            </a:r>
            <a:r>
              <a:rPr lang="en-US" sz="2900" dirty="0" err="1" smtClean="0"/>
              <a:t>pojaviti</a:t>
            </a:r>
            <a:endParaRPr lang="hr-HR" sz="2900" dirty="0" smtClean="0"/>
          </a:p>
          <a:p>
            <a:pPr lvl="1">
              <a:buFont typeface="Arial" pitchFamily="34" charset="0"/>
              <a:buChar char="•"/>
            </a:pPr>
            <a:r>
              <a:rPr lang="en-US" sz="2900" dirty="0" err="1" smtClean="0"/>
              <a:t>tražiti</a:t>
            </a:r>
            <a:r>
              <a:rPr lang="en-US" sz="2900" dirty="0" smtClean="0"/>
              <a:t> </a:t>
            </a:r>
            <a:r>
              <a:rPr lang="en-US" sz="2900" dirty="0" err="1"/>
              <a:t>najbolje</a:t>
            </a:r>
            <a:r>
              <a:rPr lang="en-US" sz="2900" dirty="0"/>
              <a:t> i </a:t>
            </a:r>
            <a:r>
              <a:rPr lang="en-US" sz="2900" dirty="0" err="1"/>
              <a:t>najrealnije</a:t>
            </a:r>
            <a:r>
              <a:rPr lang="en-US" sz="2900" dirty="0"/>
              <a:t> </a:t>
            </a:r>
            <a:r>
              <a:rPr lang="en-US" sz="2900" dirty="0" err="1" smtClean="0"/>
              <a:t>rezultate</a:t>
            </a:r>
            <a:endParaRPr lang="hr-HR" sz="2900" dirty="0" smtClean="0"/>
          </a:p>
          <a:p>
            <a:pPr lvl="1">
              <a:buFont typeface="Arial" pitchFamily="34" charset="0"/>
              <a:buChar char="•"/>
            </a:pPr>
            <a:r>
              <a:rPr lang="en-US" sz="2900" dirty="0" err="1" smtClean="0"/>
              <a:t>razgovarajte</a:t>
            </a:r>
            <a:r>
              <a:rPr lang="en-US" sz="2900" dirty="0" smtClean="0"/>
              <a:t> </a:t>
            </a:r>
            <a:r>
              <a:rPr lang="en-US" sz="2900" dirty="0"/>
              <a:t>o tome </a:t>
            </a:r>
            <a:r>
              <a:rPr lang="en-US" sz="2900" dirty="0" err="1"/>
              <a:t>kako</a:t>
            </a:r>
            <a:r>
              <a:rPr lang="en-US" sz="2900" dirty="0"/>
              <a:t> se </a:t>
            </a:r>
            <a:r>
              <a:rPr lang="en-US" sz="2900" dirty="0" err="1"/>
              <a:t>nositi</a:t>
            </a:r>
            <a:r>
              <a:rPr lang="en-US" sz="2900" dirty="0"/>
              <a:t> </a:t>
            </a:r>
            <a:r>
              <a:rPr lang="en-US" sz="2900" dirty="0" err="1"/>
              <a:t>ako</a:t>
            </a:r>
            <a:r>
              <a:rPr lang="en-US" sz="2900" dirty="0"/>
              <a:t> se problem </a:t>
            </a:r>
            <a:r>
              <a:rPr lang="en-US" sz="2900" dirty="0" err="1"/>
              <a:t>ipak</a:t>
            </a:r>
            <a:r>
              <a:rPr lang="en-US" sz="2900" dirty="0"/>
              <a:t> </a:t>
            </a:r>
            <a:r>
              <a:rPr lang="en-US" sz="2900" dirty="0" err="1" smtClean="0"/>
              <a:t>pojavi</a:t>
            </a:r>
            <a:endParaRPr lang="hr-HR" sz="2900" dirty="0" smtClean="0"/>
          </a:p>
          <a:p>
            <a:pPr lvl="1">
              <a:buFont typeface="Arial" pitchFamily="34" charset="0"/>
              <a:buChar char="•"/>
            </a:pPr>
            <a:r>
              <a:rPr lang="en-US" sz="2900" dirty="0" err="1" smtClean="0"/>
              <a:t>razlikovati</a:t>
            </a:r>
            <a:r>
              <a:rPr lang="en-US" sz="2900" dirty="0" smtClean="0"/>
              <a:t> </a:t>
            </a:r>
            <a:r>
              <a:rPr lang="en-US" sz="2900" dirty="0" err="1"/>
              <a:t>razumne</a:t>
            </a:r>
            <a:r>
              <a:rPr lang="en-US" sz="2900" dirty="0"/>
              <a:t> i </a:t>
            </a:r>
            <a:r>
              <a:rPr lang="en-US" sz="2900" dirty="0" err="1"/>
              <a:t>nerazumne</a:t>
            </a:r>
            <a:r>
              <a:rPr lang="en-US" sz="2900" dirty="0"/>
              <a:t> </a:t>
            </a:r>
            <a:r>
              <a:rPr lang="en-US" sz="2900" dirty="0" err="1"/>
              <a:t>mjere</a:t>
            </a:r>
            <a:r>
              <a:rPr lang="en-US" sz="2900" dirty="0"/>
              <a:t> </a:t>
            </a:r>
            <a:r>
              <a:rPr lang="en-US" sz="2900" dirty="0" err="1" smtClean="0"/>
              <a:t>opreza</a:t>
            </a:r>
            <a:endParaRPr lang="hr-HR" sz="2900" dirty="0" smtClean="0"/>
          </a:p>
          <a:p>
            <a:pPr lvl="1">
              <a:buFont typeface="Arial" pitchFamily="34" charset="0"/>
              <a:buChar char="•"/>
            </a:pPr>
            <a:r>
              <a:rPr lang="en-US" sz="2900" dirty="0" err="1" smtClean="0"/>
              <a:t>prihvatiti</a:t>
            </a:r>
            <a:r>
              <a:rPr lang="en-US" sz="2900" dirty="0" smtClean="0"/>
              <a:t> </a:t>
            </a:r>
            <a:r>
              <a:rPr lang="en-US" sz="2900" dirty="0" err="1" smtClean="0"/>
              <a:t>neizvjesnost</a:t>
            </a:r>
            <a:endParaRPr lang="hr-HR" sz="2900" dirty="0" smtClean="0"/>
          </a:p>
          <a:p>
            <a:pPr lvl="1">
              <a:buFont typeface="Arial" pitchFamily="34" charset="0"/>
              <a:buChar char="•"/>
            </a:pPr>
            <a:r>
              <a:rPr lang="en-US" sz="2900" dirty="0" err="1" smtClean="0"/>
              <a:t>smanjiti</a:t>
            </a:r>
            <a:r>
              <a:rPr lang="en-US" sz="2900" dirty="0" smtClean="0"/>
              <a:t> </a:t>
            </a:r>
            <a:r>
              <a:rPr lang="en-US" sz="2900" dirty="0" err="1"/>
              <a:t>prenapuhan</a:t>
            </a:r>
            <a:r>
              <a:rPr lang="en-US" sz="2900" dirty="0"/>
              <a:t> </a:t>
            </a:r>
            <a:r>
              <a:rPr lang="en-US" sz="2900" dirty="0" err="1"/>
              <a:t>osjećaj</a:t>
            </a:r>
            <a:r>
              <a:rPr lang="en-US" sz="2900" dirty="0"/>
              <a:t> </a:t>
            </a:r>
            <a:r>
              <a:rPr lang="en-US" sz="2900" dirty="0" err="1" smtClean="0"/>
              <a:t>odgovornosti</a:t>
            </a:r>
            <a:endParaRPr lang="hr-HR" sz="2900" dirty="0" smtClean="0"/>
          </a:p>
          <a:p>
            <a:pPr lvl="1">
              <a:buFont typeface="Arial" pitchFamily="34" charset="0"/>
              <a:buChar char="•"/>
            </a:pPr>
            <a:r>
              <a:rPr lang="en-US" sz="2900" dirty="0" err="1" smtClean="0"/>
              <a:t>prepoznati</a:t>
            </a:r>
            <a:r>
              <a:rPr lang="en-US" sz="2900" dirty="0" smtClean="0"/>
              <a:t> </a:t>
            </a:r>
            <a:r>
              <a:rPr lang="en-US" sz="2900" dirty="0"/>
              <a:t>i </a:t>
            </a:r>
            <a:r>
              <a:rPr lang="en-US" sz="2900" dirty="0" err="1"/>
              <a:t>proširiti</a:t>
            </a:r>
            <a:r>
              <a:rPr lang="en-US" sz="2900" dirty="0"/>
              <a:t> </a:t>
            </a:r>
            <a:r>
              <a:rPr lang="en-US" sz="2900" dirty="0" err="1"/>
              <a:t>svoje</a:t>
            </a:r>
            <a:r>
              <a:rPr lang="en-US" sz="2900" dirty="0"/>
              <a:t> </a:t>
            </a:r>
            <a:r>
              <a:rPr lang="en-US" sz="2900" dirty="0" err="1"/>
              <a:t>osobne</a:t>
            </a:r>
            <a:r>
              <a:rPr lang="en-US" sz="2900" dirty="0"/>
              <a:t> i </a:t>
            </a:r>
            <a:r>
              <a:rPr lang="en-US" sz="2900" dirty="0" err="1"/>
              <a:t>vanjske</a:t>
            </a:r>
            <a:r>
              <a:rPr lang="en-US" sz="2900" dirty="0"/>
              <a:t> </a:t>
            </a:r>
            <a:r>
              <a:rPr lang="en-US" sz="2900" dirty="0" err="1" smtClean="0"/>
              <a:t>resurse</a:t>
            </a:r>
            <a:endParaRPr lang="hr-HR" sz="2900" dirty="0" smtClean="0"/>
          </a:p>
          <a:p>
            <a:pPr lvl="1">
              <a:buFont typeface="Arial" pitchFamily="34" charset="0"/>
              <a:buChar char="•"/>
            </a:pPr>
            <a:r>
              <a:rPr lang="en-US" sz="2900" dirty="0" err="1" smtClean="0"/>
              <a:t>povećati</a:t>
            </a:r>
            <a:r>
              <a:rPr lang="en-US" sz="2900" dirty="0" smtClean="0"/>
              <a:t> </a:t>
            </a:r>
            <a:r>
              <a:rPr lang="en-US" sz="2900" dirty="0" err="1"/>
              <a:t>njihov</a:t>
            </a:r>
            <a:r>
              <a:rPr lang="en-US" sz="2900" dirty="0"/>
              <a:t> </a:t>
            </a:r>
            <a:r>
              <a:rPr lang="en-US" sz="2900" dirty="0" err="1"/>
              <a:t>osjećaj</a:t>
            </a:r>
            <a:r>
              <a:rPr lang="en-US" sz="2900" dirty="0"/>
              <a:t> </a:t>
            </a:r>
            <a:r>
              <a:rPr lang="en-US" sz="2900" dirty="0" err="1"/>
              <a:t>samoučinkovitosti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46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DONOŠENJE </a:t>
            </a:r>
            <a:r>
              <a:rPr lang="en-US" sz="3600" b="1" dirty="0" smtClean="0"/>
              <a:t>ODLUKA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67700" cy="3581400"/>
          </a:xfrm>
        </p:spPr>
        <p:txBody>
          <a:bodyPr>
            <a:normAutofit/>
          </a:bodyPr>
          <a:lstStyle/>
          <a:p>
            <a:r>
              <a:rPr lang="en-US" sz="1800" dirty="0" err="1" smtClean="0"/>
              <a:t>Npr</a:t>
            </a:r>
            <a:r>
              <a:rPr lang="en-US" sz="1800" dirty="0"/>
              <a:t>. </a:t>
            </a:r>
            <a:r>
              <a:rPr lang="hr-HR" sz="1800" dirty="0" err="1" smtClean="0"/>
              <a:t>d</a:t>
            </a:r>
            <a:r>
              <a:rPr lang="en-US" sz="1800" dirty="0" err="1" smtClean="0"/>
              <a:t>epresivni</a:t>
            </a:r>
            <a:r>
              <a:rPr lang="en-US" sz="1800" dirty="0" smtClean="0"/>
              <a:t> </a:t>
            </a:r>
            <a:r>
              <a:rPr lang="en-US" sz="1800" dirty="0" err="1"/>
              <a:t>pacijenti</a:t>
            </a:r>
            <a:r>
              <a:rPr lang="en-US" sz="1800" dirty="0"/>
              <a:t> </a:t>
            </a:r>
            <a:r>
              <a:rPr lang="en-US" sz="1800" dirty="0" err="1"/>
              <a:t>imaju</a:t>
            </a:r>
            <a:r>
              <a:rPr lang="en-US" sz="1800" dirty="0"/>
              <a:t> </a:t>
            </a:r>
            <a:r>
              <a:rPr lang="en-US" sz="1800" dirty="0" err="1"/>
              <a:t>poteškoće</a:t>
            </a:r>
            <a:r>
              <a:rPr lang="en-US" sz="1800" dirty="0"/>
              <a:t> u </a:t>
            </a:r>
            <a:r>
              <a:rPr lang="en-US" sz="1800" dirty="0" err="1"/>
              <a:t>donošenju</a:t>
            </a:r>
            <a:r>
              <a:rPr lang="en-US" sz="1800" dirty="0"/>
              <a:t> </a:t>
            </a:r>
            <a:r>
              <a:rPr lang="en-US" sz="1800" dirty="0" err="1"/>
              <a:t>odluka</a:t>
            </a:r>
            <a:endParaRPr lang="en-US" sz="1800" dirty="0"/>
          </a:p>
          <a:p>
            <a:r>
              <a:rPr lang="en-US" sz="1800" dirty="0" err="1"/>
              <a:t>Navesti</a:t>
            </a:r>
            <a:r>
              <a:rPr lang="en-US" sz="1800" dirty="0"/>
              <a:t> </a:t>
            </a:r>
            <a:r>
              <a:rPr lang="en-US" sz="1800" dirty="0" err="1"/>
              <a:t>prednosti</a:t>
            </a:r>
            <a:r>
              <a:rPr lang="en-US" sz="1800" dirty="0"/>
              <a:t> i </a:t>
            </a:r>
            <a:r>
              <a:rPr lang="en-US" sz="1800" dirty="0" err="1"/>
              <a:t>nedostatke</a:t>
            </a:r>
            <a:r>
              <a:rPr lang="en-US" sz="1800" dirty="0"/>
              <a:t> </a:t>
            </a:r>
            <a:r>
              <a:rPr lang="en-US" sz="1800" dirty="0" err="1"/>
              <a:t>svake</a:t>
            </a:r>
            <a:r>
              <a:rPr lang="en-US" sz="1800" dirty="0"/>
              <a:t> </a:t>
            </a:r>
            <a:r>
              <a:rPr lang="en-US" sz="1800" dirty="0" err="1"/>
              <a:t>opcije</a:t>
            </a:r>
            <a:r>
              <a:rPr lang="en-US" sz="1800" dirty="0"/>
              <a:t> </a:t>
            </a:r>
            <a:r>
              <a:rPr lang="hr-HR" sz="1800" dirty="0" smtClean="0"/>
              <a:t>-</a:t>
            </a:r>
            <a:r>
              <a:rPr lang="en-US" sz="1800" dirty="0" smtClean="0"/>
              <a:t>-&gt; </a:t>
            </a:r>
            <a:r>
              <a:rPr lang="en-US" sz="1800" dirty="0" err="1"/>
              <a:t>osmišljavanje</a:t>
            </a:r>
            <a:r>
              <a:rPr lang="en-US" sz="1800" dirty="0"/>
              <a:t> </a:t>
            </a:r>
            <a:r>
              <a:rPr lang="en-US" sz="1800" dirty="0" err="1"/>
              <a:t>sustava</a:t>
            </a:r>
            <a:r>
              <a:rPr lang="en-US" sz="1800" dirty="0"/>
              <a:t> </a:t>
            </a:r>
            <a:r>
              <a:rPr lang="en-US" sz="1800" dirty="0" err="1"/>
              <a:t>procjene</a:t>
            </a:r>
            <a:r>
              <a:rPr lang="en-US" sz="1800" dirty="0"/>
              <a:t> </a:t>
            </a:r>
            <a:r>
              <a:rPr lang="en-US" sz="1800" dirty="0" err="1"/>
              <a:t>svake</a:t>
            </a:r>
            <a:r>
              <a:rPr lang="en-US" sz="1800" dirty="0"/>
              <a:t> </a:t>
            </a:r>
            <a:r>
              <a:rPr lang="en-US" sz="1800" dirty="0" err="1"/>
              <a:t>stavke</a:t>
            </a:r>
            <a:r>
              <a:rPr lang="en-US" sz="1800" dirty="0"/>
              <a:t> </a:t>
            </a:r>
            <a:r>
              <a:rPr lang="en-US" sz="1800" dirty="0" smtClean="0"/>
              <a:t>-</a:t>
            </a:r>
            <a:r>
              <a:rPr lang="hr-HR" sz="1800" dirty="0" smtClean="0"/>
              <a:t>-</a:t>
            </a:r>
            <a:r>
              <a:rPr lang="en-US" sz="1800" dirty="0" smtClean="0"/>
              <a:t>&gt; </a:t>
            </a:r>
            <a:r>
              <a:rPr lang="en-US" sz="1800" dirty="0" err="1"/>
              <a:t>donošenje</a:t>
            </a:r>
            <a:r>
              <a:rPr lang="en-US" sz="1800" dirty="0"/>
              <a:t> </a:t>
            </a:r>
            <a:r>
              <a:rPr lang="en-US" sz="1800" dirty="0" err="1"/>
              <a:t>zaključka</a:t>
            </a:r>
            <a:r>
              <a:rPr lang="en-US" sz="1800" dirty="0"/>
              <a:t> </a:t>
            </a:r>
            <a:r>
              <a:rPr lang="en-US" sz="1800" dirty="0" err="1"/>
              <a:t>koja</a:t>
            </a:r>
            <a:r>
              <a:rPr lang="en-US" sz="1800" dirty="0"/>
              <a:t> </a:t>
            </a:r>
            <a:r>
              <a:rPr lang="en-US" sz="1800" dirty="0" err="1"/>
              <a:t>opcija</a:t>
            </a:r>
            <a:r>
              <a:rPr lang="en-US" sz="1800" dirty="0"/>
              <a:t> se </a:t>
            </a:r>
            <a:r>
              <a:rPr lang="en-US" sz="1800" dirty="0" err="1"/>
              <a:t>činio</a:t>
            </a:r>
            <a:r>
              <a:rPr lang="en-US" sz="1800" dirty="0"/>
              <a:t> </a:t>
            </a:r>
            <a:r>
              <a:rPr lang="en-US" sz="1800" dirty="0" err="1"/>
              <a:t>najboljom</a:t>
            </a:r>
            <a:r>
              <a:rPr lang="en-US" sz="1800" dirty="0"/>
              <a:t>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667000"/>
            <a:ext cx="5295900" cy="3922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991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b="1" dirty="0"/>
              <a:t>OCJENJIVANJE ZADATAKA I ANALOGIJA </a:t>
            </a:r>
            <a:r>
              <a:rPr lang="pl-PL" sz="3600" b="1" dirty="0" smtClean="0"/>
              <a:t>STUBIŠTA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/>
              <a:t>Npr</a:t>
            </a:r>
            <a:r>
              <a:rPr lang="en-US" sz="1800" dirty="0"/>
              <a:t>. </a:t>
            </a:r>
            <a:r>
              <a:rPr lang="hr-HR" sz="1800" dirty="0" err="1" smtClean="0"/>
              <a:t>d</a:t>
            </a:r>
            <a:r>
              <a:rPr lang="en-US" sz="1800" dirty="0" err="1" smtClean="0"/>
              <a:t>epresivni</a:t>
            </a:r>
            <a:r>
              <a:rPr lang="en-US" sz="1800" dirty="0" smtClean="0"/>
              <a:t> </a:t>
            </a:r>
            <a:r>
              <a:rPr lang="en-US" sz="1800" dirty="0" err="1"/>
              <a:t>klijenti</a:t>
            </a:r>
            <a:r>
              <a:rPr lang="en-US" sz="1800" dirty="0"/>
              <a:t> </a:t>
            </a:r>
            <a:r>
              <a:rPr lang="en-US" sz="1800" dirty="0" err="1"/>
              <a:t>olako</a:t>
            </a:r>
            <a:r>
              <a:rPr lang="en-US" sz="1800" dirty="0"/>
              <a:t> se </a:t>
            </a:r>
            <a:r>
              <a:rPr lang="en-US" sz="1800" dirty="0" err="1"/>
              <a:t>opterećuju</a:t>
            </a:r>
            <a:r>
              <a:rPr lang="en-US" sz="1800" dirty="0"/>
              <a:t> </a:t>
            </a:r>
            <a:r>
              <a:rPr lang="en-US" sz="1800" dirty="0" err="1"/>
              <a:t>zadacima</a:t>
            </a:r>
            <a:r>
              <a:rPr lang="en-US" sz="1800" dirty="0"/>
              <a:t> </a:t>
            </a:r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en-US" sz="1800" dirty="0" err="1"/>
              <a:t>moraju</a:t>
            </a:r>
            <a:r>
              <a:rPr lang="en-US" sz="1800" dirty="0"/>
              <a:t> </a:t>
            </a:r>
            <a:r>
              <a:rPr lang="en-US" sz="1800" dirty="0" err="1"/>
              <a:t>obaviti</a:t>
            </a:r>
            <a:endParaRPr lang="en-US" sz="1800" dirty="0"/>
          </a:p>
          <a:p>
            <a:r>
              <a:rPr lang="en-US" sz="1800" dirty="0" err="1"/>
              <a:t>Važnost</a:t>
            </a:r>
            <a:r>
              <a:rPr lang="en-US" sz="1800" dirty="0"/>
              <a:t> </a:t>
            </a:r>
            <a:r>
              <a:rPr lang="en-US" sz="1800" dirty="0" err="1"/>
              <a:t>rastavljanja</a:t>
            </a:r>
            <a:r>
              <a:rPr lang="en-US" sz="1800" dirty="0"/>
              <a:t> </a:t>
            </a:r>
            <a:r>
              <a:rPr lang="en-US" sz="1800" dirty="0" err="1"/>
              <a:t>zadataka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dijelove</a:t>
            </a:r>
            <a:r>
              <a:rPr lang="en-US" sz="1800" dirty="0"/>
              <a:t> </a:t>
            </a:r>
            <a:r>
              <a:rPr lang="en-US" sz="1800" dirty="0" smtClean="0"/>
              <a:t>-</a:t>
            </a:r>
            <a:r>
              <a:rPr lang="hr-HR" sz="1800" dirty="0" smtClean="0"/>
              <a:t>-</a:t>
            </a:r>
            <a:r>
              <a:rPr lang="en-US" sz="1800" dirty="0" smtClean="0"/>
              <a:t>&gt; </a:t>
            </a:r>
            <a:r>
              <a:rPr lang="en-US" sz="1800" dirty="0" err="1"/>
              <a:t>smanjenje</a:t>
            </a:r>
            <a:r>
              <a:rPr lang="en-US" sz="1800" dirty="0"/>
              <a:t> </a:t>
            </a:r>
            <a:r>
              <a:rPr lang="en-US" sz="1800" dirty="0" err="1"/>
              <a:t>opterećenosti</a:t>
            </a:r>
            <a:r>
              <a:rPr lang="en-US" sz="1800" dirty="0"/>
              <a:t> </a:t>
            </a:r>
            <a:r>
              <a:rPr lang="en-US" sz="1800" dirty="0" err="1"/>
              <a:t>percepcije</a:t>
            </a:r>
            <a:r>
              <a:rPr lang="en-US" sz="1800" dirty="0"/>
              <a:t> </a:t>
            </a:r>
            <a:r>
              <a:rPr lang="en-US" sz="1800" dirty="0" err="1"/>
              <a:t>udaljenosti</a:t>
            </a:r>
            <a:r>
              <a:rPr lang="en-US" sz="1800" dirty="0"/>
              <a:t> od </a:t>
            </a:r>
            <a:r>
              <a:rPr lang="en-US" sz="1800" dirty="0" err="1"/>
              <a:t>cilja</a:t>
            </a:r>
            <a:r>
              <a:rPr lang="en-US" sz="1800" dirty="0"/>
              <a:t> i </a:t>
            </a:r>
            <a:r>
              <a:rPr lang="en-US" sz="1800" dirty="0" err="1"/>
              <a:t>povećanje</a:t>
            </a:r>
            <a:r>
              <a:rPr lang="en-US" sz="1800" dirty="0"/>
              <a:t> </a:t>
            </a:r>
            <a:r>
              <a:rPr lang="en-US" sz="1800" dirty="0" err="1"/>
              <a:t>usredotočenosti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trenutni</a:t>
            </a:r>
            <a:r>
              <a:rPr lang="en-US" sz="1800" dirty="0"/>
              <a:t> </a:t>
            </a:r>
            <a:r>
              <a:rPr lang="en-US" sz="1800" dirty="0" err="1"/>
              <a:t>korak</a:t>
            </a:r>
            <a:r>
              <a:rPr lang="en-US" sz="1800" dirty="0"/>
              <a:t> </a:t>
            </a:r>
            <a:r>
              <a:rPr lang="en-US" sz="1800" dirty="0" smtClean="0"/>
              <a:t>-</a:t>
            </a:r>
            <a:r>
              <a:rPr lang="hr-HR" sz="1800" dirty="0" smtClean="0"/>
              <a:t>-</a:t>
            </a:r>
            <a:r>
              <a:rPr lang="en-US" sz="1800" dirty="0" smtClean="0"/>
              <a:t>&gt; </a:t>
            </a:r>
            <a:r>
              <a:rPr lang="en-US" sz="1800" dirty="0" err="1"/>
              <a:t>grafički</a:t>
            </a:r>
            <a:r>
              <a:rPr lang="en-US" sz="1800" dirty="0"/>
              <a:t> </a:t>
            </a:r>
            <a:r>
              <a:rPr lang="en-US" sz="1800" dirty="0" err="1"/>
              <a:t>prikaz</a:t>
            </a:r>
            <a:r>
              <a:rPr lang="en-US" sz="1800" dirty="0"/>
              <a:t> </a:t>
            </a:r>
            <a:r>
              <a:rPr lang="en-US" sz="1800" dirty="0" err="1"/>
              <a:t>koraka</a:t>
            </a:r>
            <a:endParaRPr lang="en-US" sz="18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590799"/>
            <a:ext cx="4114800" cy="408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338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IZLAGANJE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Koristimo </a:t>
            </a:r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kod izbjegavanja odnosno sigurnosnih ponašanja u koja klijent vjeruje kako će mu spriječiti tjeskobu ili straha od ishoda</a:t>
            </a:r>
          </a:p>
          <a:p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Izbjegavanja 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-</a:t>
            </a:r>
            <a:r>
              <a:rPr lang="hr-HR" sz="1800" dirty="0" smtClean="0">
                <a:latin typeface="Calibri (Body)"/>
                <a:ea typeface="Calibri" pitchFamily="34" charset="0"/>
                <a:cs typeface="Calibri" pitchFamily="34" charset="0"/>
              </a:rPr>
              <a:t>-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&gt; </a:t>
            </a:r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trenutačno olakšanje 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-</a:t>
            </a:r>
            <a:r>
              <a:rPr lang="hr-HR" sz="1800" dirty="0" smtClean="0">
                <a:latin typeface="Calibri (Body)"/>
                <a:ea typeface="Calibri" pitchFamily="34" charset="0"/>
                <a:cs typeface="Calibri" pitchFamily="34" charset="0"/>
              </a:rPr>
              <a:t>-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&gt; </a:t>
            </a:r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produžava problem</a:t>
            </a:r>
          </a:p>
          <a:p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Ideja je smanjiti izbjegavanje kako biste saznali jesu 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li </a:t>
            </a:r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uvjerenja i predviđanja o nekom strahu točna, a ujedno naučiti tolerirati 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tjeskobu</a:t>
            </a:r>
            <a:endParaRPr lang="hr-HR" sz="1800" dirty="0" smtClean="0">
              <a:latin typeface="Calibri (Body)"/>
              <a:ea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vi-VN" sz="1800" dirty="0">
              <a:latin typeface="Calibri (Body)"/>
              <a:ea typeface="Calibri" pitchFamily="34" charset="0"/>
              <a:cs typeface="Calibri" pitchFamily="34" charset="0"/>
            </a:endParaRPr>
          </a:p>
          <a:p>
            <a:pPr lvl="1" indent="-342900">
              <a:buFont typeface="+mj-lt"/>
              <a:buAutoNum type="arabicParenR"/>
            </a:pP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stvoriti </a:t>
            </a:r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hijerarhiju izbjegavanih sitaucija s 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klijenom</a:t>
            </a:r>
            <a:endParaRPr lang="hr-HR" sz="1800" dirty="0" smtClean="0">
              <a:latin typeface="Calibri (Body)"/>
              <a:ea typeface="Calibri" pitchFamily="34" charset="0"/>
              <a:cs typeface="Calibri" pitchFamily="34" charset="0"/>
            </a:endParaRPr>
          </a:p>
          <a:p>
            <a:pPr lvl="1" indent="-342900">
              <a:buFont typeface="+mj-lt"/>
              <a:buAutoNum type="arabicParenR"/>
            </a:pP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svaku </a:t>
            </a:r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ocjeniti na skali anksioznosti 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1-10</a:t>
            </a:r>
            <a:r>
              <a:rPr lang="hr-HR" sz="1800" dirty="0">
                <a:latin typeface="Calibri (Body)"/>
                <a:ea typeface="Calibri" pitchFamily="34" charset="0"/>
                <a:cs typeface="Calibri" pitchFamily="34" charset="0"/>
              </a:rPr>
              <a:t> 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od </a:t>
            </a:r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manje anksiozne na prvom mjestu do 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najviše</a:t>
            </a:r>
            <a:endParaRPr lang="hr-HR" sz="1800" dirty="0" smtClean="0">
              <a:latin typeface="Calibri (Body)"/>
              <a:ea typeface="Calibri" pitchFamily="34" charset="0"/>
              <a:cs typeface="Calibri" pitchFamily="34" charset="0"/>
            </a:endParaRPr>
          </a:p>
          <a:p>
            <a:pPr lvl="1" indent="-342900">
              <a:buFont typeface="+mj-lt"/>
              <a:buAutoNum type="arabicParenR"/>
            </a:pP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započeti </a:t>
            </a:r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sa izlaganjem po klijentovoj želji u narednom vremenskom </a:t>
            </a:r>
            <a:r>
              <a:rPr lang="vi-VN" sz="1800" dirty="0" smtClean="0">
                <a:latin typeface="Calibri (Body)"/>
                <a:ea typeface="Calibri" pitchFamily="34" charset="0"/>
                <a:cs typeface="Calibri" pitchFamily="34" charset="0"/>
              </a:rPr>
              <a:t>periodu</a:t>
            </a:r>
            <a:endParaRPr lang="hr-HR" sz="1800" dirty="0" smtClean="0">
              <a:latin typeface="Calibri (Body)"/>
              <a:ea typeface="Calibri" pitchFamily="34" charset="0"/>
              <a:cs typeface="Calibri" pitchFamily="34" charset="0"/>
            </a:endParaRPr>
          </a:p>
          <a:p>
            <a:pPr marL="400050" lvl="1" indent="0">
              <a:buNone/>
            </a:pPr>
            <a:endParaRPr lang="vi-VN" sz="1800" dirty="0">
              <a:latin typeface="Calibri (Body)"/>
              <a:ea typeface="Calibri" pitchFamily="34" charset="0"/>
              <a:cs typeface="Calibri" pitchFamily="34" charset="0"/>
            </a:endParaRPr>
          </a:p>
          <a:p>
            <a:r>
              <a:rPr lang="vi-VN" sz="1800" dirty="0">
                <a:latin typeface="Calibri (Body)"/>
                <a:ea typeface="Calibri" pitchFamily="34" charset="0"/>
                <a:cs typeface="Calibri" pitchFamily="34" charset="0"/>
              </a:rPr>
              <a:t>CILJ: želimo da klijenti vjeruju: </a:t>
            </a:r>
            <a:r>
              <a:rPr lang="vi-VN" sz="1800" i="1" dirty="0">
                <a:latin typeface="Calibri (Body)"/>
                <a:ea typeface="Calibri" pitchFamily="34" charset="0"/>
                <a:cs typeface="Calibri" pitchFamily="34" charset="0"/>
              </a:rPr>
              <a:t>“Ova aktivnost nije opasna. Ne trebam je izbjegavati. Čak i ako dođe do lošeg ishoda, još uvijek mogu to podnijeti.” </a:t>
            </a:r>
            <a:endParaRPr lang="en-US" sz="1800" i="1" dirty="0">
              <a:latin typeface="Calibri (Body)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581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/>
          </a:bodyPr>
          <a:lstStyle/>
          <a:p>
            <a:r>
              <a:rPr lang="vi-VN" sz="1800" dirty="0">
                <a:latin typeface="Calibri (Body)"/>
              </a:rPr>
              <a:t>Često je korisna imaginarna </a:t>
            </a:r>
            <a:r>
              <a:rPr lang="vi-VN" sz="1800" dirty="0" smtClean="0">
                <a:latin typeface="Calibri (Body)"/>
              </a:rPr>
              <a:t>izloženost</a:t>
            </a:r>
            <a:endParaRPr lang="hr-HR" sz="1800" dirty="0" smtClean="0">
              <a:latin typeface="Calibri (Body)"/>
            </a:endParaRPr>
          </a:p>
          <a:p>
            <a:pPr lvl="1"/>
            <a:r>
              <a:rPr lang="vi-VN" sz="1600" dirty="0" smtClean="0">
                <a:latin typeface="Calibri (Body)"/>
              </a:rPr>
              <a:t>kod </a:t>
            </a:r>
            <a:r>
              <a:rPr lang="vi-VN" sz="1600" dirty="0">
                <a:latin typeface="Calibri (Body)"/>
              </a:rPr>
              <a:t>intenzivnije uplašenih klijenata i pri blažim </a:t>
            </a:r>
            <a:r>
              <a:rPr lang="vi-VN" sz="1600" dirty="0" smtClean="0">
                <a:latin typeface="Calibri (Body)"/>
              </a:rPr>
              <a:t>izlaganjima</a:t>
            </a:r>
            <a:endParaRPr lang="hr-HR" sz="1600" dirty="0" smtClean="0">
              <a:latin typeface="Calibri (Body)"/>
            </a:endParaRPr>
          </a:p>
          <a:p>
            <a:pPr lvl="1"/>
            <a:r>
              <a:rPr lang="vi-VN" sz="1600" dirty="0" smtClean="0">
                <a:latin typeface="Calibri (Body)"/>
              </a:rPr>
              <a:t>kod </a:t>
            </a:r>
            <a:r>
              <a:rPr lang="vi-VN" sz="1600" dirty="0">
                <a:latin typeface="Calibri (Body)"/>
              </a:rPr>
              <a:t>nepraktičnog redovitog izlaganja</a:t>
            </a:r>
          </a:p>
          <a:p>
            <a:r>
              <a:rPr lang="vi-VN" sz="1800" dirty="0">
                <a:latin typeface="Calibri (Body)"/>
              </a:rPr>
              <a:t>Vjerojatnost obavljanja svakodnevnog izlaganja povećava se zadacima dnevnog ispunjavanja</a:t>
            </a:r>
          </a:p>
          <a:p>
            <a:endParaRPr lang="hr-HR" sz="1800" dirty="0" smtClean="0">
              <a:latin typeface="Calibri (Body)"/>
            </a:endParaRPr>
          </a:p>
          <a:p>
            <a:endParaRPr lang="hr-HR" sz="1800" dirty="0">
              <a:latin typeface="Calibri (Body)"/>
            </a:endParaRPr>
          </a:p>
          <a:p>
            <a:endParaRPr lang="hr-HR" sz="1800" dirty="0" smtClean="0">
              <a:latin typeface="Calibri (Body)"/>
            </a:endParaRPr>
          </a:p>
          <a:p>
            <a:endParaRPr lang="hr-HR" sz="1800" dirty="0">
              <a:latin typeface="Calibri (Body)"/>
            </a:endParaRPr>
          </a:p>
          <a:p>
            <a:endParaRPr lang="hr-HR" sz="1800" dirty="0" smtClean="0">
              <a:latin typeface="Calibri (Body)"/>
            </a:endParaRPr>
          </a:p>
          <a:p>
            <a:endParaRPr lang="hr-HR" sz="1800" dirty="0" smtClean="0">
              <a:latin typeface="Calibri (Body)"/>
            </a:endParaRPr>
          </a:p>
          <a:p>
            <a:endParaRPr lang="hr-HR" sz="1800" dirty="0" smtClean="0">
              <a:latin typeface="Calibri (Body)"/>
            </a:endParaRPr>
          </a:p>
          <a:p>
            <a:r>
              <a:rPr lang="vi-VN" sz="1800" dirty="0" smtClean="0">
                <a:latin typeface="Calibri (Body)"/>
              </a:rPr>
              <a:t>Poteškoće </a:t>
            </a:r>
            <a:r>
              <a:rPr lang="vi-VN" sz="1800" dirty="0">
                <a:latin typeface="Calibri (Body)"/>
              </a:rPr>
              <a:t>pri primjeni izlaganja: </a:t>
            </a:r>
          </a:p>
          <a:p>
            <a:pPr lvl="1"/>
            <a:r>
              <a:rPr lang="vi-VN" sz="1600" dirty="0" smtClean="0">
                <a:latin typeface="Calibri (Body)"/>
              </a:rPr>
              <a:t>doživljavanje </a:t>
            </a:r>
            <a:r>
              <a:rPr lang="vi-VN" sz="1600" dirty="0">
                <a:latin typeface="Calibri (Body)"/>
              </a:rPr>
              <a:t>jakih emocija</a:t>
            </a:r>
          </a:p>
          <a:p>
            <a:pPr lvl="1"/>
            <a:r>
              <a:rPr lang="vi-VN" sz="1600" dirty="0" smtClean="0">
                <a:latin typeface="Calibri (Body)"/>
              </a:rPr>
              <a:t>razmišljanje </a:t>
            </a:r>
            <a:r>
              <a:rPr lang="vi-VN" sz="1600" dirty="0">
                <a:latin typeface="Calibri (Body)"/>
              </a:rPr>
              <a:t>o uznemirujućim ili strahovitim sitaucijama</a:t>
            </a:r>
          </a:p>
          <a:p>
            <a:pPr lvl="1"/>
            <a:r>
              <a:rPr lang="vi-VN" sz="1600" dirty="0" smtClean="0">
                <a:latin typeface="Calibri (Body)"/>
              </a:rPr>
              <a:t>imati </a:t>
            </a:r>
            <a:r>
              <a:rPr lang="vi-VN" sz="1600" dirty="0">
                <a:latin typeface="Calibri (Body)"/>
              </a:rPr>
              <a:t>bolna sjećanja</a:t>
            </a:r>
          </a:p>
          <a:p>
            <a:pPr lvl="1"/>
            <a:r>
              <a:rPr lang="vi-VN" sz="1600" dirty="0" smtClean="0">
                <a:latin typeface="Calibri (Body)"/>
              </a:rPr>
              <a:t>postați </a:t>
            </a:r>
            <a:r>
              <a:rPr lang="vi-VN" sz="1600" dirty="0">
                <a:latin typeface="Calibri (Body)"/>
              </a:rPr>
              <a:t>fiziološki uzbuđen</a:t>
            </a:r>
          </a:p>
          <a:p>
            <a:pPr lvl="1"/>
            <a:r>
              <a:rPr lang="vi-VN" sz="1600" dirty="0" smtClean="0">
                <a:latin typeface="Calibri (Body)"/>
              </a:rPr>
              <a:t>suočavanj</a:t>
            </a:r>
            <a:r>
              <a:rPr lang="hr-HR" sz="1600" dirty="0" smtClean="0">
                <a:latin typeface="Calibri (Body)"/>
              </a:rPr>
              <a:t>e</a:t>
            </a:r>
            <a:r>
              <a:rPr lang="vi-VN" sz="1600" dirty="0" smtClean="0">
                <a:latin typeface="Calibri (Body)"/>
              </a:rPr>
              <a:t> </a:t>
            </a:r>
            <a:r>
              <a:rPr lang="vi-VN" sz="1600" dirty="0">
                <a:latin typeface="Calibri (Body)"/>
              </a:rPr>
              <a:t>s fizičkom boli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209800"/>
            <a:ext cx="5661660" cy="196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754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987</Words>
  <Application>Microsoft Office PowerPoint</Application>
  <PresentationFormat>On-screen Show (4:3)</PresentationFormat>
  <Paragraphs>117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(Body)</vt:lpstr>
      <vt:lpstr>Office Theme</vt:lpstr>
      <vt:lpstr>DODATNE TEHNIKE</vt:lpstr>
      <vt:lpstr>PowerPoint Presentation</vt:lpstr>
      <vt:lpstr>TEHNIKE EMOCIONALNE REGULACIJE </vt:lpstr>
      <vt:lpstr>TRENING VJEŠTINA</vt:lpstr>
      <vt:lpstr>PROBLEM SOLVING</vt:lpstr>
      <vt:lpstr>DONOŠENJE ODLUKA</vt:lpstr>
      <vt:lpstr>OCJENJIVANJE ZADATAKA I ANALOGIJA STUBIŠTA</vt:lpstr>
      <vt:lpstr>IZLAGANJE</vt:lpstr>
      <vt:lpstr>PowerPoint Presentation</vt:lpstr>
      <vt:lpstr>IGRANJE ULOGA</vt:lpstr>
      <vt:lpstr>TEHNIKA „PITA”</vt:lpstr>
      <vt:lpstr>SAMOUSPOREDBE</vt:lpstr>
      <vt:lpstr>PowerPoint Presentation</vt:lpstr>
      <vt:lpstr>Hvala na pozornosti!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DODATNE TEHNIKE</dc:title>
  <dc:creator>Hisoka</dc:creator>
  <cp:lastModifiedBy>hubikotvr@outlook.com</cp:lastModifiedBy>
  <cp:revision>5</cp:revision>
  <dcterms:created xsi:type="dcterms:W3CDTF">2006-08-16T00:00:00Z</dcterms:created>
  <dcterms:modified xsi:type="dcterms:W3CDTF">2025-04-23T14:55:35Z</dcterms:modified>
</cp:coreProperties>
</file>