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7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6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outlineViewPr>
    <p:cViewPr>
      <p:scale>
        <a:sx n="33" d="100"/>
        <a:sy n="33" d="100"/>
      </p:scale>
      <p:origin x="0" y="-3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724931276688026"/>
          <c:y val="0.128008347353775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75"/>
      <c:rotY val="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291966709289541E-2"/>
          <c:y val="0.25143518824852773"/>
          <c:w val="0.84366108082643521"/>
          <c:h val="0.63061734930192548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Zašto je Maria ljuta?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37-4D7B-872F-424373C1A5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37-4D7B-872F-424373C1A5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37-4D7B-872F-424373C1A56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37-4D7B-872F-424373C1A56F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37-4D7B-872F-424373C1A56F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37-4D7B-872F-424373C1A56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37-4D7B-872F-424373C1A56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37-4D7B-872F-424373C1A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Gubitak mog posla</c:v>
                </c:pt>
                <c:pt idx="1">
                  <c:v>Razvod ju nije učinio sretnijom</c:v>
                </c:pt>
                <c:pt idx="2">
                  <c:v>Osobnost</c:v>
                </c:pt>
                <c:pt idx="3">
                  <c:v>Brzo se razljuti 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0.2</c:v>
                </c:pt>
                <c:pt idx="1">
                  <c:v>0.3</c:v>
                </c:pt>
                <c:pt idx="2">
                  <c:v>0.25</c:v>
                </c:pt>
                <c:pt idx="3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37-4D7B-872F-424373C1A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41EEC-7417-429C-A16A-DABB0443444B}" type="datetimeFigureOut">
              <a:rPr lang="hr-HR" smtClean="0"/>
              <a:t>15.05.2025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8637F-A824-4C8A-9B56-AE0A99CD61F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946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R" dirty="0"/>
              <a:t>kkkkkkk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8637F-A824-4C8A-9B56-AE0A99CD61F3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0886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84611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784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8324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27369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8645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4986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13726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5765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2075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98469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8901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963505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8419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2028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403487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33076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870E-B154-364D-BA5F-49F4DAE68B2F}" type="datetimeFigureOut">
              <a:rPr lang="en-HR" smtClean="0"/>
              <a:t>05/15/2025</a:t>
            </a:fld>
            <a:endParaRPr lang="en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21D079D-9372-C049-91AB-7007590CC766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7484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  <p:sldLayoutId id="2147483960" r:id="rId13"/>
    <p:sldLayoutId id="2147483961" r:id="rId14"/>
    <p:sldLayoutId id="2147483962" r:id="rId15"/>
    <p:sldLayoutId id="21474839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14F70-5911-E1A1-444B-3953D889A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R" dirty="0"/>
              <a:t>Dodatne tehnike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F05218-22BE-61E5-A382-B3A8C528C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HR" dirty="0"/>
              <a:t>Jelena Buljat Mioković, Praktikum II, grupa D</a:t>
            </a:r>
          </a:p>
        </p:txBody>
      </p:sp>
    </p:spTree>
    <p:extLst>
      <p:ext uri="{BB962C8B-B14F-4D97-AF65-F5344CB8AC3E}">
        <p14:creationId xmlns:p14="http://schemas.microsoft.com/office/powerpoint/2010/main" val="354842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0658-8641-D4D8-DFE5-8F1B16F45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HR" sz="3200" dirty="0"/>
              <a:t>Igranje uloga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tehnika</a:t>
            </a:r>
            <a:r>
              <a:rPr lang="en-GB" sz="3200" dirty="0"/>
              <a:t> </a:t>
            </a:r>
            <a:r>
              <a:rPr lang="en-GB" sz="3200" dirty="0" err="1"/>
              <a:t>pite</a:t>
            </a:r>
            <a:r>
              <a:rPr lang="en-GB" sz="3200" dirty="0"/>
              <a:t>	</a:t>
            </a:r>
            <a:endParaRPr lang="en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FF6A-2973-125F-DC46-D71E938D5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500" dirty="0">
                <a:solidFill>
                  <a:srgbClr val="000000"/>
                </a:solidFill>
              </a:rPr>
              <a:t>K</a:t>
            </a:r>
            <a:r>
              <a:rPr lang="en-HR" sz="1500" dirty="0">
                <a:solidFill>
                  <a:srgbClr val="000000"/>
                </a:solidFill>
              </a:rPr>
              <a:t>oristiti za različite svrhe </a:t>
            </a:r>
            <a:r>
              <a:rPr lang="en-HR" sz="1500" dirty="0">
                <a:solidFill>
                  <a:srgbClr val="000000"/>
                </a:solidFill>
                <a:sym typeface="Wingdings" pitchFamily="2" charset="2"/>
              </a:rPr>
              <a:t> otkrivanje AM, modificiranje PV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BV,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učenje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društvenih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vještina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Ponekad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klijent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ima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deficit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socijalnih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vještina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za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određenu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vrstu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komunikacije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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potrebna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prilagodba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 (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npr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.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na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poslu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i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GB" sz="1500" dirty="0" err="1">
                <a:solidFill>
                  <a:srgbClr val="000000"/>
                </a:solidFill>
                <a:sym typeface="Wingdings" pitchFamily="2" charset="2"/>
              </a:rPr>
              <a:t>doma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endParaRPr lang="en-HR" sz="1500" dirty="0">
              <a:solidFill>
                <a:srgbClr val="000000"/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GB" sz="1500" b="1" dirty="0">
                <a:solidFill>
                  <a:srgbClr val="C00000"/>
                </a:solidFill>
                <a:sym typeface="Wingdings" pitchFamily="2" charset="2"/>
              </a:rPr>
              <a:t>T</a:t>
            </a:r>
            <a:r>
              <a:rPr lang="en-HR" sz="1500" b="1" dirty="0">
                <a:solidFill>
                  <a:srgbClr val="C00000"/>
                </a:solidFill>
                <a:sym typeface="Wingdings" pitchFamily="2" charset="2"/>
              </a:rPr>
              <a:t>ehnika pite </a:t>
            </a:r>
            <a:r>
              <a:rPr lang="en-HR" sz="1500" dirty="0">
                <a:solidFill>
                  <a:srgbClr val="000000"/>
                </a:solidFill>
                <a:sym typeface="Wingdings" pitchFamily="2" charset="2"/>
              </a:rPr>
              <a:t>- grafički prikaz klijentovih ideja</a:t>
            </a:r>
          </a:p>
          <a:p>
            <a:pPr>
              <a:lnSpc>
                <a:spcPct val="90000"/>
              </a:lnSpc>
            </a:pP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n</a:t>
            </a:r>
            <a:r>
              <a:rPr lang="en-HR" sz="1500" dirty="0">
                <a:solidFill>
                  <a:srgbClr val="000000"/>
                </a:solidFill>
                <a:sym typeface="Wingdings" pitchFamily="2" charset="2"/>
              </a:rPr>
              <a:t>pr. </a:t>
            </a:r>
            <a:r>
              <a:rPr lang="en-GB" sz="1500" dirty="0">
                <a:solidFill>
                  <a:srgbClr val="000000"/>
                </a:solidFill>
                <a:sym typeface="Wingdings" pitchFamily="2" charset="2"/>
              </a:rPr>
              <a:t>K</a:t>
            </a:r>
            <a:r>
              <a:rPr lang="en-HR" sz="1500" dirty="0">
                <a:solidFill>
                  <a:srgbClr val="000000"/>
                </a:solidFill>
                <a:sym typeface="Wingdings" pitchFamily="2" charset="2"/>
              </a:rPr>
              <a:t>oliko vremena u danu koristi za ispunjavanje svojih obveza ili relativne osgovornosti za dati ishod</a:t>
            </a:r>
            <a:endParaRPr lang="en-GB" sz="1500" dirty="0">
              <a:solidFill>
                <a:srgbClr val="000000"/>
              </a:solidFill>
              <a:sym typeface="Wingdings" pitchFamily="2" charset="2"/>
            </a:endParaRPr>
          </a:p>
        </p:txBody>
      </p:sp>
      <p:graphicFrame>
        <p:nvGraphicFramePr>
          <p:cNvPr id="9" name="Rezervirano mjesto sadržaja 5">
            <a:extLst>
              <a:ext uri="{FF2B5EF4-FFF2-40B4-BE49-F238E27FC236}">
                <a16:creationId xmlns:a16="http://schemas.microsoft.com/office/drawing/2014/main" id="{0CDD5CD7-786E-81D6-379E-B1628508A9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610634"/>
              </p:ext>
            </p:extLst>
          </p:nvPr>
        </p:nvGraphicFramePr>
        <p:xfrm>
          <a:off x="6091916" y="645106"/>
          <a:ext cx="5451627" cy="5247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22966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0FEE-E24C-D30C-287E-5C00C77ED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R" dirty="0"/>
              <a:t>Samouspoređivanje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AA391-F89C-99D2-F7F0-F9BE4A33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25362"/>
            <a:ext cx="5835121" cy="3785860"/>
          </a:xfrm>
        </p:spPr>
        <p:txBody>
          <a:bodyPr>
            <a:normAutofit/>
          </a:bodyPr>
          <a:lstStyle/>
          <a:p>
            <a:r>
              <a:rPr lang="en-HR" dirty="0"/>
              <a:t>AM u obliku beskorisnih usporedbi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en-HR" dirty="0"/>
              <a:t> sada s onima kakvi su bili ili kakvim bi željeli biti ili sa zdravim pojedincima</a:t>
            </a:r>
            <a:r>
              <a:rPr lang="hr-HR" dirty="0"/>
              <a:t>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Zaboravljaju informacije koje su bile pozitivne, a zamjećuju negativne</a:t>
            </a:r>
          </a:p>
          <a:p>
            <a:pPr marL="0" indent="0">
              <a:buNone/>
            </a:pPr>
            <a:endParaRPr lang="en-HR" dirty="0"/>
          </a:p>
          <a:p>
            <a:r>
              <a:rPr lang="en-HR" dirty="0"/>
              <a:t>Usredotočiti se na napredak !</a:t>
            </a:r>
          </a:p>
          <a:p>
            <a:pPr marL="0" indent="0">
              <a:buNone/>
            </a:pPr>
            <a:endParaRPr lang="en-HR" dirty="0"/>
          </a:p>
          <a:p>
            <a:r>
              <a:rPr lang="en-HR" dirty="0"/>
              <a:t>Maria </a:t>
            </a:r>
            <a:r>
              <a:rPr lang="en-GB" dirty="0" err="1"/>
              <a:t>i</a:t>
            </a:r>
            <a:r>
              <a:rPr lang="en-GB" dirty="0"/>
              <a:t> Judith o </a:t>
            </a:r>
            <a:r>
              <a:rPr lang="en-GB" dirty="0" err="1"/>
              <a:t>depresiji</a:t>
            </a:r>
            <a:r>
              <a:rPr lang="hr-HR" dirty="0"/>
              <a:t> </a:t>
            </a:r>
          </a:p>
          <a:p>
            <a:endParaRPr lang="en-HR" dirty="0"/>
          </a:p>
        </p:txBody>
      </p:sp>
      <p:pic>
        <p:nvPicPr>
          <p:cNvPr id="5" name="Slika 4" descr="Slika na kojoj se prikazuje drvo, nebo, vanjski, voda&#10;&#10;Sadržaj generiran umjetnom inteligencijom može biti netočan.">
            <a:extLst>
              <a:ext uri="{FF2B5EF4-FFF2-40B4-BE49-F238E27FC236}">
                <a16:creationId xmlns:a16="http://schemas.microsoft.com/office/drawing/2014/main" id="{8F2F4CF5-56AE-5FE2-D825-BE9CA440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358" y="2286727"/>
            <a:ext cx="3000254" cy="19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9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4D9A3-0C01-1682-A9C0-F3E47CC21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266" y="919945"/>
            <a:ext cx="8911687" cy="1280890"/>
          </a:xfrm>
        </p:spPr>
        <p:txBody>
          <a:bodyPr/>
          <a:lstStyle/>
          <a:p>
            <a:r>
              <a:rPr lang="hr-HR" dirty="0"/>
              <a:t>Kartica za suočavanje </a:t>
            </a:r>
            <a:br>
              <a:rPr lang="hr-HR" dirty="0"/>
            </a:b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7F56-2819-AB2B-BD27-1CEF5C008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811" y="1825615"/>
            <a:ext cx="8915400" cy="4318396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Kartica se sastavlja u suradnji s terapeutom i unaprijed je dogovoreno koliko često se koriste </a:t>
            </a:r>
          </a:p>
          <a:p>
            <a:pPr marL="0" indent="0" algn="just">
              <a:buNone/>
            </a:pPr>
            <a:endParaRPr lang="hr-HR" dirty="0"/>
          </a:p>
          <a:p>
            <a:pPr algn="just"/>
            <a:r>
              <a:rPr lang="hr-HR" dirty="0"/>
              <a:t>Najčešće se koriste: </a:t>
            </a:r>
          </a:p>
          <a:p>
            <a:pPr marL="0" indent="0" algn="just">
              <a:buNone/>
            </a:pPr>
            <a:r>
              <a:rPr lang="hr-HR" dirty="0"/>
              <a:t>              1.Automatska misao </a:t>
            </a:r>
            <a:r>
              <a:rPr lang="hr-HR" dirty="0">
                <a:sym typeface="Wingdings" panose="05000000000000000000" pitchFamily="2" charset="2"/>
              </a:rPr>
              <a:t></a:t>
            </a:r>
            <a:r>
              <a:rPr lang="hr-HR" dirty="0"/>
              <a:t>adaptivni odgovor (nije u mogućnosti</a:t>
            </a:r>
          </a:p>
          <a:p>
            <a:pPr marL="0" indent="0" algn="just">
              <a:buNone/>
            </a:pPr>
            <a:r>
              <a:rPr lang="hr-HR" dirty="0"/>
              <a:t>                                  vrednovati misli i kad distrakcija i </a:t>
            </a:r>
            <a:r>
              <a:rPr lang="hr-HR" dirty="0" err="1"/>
              <a:t>refokusiranje</a:t>
            </a:r>
            <a:r>
              <a:rPr lang="hr-HR" dirty="0"/>
              <a:t> nije poželjno)</a:t>
            </a:r>
          </a:p>
          <a:p>
            <a:pPr marL="0" indent="0" algn="just">
              <a:buNone/>
            </a:pPr>
            <a:r>
              <a:rPr lang="hr-HR" dirty="0"/>
              <a:t>              2.Strategije suočavanja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nabraja tehnike koje će pokušati izvesti    </a:t>
            </a:r>
          </a:p>
          <a:p>
            <a:pPr marL="0" indent="0" algn="just">
              <a:buNone/>
            </a:pPr>
            <a:r>
              <a:rPr lang="hr-HR" dirty="0"/>
              <a:t>                                                         kad se nađe u teškoj situaciji</a:t>
            </a:r>
          </a:p>
          <a:p>
            <a:pPr marL="0" indent="0" algn="just">
              <a:buNone/>
            </a:pPr>
            <a:r>
              <a:rPr lang="hr-HR" dirty="0"/>
              <a:t>             3.Upute za aktiviranje pacijenta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/>
              <a:t>u slučaju nemotiviranosti ili  </a:t>
            </a:r>
          </a:p>
          <a:p>
            <a:pPr marL="0" indent="0" algn="just">
              <a:buNone/>
            </a:pPr>
            <a:r>
              <a:rPr lang="hr-HR" dirty="0"/>
              <a:t>                                                        ometajuće 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B816A7-4EBE-BD3E-EA07-CC067485F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385" y="4403311"/>
            <a:ext cx="2236568" cy="174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96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AC36F-3146-338C-8DAD-17E503D5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4F1C52-A266-2E62-D762-46A93E376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806" y="1714686"/>
            <a:ext cx="6716888" cy="3778250"/>
          </a:xfrm>
        </p:spPr>
      </p:pic>
    </p:spTree>
    <p:extLst>
      <p:ext uri="{BB962C8B-B14F-4D97-AF65-F5344CB8AC3E}">
        <p14:creationId xmlns:p14="http://schemas.microsoft.com/office/powerpoint/2010/main" val="349549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F638-1A6A-D284-6515-3B1817AB9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FC981-AAF1-B54F-F312-67E60D68C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KBT </a:t>
            </a:r>
            <a:r>
              <a:rPr lang="en-GB" dirty="0" err="1"/>
              <a:t>koristi</a:t>
            </a:r>
            <a:r>
              <a:rPr lang="en-GB" dirty="0"/>
              <a:t> </a:t>
            </a:r>
            <a:r>
              <a:rPr lang="en-GB" dirty="0" err="1"/>
              <a:t>mnoge</a:t>
            </a:r>
            <a:r>
              <a:rPr lang="en-GB" dirty="0"/>
              <a:t> </a:t>
            </a:r>
            <a:r>
              <a:rPr lang="en-GB" dirty="0" err="1"/>
              <a:t>tehnike</a:t>
            </a:r>
            <a:r>
              <a:rPr lang="en-GB" dirty="0"/>
              <a:t> </a:t>
            </a:r>
            <a:r>
              <a:rPr lang="en-GB" dirty="0" err="1"/>
              <a:t>prilagođene</a:t>
            </a:r>
            <a:r>
              <a:rPr lang="en-GB" dirty="0"/>
              <a:t>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ostalih</a:t>
            </a:r>
            <a:r>
              <a:rPr lang="en-GB" dirty="0"/>
              <a:t> </a:t>
            </a:r>
            <a:r>
              <a:rPr lang="en-GB" dirty="0" err="1"/>
              <a:t>psihoterapijskih</a:t>
            </a:r>
            <a:r>
              <a:rPr lang="en-GB" dirty="0"/>
              <a:t> </a:t>
            </a:r>
            <a:r>
              <a:rPr lang="en-GB" dirty="0" err="1"/>
              <a:t>pravaca</a:t>
            </a:r>
            <a:r>
              <a:rPr lang="en-GB" dirty="0"/>
              <a:t> u </a:t>
            </a:r>
            <a:r>
              <a:rPr lang="en-GB" dirty="0" err="1"/>
              <a:t>kontekstu</a:t>
            </a:r>
            <a:r>
              <a:rPr lang="en-GB" dirty="0"/>
              <a:t> </a:t>
            </a:r>
            <a:r>
              <a:rPr lang="en-GB" dirty="0" err="1"/>
              <a:t>kognitivne</a:t>
            </a:r>
            <a:r>
              <a:rPr lang="en-GB" dirty="0"/>
              <a:t> </a:t>
            </a:r>
            <a:r>
              <a:rPr lang="en-GB" dirty="0" err="1"/>
              <a:t>konceptualizacije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Potiču</a:t>
            </a:r>
            <a:r>
              <a:rPr lang="en-GB" dirty="0"/>
              <a:t> </a:t>
            </a:r>
            <a:r>
              <a:rPr lang="en-GB" dirty="0" err="1"/>
              <a:t>klijentovo</a:t>
            </a:r>
            <a:r>
              <a:rPr lang="en-GB" dirty="0"/>
              <a:t> </a:t>
            </a:r>
            <a:r>
              <a:rPr lang="en-GB" dirty="0" err="1"/>
              <a:t>razmišljanje</a:t>
            </a:r>
            <a:r>
              <a:rPr lang="en-GB" dirty="0"/>
              <a:t>, </a:t>
            </a:r>
            <a:r>
              <a:rPr lang="en-GB" dirty="0" err="1"/>
              <a:t>modificiraju</a:t>
            </a:r>
            <a:r>
              <a:rPr lang="en-GB" dirty="0"/>
              <a:t> </a:t>
            </a:r>
            <a:r>
              <a:rPr lang="en-GB" dirty="0" err="1"/>
              <a:t>ponašanje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/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fiziološke</a:t>
            </a:r>
            <a:r>
              <a:rPr lang="en-GB" dirty="0"/>
              <a:t> </a:t>
            </a:r>
            <a:r>
              <a:rPr lang="en-GB" dirty="0" err="1"/>
              <a:t>simptome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Odabrati</a:t>
            </a:r>
            <a:r>
              <a:rPr lang="en-GB" dirty="0"/>
              <a:t> </a:t>
            </a:r>
            <a:r>
              <a:rPr lang="en-GB" dirty="0" err="1"/>
              <a:t>tehniku</a:t>
            </a:r>
            <a:r>
              <a:rPr lang="en-GB" dirty="0"/>
              <a:t> </a:t>
            </a:r>
            <a:r>
              <a:rPr lang="en-GB" dirty="0" err="1"/>
              <a:t>shodno</a:t>
            </a:r>
            <a:r>
              <a:rPr lang="en-GB" dirty="0"/>
              <a:t> </a:t>
            </a:r>
            <a:r>
              <a:rPr lang="en-GB" dirty="0" err="1"/>
              <a:t>poteškoći</a:t>
            </a:r>
            <a:r>
              <a:rPr lang="en-GB" dirty="0"/>
              <a:t>, </a:t>
            </a:r>
            <a:r>
              <a:rPr lang="en-GB" dirty="0" err="1"/>
              <a:t>obrazložiti</a:t>
            </a:r>
            <a:r>
              <a:rPr lang="en-GB" dirty="0"/>
              <a:t> je, </a:t>
            </a:r>
            <a:r>
              <a:rPr lang="en-GB" dirty="0" err="1"/>
              <a:t>usuglasiti</a:t>
            </a:r>
            <a:r>
              <a:rPr lang="en-GB" dirty="0"/>
              <a:t> se s </a:t>
            </a:r>
            <a:r>
              <a:rPr lang="en-GB" dirty="0" err="1"/>
              <a:t>klijentom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uspješno</a:t>
            </a:r>
            <a:r>
              <a:rPr lang="en-GB" dirty="0"/>
              <a:t> </a:t>
            </a:r>
            <a:r>
              <a:rPr lang="en-GB" dirty="0" err="1"/>
              <a:t>primjeniti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  <a:p>
            <a:endParaRPr lang="en-GB" dirty="0"/>
          </a:p>
          <a:p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48348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6631-9E57-CD69-938A-A171EBA0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Tehnike za regulaciju emocija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5E1DC-DCF8-D9CB-889D-099B727D2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HR" dirty="0"/>
              <a:t>ve emocije su važne </a:t>
            </a:r>
          </a:p>
          <a:p>
            <a:pPr marL="0" indent="0">
              <a:buNone/>
            </a:pPr>
            <a:endParaRPr lang="en-HR" dirty="0"/>
          </a:p>
          <a:p>
            <a:r>
              <a:rPr lang="en-HR" dirty="0"/>
              <a:t>Negativne emocije – često vezane uz problem </a:t>
            </a:r>
          </a:p>
          <a:p>
            <a:pPr marL="0" indent="0">
              <a:buNone/>
            </a:pPr>
            <a:endParaRPr lang="en-HR" dirty="0"/>
          </a:p>
          <a:p>
            <a:r>
              <a:rPr lang="en-HR" dirty="0"/>
              <a:t>CILJ </a:t>
            </a:r>
            <a:r>
              <a:rPr lang="en-HR" dirty="0">
                <a:sym typeface="Wingdings" pitchFamily="2" charset="2"/>
              </a:rPr>
              <a:t> </a:t>
            </a:r>
            <a:r>
              <a:rPr lang="en-HR" dirty="0"/>
              <a:t>smanjiti stupanj </a:t>
            </a:r>
            <a:r>
              <a:rPr lang="en-GB" dirty="0"/>
              <a:t>i</a:t>
            </a:r>
            <a:r>
              <a:rPr lang="en-HR" dirty="0"/>
              <a:t> trajanje neproporcionalne situaciji </a:t>
            </a:r>
            <a:r>
              <a:rPr lang="en-HR" dirty="0">
                <a:sym typeface="Wingdings" pitchFamily="2" charset="2"/>
              </a:rPr>
              <a:t></a:t>
            </a:r>
            <a:r>
              <a:rPr lang="en-HR" dirty="0"/>
              <a:t> prihvatiti ih!</a:t>
            </a:r>
          </a:p>
          <a:p>
            <a:pPr marL="0" indent="0">
              <a:buNone/>
            </a:pPr>
            <a:endParaRPr lang="en-HR" dirty="0"/>
          </a:p>
          <a:p>
            <a:r>
              <a:rPr lang="en-GB" dirty="0"/>
              <a:t>M</a:t>
            </a:r>
            <a:r>
              <a:rPr lang="en-HR" dirty="0"/>
              <a:t>odificiranje disfunkcionalnih kognicija </a:t>
            </a:r>
            <a:r>
              <a:rPr lang="hr-HR" dirty="0"/>
              <a:t>i</a:t>
            </a:r>
            <a:r>
              <a:rPr lang="en-HR" dirty="0"/>
              <a:t> maladaptivnih ponašanja, povećanje ugodnih aktivnosti, usmjeravanje na vlastite snage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kvalitete</a:t>
            </a:r>
            <a:r>
              <a:rPr lang="en-GB" dirty="0"/>
              <a:t>….</a:t>
            </a:r>
            <a:endParaRPr lang="en-HR" dirty="0"/>
          </a:p>
          <a:p>
            <a:endParaRPr lang="en-HR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D0A0E2-F61F-9CCE-6D42-A8922A388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009" y="1444438"/>
            <a:ext cx="3217333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8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C613-76C7-017F-F6C3-F2A71B057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HR" dirty="0"/>
              <a:t>Ponovno fokusiranje, uključivanje u poželjna ponašanja, samoumirivanje, relaksacija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BDB26-3D34-6020-A4D6-CC6383B89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801" y="2147047"/>
            <a:ext cx="8915400" cy="3777622"/>
          </a:xfrm>
        </p:spPr>
        <p:txBody>
          <a:bodyPr/>
          <a:lstStyle/>
          <a:p>
            <a:r>
              <a:rPr lang="en-GB" dirty="0"/>
              <a:t>S</a:t>
            </a:r>
            <a:r>
              <a:rPr lang="en-HR" dirty="0"/>
              <a:t>tres, problem, iritiacija nečim na što ne možemo utjecati </a:t>
            </a:r>
            <a:r>
              <a:rPr lang="en-HR" dirty="0">
                <a:sym typeface="Wingdings" pitchFamily="2" charset="2"/>
              </a:rPr>
              <a:t></a:t>
            </a:r>
            <a:r>
              <a:rPr lang="en-HR" dirty="0"/>
              <a:t> provjeravanje točnosti svojih misli </a:t>
            </a:r>
            <a:r>
              <a:rPr lang="en-HR" dirty="0">
                <a:sym typeface="Wingdings" pitchFamily="2" charset="2"/>
              </a:rPr>
              <a:t> </a:t>
            </a:r>
            <a:r>
              <a:rPr lang="en-HR" dirty="0"/>
              <a:t>nema učnika </a:t>
            </a:r>
            <a:r>
              <a:rPr lang="en-HR" dirty="0">
                <a:sym typeface="Wingdings" pitchFamily="2" charset="2"/>
              </a:rPr>
              <a:t> usmjeravanje pažnje </a:t>
            </a:r>
            <a:r>
              <a:rPr lang="en-GB" dirty="0" err="1">
                <a:sym typeface="Wingdings" pitchFamily="2" charset="2"/>
              </a:rPr>
              <a:t>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fokus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nešto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drugo</a:t>
            </a:r>
            <a:endParaRPr lang="en-GB" dirty="0">
              <a:sym typeface="Wingdings" pitchFamily="2" charset="2"/>
            </a:endParaRPr>
          </a:p>
          <a:p>
            <a:r>
              <a:rPr lang="en-GB" dirty="0">
                <a:sym typeface="Wingdings" pitchFamily="2" charset="2"/>
              </a:rPr>
              <a:t>U</a:t>
            </a:r>
            <a:r>
              <a:rPr lang="en-HR" dirty="0">
                <a:sym typeface="Wingdings" pitchFamily="2" charset="2"/>
              </a:rPr>
              <a:t>smjeravanjem na svoje tijelo, dah, uključivanjem u različite aktivnosti – potrebnu radnju, razgovor s drugim ljudima, igrajući igre, kućanske aktivnosti, kućni ljubimci…</a:t>
            </a:r>
          </a:p>
          <a:p>
            <a:r>
              <a:rPr lang="en-GB" dirty="0">
                <a:sym typeface="Wingdings" pitchFamily="2" charset="2"/>
              </a:rPr>
              <a:t>S</a:t>
            </a:r>
            <a:r>
              <a:rPr lang="en-HR" dirty="0">
                <a:sym typeface="Wingdings" pitchFamily="2" charset="2"/>
              </a:rPr>
              <a:t>amoumirivanje</a:t>
            </a:r>
            <a:r>
              <a:rPr lang="en-GB" dirty="0">
                <a:sym typeface="Wingdings" pitchFamily="2" charset="2"/>
              </a:rPr>
              <a:t> – </a:t>
            </a:r>
            <a:r>
              <a:rPr lang="en-GB" dirty="0" err="1">
                <a:sym typeface="Wingdings" pitchFamily="2" charset="2"/>
              </a:rPr>
              <a:t>relaksacija</a:t>
            </a:r>
            <a:r>
              <a:rPr lang="en-GB" dirty="0">
                <a:sym typeface="Wingdings" pitchFamily="2" charset="2"/>
              </a:rPr>
              <a:t> ( PMR, </a:t>
            </a:r>
            <a:r>
              <a:rPr lang="en-GB" dirty="0" err="1">
                <a:sym typeface="Wingdings" pitchFamily="2" charset="2"/>
              </a:rPr>
              <a:t>imaginacija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vježbe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disanja</a:t>
            </a:r>
            <a:r>
              <a:rPr lang="en-GB" dirty="0">
                <a:sym typeface="Wingdings" pitchFamily="2" charset="2"/>
              </a:rPr>
              <a:t>), mindfulness, </a:t>
            </a:r>
            <a:r>
              <a:rPr lang="en-GB" dirty="0" err="1">
                <a:sym typeface="Wingdings" pitchFamily="2" charset="2"/>
              </a:rPr>
              <a:t>glazba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masaža</a:t>
            </a:r>
            <a:r>
              <a:rPr lang="en-GB" dirty="0">
                <a:sym typeface="Wingdings" pitchFamily="2" charset="2"/>
              </a:rPr>
              <a:t> …</a:t>
            </a:r>
          </a:p>
          <a:p>
            <a:r>
              <a:rPr lang="en-GB" dirty="0" err="1">
                <a:sym typeface="Wingdings" pitchFamily="2" charset="2"/>
              </a:rPr>
              <a:t>Paradoks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relaksacije</a:t>
            </a:r>
            <a:r>
              <a:rPr lang="hr-HR" dirty="0">
                <a:sym typeface="Wingdings" pitchFamily="2" charset="2"/>
              </a:rPr>
              <a:t> !!</a:t>
            </a:r>
            <a:endParaRPr lang="en-HR" dirty="0">
              <a:sym typeface="Wingdings" pitchFamily="2" charset="2"/>
            </a:endParaRPr>
          </a:p>
        </p:txBody>
      </p:sp>
      <p:pic>
        <p:nvPicPr>
          <p:cNvPr id="5" name="Slika 4" descr="Slika na kojoj se prikazuje crtić, ukrasni isječci, Animacija, ilustracija&#10;&#10;Sadržaj generiran umjetnom inteligencijom može biti netočan.">
            <a:extLst>
              <a:ext uri="{FF2B5EF4-FFF2-40B4-BE49-F238E27FC236}">
                <a16:creationId xmlns:a16="http://schemas.microsoft.com/office/drawing/2014/main" id="{5BD9BD33-FB5D-0CD9-06F6-F52E1D9B7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7972" y="4531483"/>
            <a:ext cx="1917560" cy="19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82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7E013-7D35-D73F-1329-D0F0EDD9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HR" sz="3200"/>
              <a:t>Trening </a:t>
            </a:r>
            <a:r>
              <a:rPr lang="hr-HR" sz="3200"/>
              <a:t>socijalnih </a:t>
            </a:r>
            <a:r>
              <a:rPr lang="en-HR" sz="3200"/>
              <a:t>vještina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1ABC-8C5F-592C-4CCD-CE181B47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 fontScale="92500" lnSpcReduction="20000"/>
          </a:bodyPr>
          <a:lstStyle/>
          <a:p>
            <a:r>
              <a:rPr lang="en-GB" dirty="0" err="1">
                <a:solidFill>
                  <a:srgbClr val="000000"/>
                </a:solidFill>
              </a:rPr>
              <a:t>Često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kod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depresivnih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 err="1">
                <a:solidFill>
                  <a:srgbClr val="000000"/>
                </a:solidFill>
              </a:rPr>
              <a:t>klijenata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P</a:t>
            </a:r>
            <a:r>
              <a:rPr lang="en-HR" dirty="0">
                <a:solidFill>
                  <a:srgbClr val="000000"/>
                </a:solidFill>
              </a:rPr>
              <a:t>ostoji li stvarni nedostatak ili postoje kognicije koje ih ometaju u korištenju vještine ?</a:t>
            </a:r>
          </a:p>
          <a:p>
            <a:endParaRPr lang="en-HR" dirty="0">
              <a:solidFill>
                <a:srgbClr val="000000"/>
              </a:solidFill>
            </a:endParaRPr>
          </a:p>
          <a:p>
            <a:r>
              <a:rPr lang="en-HR" dirty="0">
                <a:solidFill>
                  <a:srgbClr val="000000"/>
                </a:solidFill>
              </a:rPr>
              <a:t>“Da ste sigurni u dobar ishod, što biste onda učinili ili rekli?“</a:t>
            </a:r>
          </a:p>
          <a:p>
            <a:endParaRPr lang="en-HR" dirty="0">
              <a:solidFill>
                <a:srgbClr val="000000"/>
              </a:solidFill>
            </a:endParaRPr>
          </a:p>
          <a:p>
            <a:r>
              <a:rPr lang="en-HR" dirty="0">
                <a:solidFill>
                  <a:srgbClr val="000000"/>
                </a:solidFill>
              </a:rPr>
              <a:t>Što ako pogriješim?”</a:t>
            </a:r>
          </a:p>
          <a:p>
            <a:pPr marL="0" indent="0">
              <a:buNone/>
            </a:pPr>
            <a:endParaRPr lang="en-HR" dirty="0">
              <a:solidFill>
                <a:srgbClr val="000000"/>
              </a:solidFill>
            </a:endParaRPr>
          </a:p>
          <a:p>
            <a:r>
              <a:rPr lang="en-HR" dirty="0">
                <a:solidFill>
                  <a:srgbClr val="000000"/>
                </a:solidFill>
              </a:rPr>
              <a:t>Igranje uloga</a:t>
            </a:r>
          </a:p>
          <a:p>
            <a:endParaRPr lang="en-HR" dirty="0">
              <a:solidFill>
                <a:srgbClr val="000000"/>
              </a:solidFill>
            </a:endParaRPr>
          </a:p>
          <a:p>
            <a:endParaRPr lang="en-HR" dirty="0">
              <a:solidFill>
                <a:srgbClr val="000000"/>
              </a:solidFill>
            </a:endParaRPr>
          </a:p>
          <a:p>
            <a:endParaRPr lang="en-HR" dirty="0">
              <a:solidFill>
                <a:srgbClr val="000000"/>
              </a:solidFill>
            </a:endParaRPr>
          </a:p>
          <a:p>
            <a:endParaRPr lang="en-HR" dirty="0">
              <a:solidFill>
                <a:srgbClr val="000000"/>
              </a:solidFill>
            </a:endParaRPr>
          </a:p>
          <a:p>
            <a:endParaRPr lang="en-HR" dirty="0">
              <a:solidFill>
                <a:srgbClr val="000000"/>
              </a:solidFill>
            </a:endParaRPr>
          </a:p>
          <a:p>
            <a:endParaRPr lang="en-HR" dirty="0">
              <a:solidFill>
                <a:srgbClr val="000000"/>
              </a:solidFill>
            </a:endParaRPr>
          </a:p>
        </p:txBody>
      </p:sp>
      <p:pic>
        <p:nvPicPr>
          <p:cNvPr id="5" name="Slika 4" descr="Slika na kojoj se prikazuje odijevanje, dječak, crtić, osoba&#10;&#10;Sadržaj generiran umjetnom inteligencijom može biti netočan.">
            <a:extLst>
              <a:ext uri="{FF2B5EF4-FFF2-40B4-BE49-F238E27FC236}">
                <a16:creationId xmlns:a16="http://schemas.microsoft.com/office/drawing/2014/main" id="{4E57571F-8804-73FE-8C5F-052FB7E82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905000"/>
            <a:ext cx="5451627" cy="362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91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 descr="Slika na kojoj se prikazuje ukrasni isječci, grafika&#10;&#10;Sadržaj generiran umjetnom inteligencijom može biti netočan.">
            <a:extLst>
              <a:ext uri="{FF2B5EF4-FFF2-40B4-BE49-F238E27FC236}">
                <a16:creationId xmlns:a16="http://schemas.microsoft.com/office/drawing/2014/main" id="{E52153EE-8234-79AE-F477-E032ABBB8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415" r="23556"/>
          <a:stretch/>
        </p:blipFill>
        <p:spPr>
          <a:xfrm>
            <a:off x="697126" y="2196440"/>
            <a:ext cx="3253582" cy="2945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C42474-4F03-4B37-4F0A-4E80D804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en-HR" sz="3200" dirty="0">
                <a:solidFill>
                  <a:schemeClr val="accent2"/>
                </a:solidFill>
              </a:rPr>
              <a:t>            Problem solving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D5CF3-45DE-8ACF-68B9-923569AF8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5454" y="1909512"/>
            <a:ext cx="4950662" cy="446179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</a:t>
            </a: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ili bez psihološkog poremećaja poteškoće pri ostvarivanju svojih ciljeva </a:t>
            </a: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specificirati problem, osmisliti rješenja, implementacija 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I</a:t>
            </a: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procjena učinkovitosti</a:t>
            </a: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n-HR" sz="1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K</a:t>
            </a: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ako bi ga rješio nekad prije / kako bi savjetovao prijatelja / mi nudimo potencijalna rješenja (samootkrivanje)</a:t>
            </a:r>
          </a:p>
          <a:p>
            <a:pPr marL="0" indent="0">
              <a:lnSpc>
                <a:spcPct val="90000"/>
              </a:lnSpc>
              <a:buNone/>
            </a:pPr>
            <a:endParaRPr lang="en-HR" sz="1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</a:t>
            </a: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romjena okoline (Maria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i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hrana), životne promjene (nefunkcionalni odnosi, nezadovoljstvo radnim mjestom… )</a:t>
            </a: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n-HR" sz="1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D</a:t>
            </a: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etekcija disfunkcionalnih kognicija (Abe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i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kupovina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svečane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odjeće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)</a:t>
            </a:r>
            <a:endParaRPr lang="hr-HR" sz="1400" dirty="0">
              <a:solidFill>
                <a:schemeClr val="tx1">
                  <a:lumMod val="95000"/>
                  <a:lumOff val="5000"/>
                </a:schemeClr>
              </a:solidFill>
              <a:sym typeface="Wingdings" pitchFamily="2" charset="2"/>
            </a:endParaRPr>
          </a:p>
          <a:p>
            <a:pPr marL="0" indent="0">
              <a:lnSpc>
                <a:spcPct val="90000"/>
              </a:lnSpc>
              <a:buNone/>
            </a:pPr>
            <a:endParaRPr lang="en-H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”</a:t>
            </a:r>
            <a:r>
              <a:rPr lang="hr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Tako je – kako je” (</a:t>
            </a:r>
            <a:r>
              <a:rPr lang="en-HR" sz="1400" b="1" dirty="0">
                <a:solidFill>
                  <a:srgbClr val="C00000"/>
                </a:solidFill>
              </a:rPr>
              <a:t>Oh, well</a:t>
            </a:r>
            <a:r>
              <a:rPr lang="hr-HR" sz="1400" b="1" dirty="0">
                <a:solidFill>
                  <a:srgbClr val="C00000"/>
                </a:solidFill>
              </a:rPr>
              <a:t>)</a:t>
            </a:r>
            <a:r>
              <a:rPr lang="en-HR" sz="1400" b="1" dirty="0">
                <a:solidFill>
                  <a:srgbClr val="C00000"/>
                </a:solidFill>
              </a:rPr>
              <a:t> </a:t>
            </a:r>
            <a:r>
              <a:rPr lang="en-HR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tehnika (Abe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bivša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supruga</a:t>
            </a:r>
            <a:r>
              <a:rPr lang="en-GB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HR" sz="1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66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FD2BD-006B-C695-9E9E-A4748BAFA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615"/>
          </a:xfrm>
        </p:spPr>
        <p:txBody>
          <a:bodyPr/>
          <a:lstStyle/>
          <a:p>
            <a:r>
              <a:rPr lang="en-HR" dirty="0"/>
              <a:t>      Donošenje odluka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72A40-3845-8213-CCED-6CD1E6DC6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385"/>
            <a:ext cx="10515600" cy="5020135"/>
          </a:xfrm>
        </p:spPr>
        <p:txBody>
          <a:bodyPr/>
          <a:lstStyle/>
          <a:p>
            <a:r>
              <a:rPr lang="en-GB" dirty="0" err="1"/>
              <a:t>analiza</a:t>
            </a:r>
            <a:r>
              <a:rPr lang="en-GB" dirty="0"/>
              <a:t> p</a:t>
            </a:r>
            <a:r>
              <a:rPr lang="en-HR" dirty="0"/>
              <a:t>rednosti </a:t>
            </a:r>
            <a:r>
              <a:rPr lang="en-GB" dirty="0" err="1"/>
              <a:t>i</a:t>
            </a:r>
            <a:r>
              <a:rPr lang="en-HR" dirty="0"/>
              <a:t> nedostataka odluke </a:t>
            </a:r>
            <a:r>
              <a:rPr lang="en-HR" dirty="0">
                <a:sym typeface="Wingdings" pitchFamily="2" charset="2"/>
              </a:rPr>
              <a:t> vaganje  zaključak</a:t>
            </a:r>
          </a:p>
          <a:p>
            <a:r>
              <a:rPr lang="en-HR" dirty="0">
                <a:sym typeface="Wingdings" pitchFamily="2" charset="2"/>
              </a:rPr>
              <a:t>Abe </a:t>
            </a:r>
            <a:r>
              <a:rPr lang="en-GB" dirty="0" err="1">
                <a:sym typeface="Wingdings" pitchFamily="2" charset="2"/>
              </a:rPr>
              <a:t>i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odluka</a:t>
            </a:r>
            <a:r>
              <a:rPr lang="en-GB" dirty="0">
                <a:sym typeface="Wingdings" pitchFamily="2" charset="2"/>
              </a:rPr>
              <a:t> o </a:t>
            </a:r>
            <a:r>
              <a:rPr lang="en-GB" dirty="0" err="1">
                <a:sym typeface="Wingdings" pitchFamily="2" charset="2"/>
              </a:rPr>
              <a:t>volontiranju</a:t>
            </a:r>
            <a:r>
              <a:rPr lang="en-GB" dirty="0">
                <a:sym typeface="Wingdings" pitchFamily="2" charset="2"/>
              </a:rPr>
              <a:t> u </a:t>
            </a:r>
            <a:r>
              <a:rPr lang="en-GB" dirty="0" err="1">
                <a:sym typeface="Wingdings" pitchFamily="2" charset="2"/>
              </a:rPr>
              <a:t>skloništu</a:t>
            </a:r>
            <a:r>
              <a:rPr lang="en-GB" dirty="0">
                <a:sym typeface="Wingdings" pitchFamily="2" charset="2"/>
              </a:rPr>
              <a:t> za </a:t>
            </a:r>
            <a:r>
              <a:rPr lang="en-GB" dirty="0" err="1">
                <a:sym typeface="Wingdings" pitchFamily="2" charset="2"/>
              </a:rPr>
              <a:t>beskućnike</a:t>
            </a: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HR" dirty="0">
                <a:sym typeface="Wingdings" pitchFamily="2" charset="2"/>
              </a:rPr>
              <a:t> </a:t>
            </a:r>
            <a:endParaRPr lang="en-HR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38D2D56-E9CD-6FE8-3EBD-166D1F062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299034"/>
              </p:ext>
            </p:extLst>
          </p:nvPr>
        </p:nvGraphicFramePr>
        <p:xfrm>
          <a:off x="1861358" y="2302818"/>
          <a:ext cx="7124032" cy="4297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2016">
                  <a:extLst>
                    <a:ext uri="{9D8B030D-6E8A-4147-A177-3AD203B41FA5}">
                      <a16:colId xmlns:a16="http://schemas.microsoft.com/office/drawing/2014/main" val="2533962352"/>
                    </a:ext>
                  </a:extLst>
                </a:gridCol>
                <a:gridCol w="3562016">
                  <a:extLst>
                    <a:ext uri="{9D8B030D-6E8A-4147-A177-3AD203B41FA5}">
                      <a16:colId xmlns:a16="http://schemas.microsoft.com/office/drawing/2014/main" val="2881418138"/>
                    </a:ext>
                  </a:extLst>
                </a:gridCol>
              </a:tblGrid>
              <a:tr h="1922964">
                <a:tc>
                  <a:txBody>
                    <a:bodyPr/>
                    <a:lstStyle/>
                    <a:p>
                      <a:r>
                        <a:rPr lang="en-HR"/>
                        <a:t>Prednosti volontiranja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/>
                        <a:t>Izaći iz stana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/>
                        <a:t>Osjećat ću se korisno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/>
                        <a:t>Pomagati ljudima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/>
                        <a:t>Dobar korak prije zaposlenja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/>
                        <a:t>N</a:t>
                      </a:r>
                      <a:r>
                        <a:rPr lang="en-HR"/>
                        <a:t>aučiti nove vještine?</a:t>
                      </a:r>
                      <a:endParaRPr lang="en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Nedostaci volontiranja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 dirty="0"/>
                        <a:t>Možda ću biti premoren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 dirty="0"/>
                        <a:t>Možda mi se neće svidjeti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 dirty="0"/>
                        <a:t>Misleći o tome, osjećam se tjeskobno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28423"/>
                  </a:ext>
                </a:extLst>
              </a:tr>
              <a:tr h="1922964">
                <a:tc>
                  <a:txBody>
                    <a:bodyPr/>
                    <a:lstStyle/>
                    <a:p>
                      <a:r>
                        <a:rPr lang="en-HR"/>
                        <a:t>Prednosti nevolontiranja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/>
                        <a:t>Ne moram se osjećati tjeskobno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/>
                        <a:t>Štediti ću energiju za druge stvari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/>
                        <a:t>Ne moram se suočiti s potencijalnim neuspjehom</a:t>
                      </a:r>
                      <a:endParaRPr lang="en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HR" dirty="0"/>
                        <a:t>Nedostaci nevolontiranja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 dirty="0"/>
                        <a:t>Ne pomaže mojoj depresiji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</a:t>
                      </a:r>
                      <a:r>
                        <a:rPr lang="en-HR" dirty="0"/>
                        <a:t>e tjera me iz stana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 dirty="0"/>
                        <a:t>Ne daje mi priliku da se osjećam korisnim </a:t>
                      </a:r>
                      <a:r>
                        <a:rPr lang="en-GB" dirty="0"/>
                        <a:t>I</a:t>
                      </a:r>
                      <a:r>
                        <a:rPr lang="en-HR" dirty="0"/>
                        <a:t> produktivnim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HR" dirty="0"/>
                        <a:t>Ne povećava mogućnost učenja novih vještina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431767"/>
                  </a:ext>
                </a:extLst>
              </a:tr>
            </a:tbl>
          </a:graphicData>
        </a:graphic>
      </p:graphicFrame>
      <p:pic>
        <p:nvPicPr>
          <p:cNvPr id="5" name="Slika 4" descr="Slika na kojoj se prikazuje uređaj, omjer&#10;&#10;Sadržaj generiran umjetnom inteligencijom može biti netočan.">
            <a:extLst>
              <a:ext uri="{FF2B5EF4-FFF2-40B4-BE49-F238E27FC236}">
                <a16:creationId xmlns:a16="http://schemas.microsoft.com/office/drawing/2014/main" id="{11580902-84F9-E728-BDB9-BCFBE7D5F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868" y="918932"/>
            <a:ext cx="1433359" cy="17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6EB3-ECE8-1314-105E-8971339A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192173"/>
            <a:ext cx="8911687" cy="1280890"/>
          </a:xfrm>
        </p:spPr>
        <p:txBody>
          <a:bodyPr>
            <a:normAutofit/>
          </a:bodyPr>
          <a:lstStyle/>
          <a:p>
            <a:r>
              <a:rPr lang="en-HR" dirty="0"/>
              <a:t>Ocijenjeni zadaci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analogija</a:t>
            </a:r>
            <a:r>
              <a:rPr lang="en-GB" dirty="0"/>
              <a:t> </a:t>
            </a:r>
            <a:r>
              <a:rPr lang="en-GB" dirty="0" err="1"/>
              <a:t>st</a:t>
            </a:r>
            <a:r>
              <a:rPr lang="hr-HR" dirty="0" err="1"/>
              <a:t>ubišta</a:t>
            </a:r>
            <a:endParaRPr lang="en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91222-D4E0-97DF-07D3-667BCE49C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166" y="1456384"/>
            <a:ext cx="9548446" cy="4870100"/>
          </a:xfrm>
        </p:spPr>
        <p:txBody>
          <a:bodyPr>
            <a:normAutofit fontScale="40000" lnSpcReduction="20000"/>
          </a:bodyPr>
          <a:lstStyle/>
          <a:p>
            <a:r>
              <a:rPr lang="en-GB" sz="3300" dirty="0"/>
              <a:t>Da bi se </a:t>
            </a:r>
            <a:r>
              <a:rPr lang="en-GB" sz="3300" dirty="0" err="1"/>
              <a:t>dosegao</a:t>
            </a:r>
            <a:r>
              <a:rPr lang="en-GB" sz="3300" dirty="0"/>
              <a:t> </a:t>
            </a:r>
            <a:r>
              <a:rPr lang="en-GB" sz="3300" dirty="0" err="1"/>
              <a:t>cilj</a:t>
            </a:r>
            <a:r>
              <a:rPr lang="en-GB" sz="3300" dirty="0"/>
              <a:t>, </a:t>
            </a:r>
            <a:r>
              <a:rPr lang="en-GB" sz="3300" dirty="0" err="1"/>
              <a:t>potrebno</a:t>
            </a:r>
            <a:r>
              <a:rPr lang="en-GB" sz="3300" dirty="0"/>
              <a:t> je </a:t>
            </a:r>
            <a:r>
              <a:rPr lang="en-GB" sz="3300" dirty="0" err="1"/>
              <a:t>izvršiti</a:t>
            </a:r>
            <a:r>
              <a:rPr lang="en-GB" sz="3300" dirty="0"/>
              <a:t> </a:t>
            </a:r>
            <a:r>
              <a:rPr lang="en-GB" sz="3300" dirty="0" err="1"/>
              <a:t>niz</a:t>
            </a:r>
            <a:r>
              <a:rPr lang="en-GB" sz="3300" dirty="0"/>
              <a:t> </a:t>
            </a:r>
            <a:r>
              <a:rPr lang="en-GB" sz="3300" dirty="0" err="1"/>
              <a:t>zadataka</a:t>
            </a:r>
            <a:r>
              <a:rPr lang="en-GB" sz="3300" dirty="0"/>
              <a:t> </a:t>
            </a:r>
            <a:r>
              <a:rPr lang="en-GB" sz="3300" dirty="0" err="1"/>
              <a:t>na</a:t>
            </a:r>
            <a:r>
              <a:rPr lang="en-GB" sz="3300" dirty="0"/>
              <a:t> putu</a:t>
            </a:r>
            <a:r>
              <a:rPr lang="hr-HR" dirty="0"/>
              <a:t>                                                                        </a:t>
            </a:r>
            <a:r>
              <a:rPr lang="hr-HR" sz="2800" dirty="0"/>
              <a:t>Ići u obilazak drugog stana</a:t>
            </a:r>
          </a:p>
          <a:p>
            <a:endParaRPr lang="en-GB" dirty="0"/>
          </a:p>
          <a:p>
            <a:r>
              <a:rPr lang="hr-HR" sz="3300" dirty="0"/>
              <a:t>U</a:t>
            </a:r>
            <a:r>
              <a:rPr lang="en-GB" sz="3300" dirty="0" err="1"/>
              <a:t>sredotočiti</a:t>
            </a:r>
            <a:r>
              <a:rPr lang="en-GB" sz="3300" dirty="0"/>
              <a:t> se </a:t>
            </a:r>
            <a:r>
              <a:rPr lang="en-GB" sz="3300" dirty="0" err="1"/>
              <a:t>na</a:t>
            </a:r>
            <a:r>
              <a:rPr lang="en-GB" sz="3300" dirty="0"/>
              <a:t> </a:t>
            </a:r>
            <a:r>
              <a:rPr lang="en-GB" sz="3300" dirty="0" err="1"/>
              <a:t>postojeći</a:t>
            </a:r>
            <a:r>
              <a:rPr lang="en-GB" sz="3300" dirty="0"/>
              <a:t> </a:t>
            </a:r>
            <a:r>
              <a:rPr lang="en-GB" sz="3300" dirty="0" err="1"/>
              <a:t>korak</a:t>
            </a:r>
            <a:endParaRPr lang="en-GB" sz="3300" dirty="0"/>
          </a:p>
          <a:p>
            <a:r>
              <a:rPr lang="en-GB" sz="3300" dirty="0"/>
              <a:t>Maria </a:t>
            </a:r>
            <a:r>
              <a:rPr lang="en-GB" sz="3300" dirty="0" err="1"/>
              <a:t>i</a:t>
            </a:r>
            <a:r>
              <a:rPr lang="en-GB" sz="3300" dirty="0"/>
              <a:t> </a:t>
            </a:r>
            <a:r>
              <a:rPr lang="en-GB" sz="3300" dirty="0" err="1"/>
              <a:t>selidba</a:t>
            </a:r>
            <a:r>
              <a:rPr lang="en-GB" dirty="0"/>
              <a:t> </a:t>
            </a:r>
            <a:r>
              <a:rPr lang="hr-HR" dirty="0"/>
              <a:t>                                                                                                                                                                                                  </a:t>
            </a:r>
            <a:r>
              <a:rPr lang="hr-HR" sz="2800" dirty="0"/>
              <a:t>Ići u obilazak stana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                                                          </a:t>
            </a:r>
          </a:p>
          <a:p>
            <a:pPr marL="0" indent="0">
              <a:buNone/>
            </a:pPr>
            <a:r>
              <a:rPr lang="hr-HR" sz="1600" dirty="0"/>
              <a:t>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hr-HR" sz="2800" dirty="0"/>
              <a:t>Nazvati za obilazak stana</a:t>
            </a:r>
          </a:p>
          <a:p>
            <a:pPr marL="0" indent="0">
              <a:buNone/>
            </a:pPr>
            <a:r>
              <a:rPr lang="hr-HR" dirty="0"/>
              <a:t>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                                                                   </a:t>
            </a:r>
            <a:r>
              <a:rPr lang="hr-HR" sz="2800" dirty="0"/>
              <a:t>Pretražiti online</a:t>
            </a:r>
          </a:p>
          <a:p>
            <a:pPr marL="0" indent="0">
              <a:buNone/>
            </a:pPr>
            <a:r>
              <a:rPr lang="hr-HR" sz="2800" dirty="0"/>
              <a:t>                                                                                                                        stanove </a:t>
            </a:r>
          </a:p>
          <a:p>
            <a:pPr marL="0" indent="0">
              <a:buNone/>
            </a:pPr>
            <a:r>
              <a:rPr lang="hr-HR" dirty="0"/>
              <a:t>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                         </a:t>
            </a:r>
            <a:r>
              <a:rPr lang="hr-HR" sz="2800" dirty="0"/>
              <a:t>Koliko novaca</a:t>
            </a:r>
          </a:p>
          <a:p>
            <a:pPr marL="0" indent="0">
              <a:buNone/>
            </a:pPr>
            <a:r>
              <a:rPr lang="hr-HR" sz="1800" dirty="0"/>
              <a:t>                                                                                                             </a:t>
            </a:r>
            <a:r>
              <a:rPr lang="hr-HR" sz="2800" dirty="0"/>
              <a:t>mogu izdvojiti za najam             </a:t>
            </a:r>
          </a:p>
          <a:p>
            <a:pPr marL="0" indent="0">
              <a:buNone/>
            </a:pPr>
            <a:r>
              <a:rPr lang="hr-HR" dirty="0"/>
              <a:t>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</a:t>
            </a:r>
            <a:r>
              <a:rPr lang="hr-HR" sz="2800" dirty="0"/>
              <a:t>Pričati sa susjedom </a:t>
            </a:r>
          </a:p>
          <a:p>
            <a:pPr marL="0" indent="0">
              <a:buNone/>
            </a:pPr>
            <a:r>
              <a:rPr lang="hr-HR" dirty="0"/>
              <a:t>                                                                                                                </a:t>
            </a:r>
            <a:r>
              <a:rPr lang="hr-HR" sz="2800" dirty="0"/>
              <a:t>o selidbi</a:t>
            </a:r>
            <a:endParaRPr lang="en-HR" sz="2800" dirty="0"/>
          </a:p>
          <a:p>
            <a:pPr marL="0" indent="0">
              <a:buNone/>
            </a:pPr>
            <a:endParaRPr lang="en-HR" dirty="0"/>
          </a:p>
        </p:txBody>
      </p:sp>
      <p:cxnSp>
        <p:nvCxnSpPr>
          <p:cNvPr id="6" name="Poveznik: kutno 5">
            <a:extLst>
              <a:ext uri="{FF2B5EF4-FFF2-40B4-BE49-F238E27FC236}">
                <a16:creationId xmlns:a16="http://schemas.microsoft.com/office/drawing/2014/main" id="{7D7D897A-0AD3-1CDC-591C-4164D4B611F8}"/>
              </a:ext>
            </a:extLst>
          </p:cNvPr>
          <p:cNvCxnSpPr>
            <a:cxnSpLocks/>
          </p:cNvCxnSpPr>
          <p:nvPr/>
        </p:nvCxnSpPr>
        <p:spPr>
          <a:xfrm flipV="1">
            <a:off x="4491611" y="5401616"/>
            <a:ext cx="1959429" cy="1092759"/>
          </a:xfrm>
          <a:prstGeom prst="bentConnector3">
            <a:avLst>
              <a:gd name="adj1" fmla="val 510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oveznik: kutno 13">
            <a:extLst>
              <a:ext uri="{FF2B5EF4-FFF2-40B4-BE49-F238E27FC236}">
                <a16:creationId xmlns:a16="http://schemas.microsoft.com/office/drawing/2014/main" id="{EC6F2BCB-EC36-29A0-9E59-4C73C7C55386}"/>
              </a:ext>
            </a:extLst>
          </p:cNvPr>
          <p:cNvCxnSpPr>
            <a:cxnSpLocks/>
          </p:cNvCxnSpPr>
          <p:nvPr/>
        </p:nvCxnSpPr>
        <p:spPr>
          <a:xfrm rot="5400000">
            <a:off x="6170942" y="4106634"/>
            <a:ext cx="1575080" cy="101488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oveznik: kutno 17">
            <a:extLst>
              <a:ext uri="{FF2B5EF4-FFF2-40B4-BE49-F238E27FC236}">
                <a16:creationId xmlns:a16="http://schemas.microsoft.com/office/drawing/2014/main" id="{4B461B2E-4DA1-352E-8717-740E599B4876}"/>
              </a:ext>
            </a:extLst>
          </p:cNvPr>
          <p:cNvCxnSpPr>
            <a:cxnSpLocks/>
          </p:cNvCxnSpPr>
          <p:nvPr/>
        </p:nvCxnSpPr>
        <p:spPr>
          <a:xfrm rot="5400000">
            <a:off x="7148398" y="3117876"/>
            <a:ext cx="1813726" cy="117867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oveznik: kutno 20">
            <a:extLst>
              <a:ext uri="{FF2B5EF4-FFF2-40B4-BE49-F238E27FC236}">
                <a16:creationId xmlns:a16="http://schemas.microsoft.com/office/drawing/2014/main" id="{B42032C4-578C-686D-94AF-C46712C683BE}"/>
              </a:ext>
            </a:extLst>
          </p:cNvPr>
          <p:cNvCxnSpPr>
            <a:cxnSpLocks/>
          </p:cNvCxnSpPr>
          <p:nvPr/>
        </p:nvCxnSpPr>
        <p:spPr>
          <a:xfrm rot="5400000">
            <a:off x="8327072" y="2095047"/>
            <a:ext cx="1813726" cy="1178673"/>
          </a:xfrm>
          <a:prstGeom prst="bentConnector3">
            <a:avLst>
              <a:gd name="adj1" fmla="val 560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Slika 21">
            <a:extLst>
              <a:ext uri="{FF2B5EF4-FFF2-40B4-BE49-F238E27FC236}">
                <a16:creationId xmlns:a16="http://schemas.microsoft.com/office/drawing/2014/main" id="{E894B50C-5E06-F837-6C4F-4D493FC390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272" y="855424"/>
            <a:ext cx="1178674" cy="18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107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88AF9-5137-BB85-962E-5AFF66B88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Izlaganje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20519-F5FD-3264-BE14-9D9F3DD1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depresivnih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anksioznih</a:t>
            </a:r>
            <a:r>
              <a:rPr lang="en-GB" dirty="0"/>
              <a:t> </a:t>
            </a:r>
            <a:r>
              <a:rPr lang="en-GB" dirty="0" err="1"/>
              <a:t>klijenata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 err="1"/>
              <a:t>Izbjegavanje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sigurnosno</a:t>
            </a:r>
            <a:r>
              <a:rPr lang="en-GB" dirty="0"/>
              <a:t> </a:t>
            </a:r>
            <a:r>
              <a:rPr lang="en-GB" dirty="0" err="1"/>
              <a:t>ponašanje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 err="1">
                <a:sym typeface="Wingdings" pitchFamily="2" charset="2"/>
              </a:rPr>
              <a:t>daje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trenutno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olakšanje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r>
              <a:rPr lang="en-GB" dirty="0" err="1">
                <a:sym typeface="Wingdings" pitchFamily="2" charset="2"/>
              </a:rPr>
              <a:t>Hijerarhija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izbjegavanih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situacija</a:t>
            </a:r>
            <a:r>
              <a:rPr lang="en-GB" dirty="0">
                <a:sym typeface="Wingdings" pitchFamily="2" charset="2"/>
              </a:rPr>
              <a:t>, od </a:t>
            </a:r>
            <a:r>
              <a:rPr lang="en-GB" dirty="0" err="1">
                <a:sym typeface="Wingdings" pitchFamily="2" charset="2"/>
              </a:rPr>
              <a:t>najmanje</a:t>
            </a:r>
            <a:r>
              <a:rPr lang="en-GB" dirty="0">
                <a:sym typeface="Wingdings" pitchFamily="2" charset="2"/>
              </a:rPr>
              <a:t> do </a:t>
            </a:r>
            <a:r>
              <a:rPr lang="en-GB" dirty="0" err="1">
                <a:sym typeface="Wingdings" pitchFamily="2" charset="2"/>
              </a:rPr>
              <a:t>najviše</a:t>
            </a:r>
            <a:r>
              <a:rPr lang="en-GB" dirty="0">
                <a:sym typeface="Wingdings" pitchFamily="2" charset="2"/>
              </a:rPr>
              <a:t>, </a:t>
            </a:r>
            <a:r>
              <a:rPr lang="en-GB" dirty="0" err="1">
                <a:sym typeface="Wingdings" pitchFamily="2" charset="2"/>
              </a:rPr>
              <a:t>ocijena</a:t>
            </a:r>
            <a:r>
              <a:rPr lang="en-GB" dirty="0">
                <a:sym typeface="Wingdings" pitchFamily="2" charset="2"/>
              </a:rPr>
              <a:t> 1-10</a:t>
            </a: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r>
              <a:rPr lang="en-GB" dirty="0" err="1">
                <a:sym typeface="Wingdings" pitchFamily="2" charset="2"/>
              </a:rPr>
              <a:t>Izlaganje</a:t>
            </a:r>
            <a:r>
              <a:rPr lang="en-GB" dirty="0">
                <a:sym typeface="Wingdings" pitchFamily="2" charset="2"/>
              </a:rPr>
              <a:t> u </a:t>
            </a:r>
            <a:r>
              <a:rPr lang="en-GB" dirty="0" err="1">
                <a:sym typeface="Wingdings" pitchFamily="2" charset="2"/>
              </a:rPr>
              <a:t>imaginaciji</a:t>
            </a:r>
            <a:endParaRPr lang="en-GB" dirty="0">
              <a:sym typeface="Wingdings" pitchFamily="2" charset="2"/>
            </a:endParaRPr>
          </a:p>
          <a:p>
            <a:pPr marL="0" indent="0">
              <a:buNone/>
            </a:pPr>
            <a:endParaRPr lang="en-GB" dirty="0">
              <a:sym typeface="Wingdings" pitchFamily="2" charset="2"/>
            </a:endParaRPr>
          </a:p>
          <a:p>
            <a:r>
              <a:rPr lang="en-GB" dirty="0" err="1">
                <a:sym typeface="Wingdings" pitchFamily="2" charset="2"/>
              </a:rPr>
              <a:t>Monitoriranje</a:t>
            </a:r>
            <a:r>
              <a:rPr lang="en-GB" dirty="0">
                <a:sym typeface="Wingdings" pitchFamily="2" charset="2"/>
              </a:rPr>
              <a:t> </a:t>
            </a:r>
            <a:r>
              <a:rPr lang="en-GB" dirty="0" err="1">
                <a:sym typeface="Wingdings" pitchFamily="2" charset="2"/>
              </a:rPr>
              <a:t>aktivnosti</a:t>
            </a:r>
            <a:r>
              <a:rPr lang="en-GB" dirty="0">
                <a:sym typeface="Wingdings" pitchFamily="2" charset="2"/>
              </a:rPr>
              <a:t> </a:t>
            </a:r>
          </a:p>
          <a:p>
            <a:endParaRPr lang="en-GB" dirty="0">
              <a:sym typeface="Wingdings" pitchFamily="2" charset="2"/>
            </a:endParaRPr>
          </a:p>
          <a:p>
            <a:endParaRPr lang="en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DC0B78-C9DC-1794-EF0C-01031629C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477" y="624110"/>
            <a:ext cx="3280429" cy="18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5618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{71E80F30-EF77-9041-AD41-AA1D2F1E9237}tf10001069</Template>
  <TotalTime>881</TotalTime>
  <Words>720</Words>
  <Application>Microsoft Office PowerPoint</Application>
  <PresentationFormat>Widescreen</PresentationFormat>
  <Paragraphs>127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Century Gothic</vt:lpstr>
      <vt:lpstr>Wingdings</vt:lpstr>
      <vt:lpstr>Wingdings 3</vt:lpstr>
      <vt:lpstr>Wisp</vt:lpstr>
      <vt:lpstr>Dodatne tehnike</vt:lpstr>
      <vt:lpstr>PowerPoint Presentation</vt:lpstr>
      <vt:lpstr>Tehnike za regulaciju emocija</vt:lpstr>
      <vt:lpstr>Ponovno fokusiranje, uključivanje u poželjna ponašanja, samoumirivanje, relaksacija</vt:lpstr>
      <vt:lpstr>Trening socijalnih vještina</vt:lpstr>
      <vt:lpstr>            Problem solving</vt:lpstr>
      <vt:lpstr>      Donošenje odluka</vt:lpstr>
      <vt:lpstr>Ocijenjeni zadaci i analogija stubišta</vt:lpstr>
      <vt:lpstr>Izlaganje</vt:lpstr>
      <vt:lpstr>Igranje uloga i tehnika pite </vt:lpstr>
      <vt:lpstr>Samouspoređivanje</vt:lpstr>
      <vt:lpstr>Kartica za suočavanje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Dodatne tehnike</dc:title>
  <dc:creator>Microsoft Office User</dc:creator>
  <cp:lastModifiedBy>hubikotvr@outlook.com</cp:lastModifiedBy>
  <cp:revision>7</cp:revision>
  <dcterms:created xsi:type="dcterms:W3CDTF">2025-05-04T08:19:04Z</dcterms:created>
  <dcterms:modified xsi:type="dcterms:W3CDTF">2025-05-15T14:16:31Z</dcterms:modified>
</cp:coreProperties>
</file>