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99" r:id="rId14"/>
    <p:sldId id="300" r:id="rId15"/>
  </p:sldIdLst>
  <p:sldSz cx="9144000" cy="5143500" type="screen16x9"/>
  <p:notesSz cx="6858000" cy="9144000"/>
  <p:embeddedFontLst>
    <p:embeddedFont>
      <p:font typeface="Nunito Light" panose="020B0604020202020204" charset="-18"/>
      <p:regular r:id="rId17"/>
      <p:italic r:id="rId18"/>
    </p:embeddedFont>
    <p:embeddedFont>
      <p:font typeface="Assistant" panose="020B0604020202020204" charset="-79"/>
      <p:regular r:id="rId19"/>
      <p:bold r:id="rId20"/>
    </p:embeddedFont>
    <p:embeddedFont>
      <p:font typeface="Sora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9"/>
    <a:srgbClr val="1E177B"/>
    <a:srgbClr val="FFFFFF"/>
    <a:srgbClr val="F3F3F3"/>
    <a:srgbClr val="446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987601-3263-43B0-AFDB-6AAFD3EDFB9A}">
  <a:tblStyle styleId="{E2987601-3263-43B0-AFDB-6AAFD3EDFB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5D0F72-DA1B-45E0-86D7-BC5D4D0C50F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>
          <a:extLst>
            <a:ext uri="{FF2B5EF4-FFF2-40B4-BE49-F238E27FC236}">
              <a16:creationId xmlns:a16="http://schemas.microsoft.com/office/drawing/2014/main" id="{C42E5A20-5B93-C52C-AFE2-0386E06FF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0860aa576_0_0:notes">
            <a:extLst>
              <a:ext uri="{FF2B5EF4-FFF2-40B4-BE49-F238E27FC236}">
                <a16:creationId xmlns:a16="http://schemas.microsoft.com/office/drawing/2014/main" id="{CDC4B143-7A75-07AF-1AF5-899942F78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0860aa576_0_0:notes">
            <a:extLst>
              <a:ext uri="{FF2B5EF4-FFF2-40B4-BE49-F238E27FC236}">
                <a16:creationId xmlns:a16="http://schemas.microsoft.com/office/drawing/2014/main" id="{FC290BE4-D1C7-4E34-6E6F-BF1A439CA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09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>
          <a:extLst>
            <a:ext uri="{FF2B5EF4-FFF2-40B4-BE49-F238E27FC236}">
              <a16:creationId xmlns:a16="http://schemas.microsoft.com/office/drawing/2014/main" id="{19A1D0DE-004E-DBE8-1886-1208F7347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0860aa576_0_0:notes">
            <a:extLst>
              <a:ext uri="{FF2B5EF4-FFF2-40B4-BE49-F238E27FC236}">
                <a16:creationId xmlns:a16="http://schemas.microsoft.com/office/drawing/2014/main" id="{7F657B88-B704-4E1B-4918-37D3D840E5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0860aa576_0_0:notes">
            <a:extLst>
              <a:ext uri="{FF2B5EF4-FFF2-40B4-BE49-F238E27FC236}">
                <a16:creationId xmlns:a16="http://schemas.microsoft.com/office/drawing/2014/main" id="{F9A9F817-4ED3-8A12-F2A6-399037CA4B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67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>
          <a:extLst>
            <a:ext uri="{FF2B5EF4-FFF2-40B4-BE49-F238E27FC236}">
              <a16:creationId xmlns:a16="http://schemas.microsoft.com/office/drawing/2014/main" id="{6C480650-645E-30D9-361A-28D394DA4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0860aa576_0_0:notes">
            <a:extLst>
              <a:ext uri="{FF2B5EF4-FFF2-40B4-BE49-F238E27FC236}">
                <a16:creationId xmlns:a16="http://schemas.microsoft.com/office/drawing/2014/main" id="{3610EAEA-78B7-6C6C-3E3F-6E49EA87A4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0860aa576_0_0:notes">
            <a:extLst>
              <a:ext uri="{FF2B5EF4-FFF2-40B4-BE49-F238E27FC236}">
                <a16:creationId xmlns:a16="http://schemas.microsoft.com/office/drawing/2014/main" id="{45AEF684-FA33-DD4E-6524-7E9B224E2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50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099" y="1609650"/>
            <a:ext cx="7713900" cy="14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03613" y="3102750"/>
            <a:ext cx="4736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60969"/>
            <a:ext cx="9144100" cy="6434830"/>
            <a:chOff x="0" y="-260969"/>
            <a:chExt cx="9144100" cy="6434830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459000" y="3458275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15025" y="4448781"/>
              <a:ext cx="457692" cy="146187"/>
              <a:chOff x="715100" y="4416700"/>
              <a:chExt cx="559800" cy="1788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8074921" y="461910"/>
              <a:ext cx="707960" cy="146187"/>
              <a:chOff x="7797150" y="445600"/>
              <a:chExt cx="865900" cy="1788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2661627" y="4121822"/>
              <a:ext cx="2054558" cy="2052038"/>
              <a:chOff x="2661627" y="4121822"/>
              <a:chExt cx="2054558" cy="2052038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5057274" y="-260969"/>
              <a:ext cx="1282527" cy="1043744"/>
              <a:chOff x="5577063" y="-266175"/>
              <a:chExt cx="1527000" cy="124270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LANK_1_1_1_1_1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>
            <a:off x="-50" y="-12559"/>
            <a:ext cx="9144050" cy="5156057"/>
            <a:chOff x="-50" y="-12559"/>
            <a:chExt cx="9144050" cy="5156057"/>
          </a:xfrm>
        </p:grpSpPr>
        <p:sp>
          <p:nvSpPr>
            <p:cNvPr id="418" name="Google Shape;418;p24"/>
            <p:cNvSpPr/>
            <p:nvPr/>
          </p:nvSpPr>
          <p:spPr>
            <a:xfrm rot="10800000" flipH="1">
              <a:off x="-50" y="4602454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 rot="10800000" flipH="1">
              <a:off x="7458900" y="-12559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420" name="Google Shape;420;p24"/>
            <p:cNvGrpSpPr/>
            <p:nvPr/>
          </p:nvGrpSpPr>
          <p:grpSpPr>
            <a:xfrm rot="10800000" flipH="1">
              <a:off x="714975" y="535848"/>
              <a:ext cx="457692" cy="146187"/>
              <a:chOff x="715100" y="4416700"/>
              <a:chExt cx="559800" cy="178800"/>
            </a:xfrm>
          </p:grpSpPr>
          <p:sp>
            <p:nvSpPr>
              <p:cNvPr id="421" name="Google Shape;421;p24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23" name="Google Shape;423;p24"/>
            <p:cNvGrpSpPr/>
            <p:nvPr/>
          </p:nvGrpSpPr>
          <p:grpSpPr>
            <a:xfrm rot="10800000" flipH="1">
              <a:off x="8074871" y="4522720"/>
              <a:ext cx="707960" cy="146187"/>
              <a:chOff x="7797150" y="445600"/>
              <a:chExt cx="865900" cy="178800"/>
            </a:xfrm>
          </p:grpSpPr>
          <p:sp>
            <p:nvSpPr>
              <p:cNvPr id="424" name="Google Shape;424;p24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5" name="Google Shape;425;p24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27" name="Google Shape;427;p24"/>
            <p:cNvGrpSpPr/>
            <p:nvPr/>
          </p:nvGrpSpPr>
          <p:grpSpPr>
            <a:xfrm rot="10800000" flipH="1">
              <a:off x="2661577" y="-12544"/>
              <a:ext cx="2054558" cy="2052038"/>
              <a:chOff x="2661627" y="4121822"/>
              <a:chExt cx="2054558" cy="2052038"/>
            </a:xfrm>
          </p:grpSpPr>
          <p:sp>
            <p:nvSpPr>
              <p:cNvPr id="428" name="Google Shape;428;p24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29" name="Google Shape;429;p24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0" name="Google Shape;430;p24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1" name="Google Shape;431;p24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2" name="Google Shape;432;p24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3" name="Google Shape;433;p24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7" name="Google Shape;437;p24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8" name="Google Shape;438;p24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39" name="Google Shape;439;p24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0" name="Google Shape;440;p24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1" name="Google Shape;441;p24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2" name="Google Shape;442;p24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3" name="Google Shape;443;p24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44" name="Google Shape;444;p24"/>
            <p:cNvGrpSpPr/>
            <p:nvPr/>
          </p:nvGrpSpPr>
          <p:grpSpPr>
            <a:xfrm rot="10800000" flipH="1">
              <a:off x="5057224" y="4099754"/>
              <a:ext cx="1282527" cy="1043744"/>
              <a:chOff x="5577063" y="-266175"/>
              <a:chExt cx="1527000" cy="1242700"/>
            </a:xfrm>
          </p:grpSpPr>
          <p:sp>
            <p:nvSpPr>
              <p:cNvPr id="445" name="Google Shape;445;p24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6" name="Google Shape;446;p24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7" name="Google Shape;447;p24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8" name="Google Shape;448;p24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49" name="Google Shape;449;p24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0" name="Google Shape;450;p24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1" name="Google Shape;451;p24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2" name="Google Shape;452;p24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LANK_1_1_1_1_1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25"/>
          <p:cNvGrpSpPr/>
          <p:nvPr/>
        </p:nvGrpSpPr>
        <p:grpSpPr>
          <a:xfrm>
            <a:off x="0" y="6"/>
            <a:ext cx="9144100" cy="5147655"/>
            <a:chOff x="0" y="6"/>
            <a:chExt cx="9144100" cy="5147655"/>
          </a:xfrm>
        </p:grpSpPr>
        <p:sp>
          <p:nvSpPr>
            <p:cNvPr id="455" name="Google Shape;455;p25"/>
            <p:cNvSpPr/>
            <p:nvPr/>
          </p:nvSpPr>
          <p:spPr>
            <a:xfrm rot="10800000" flipH="1">
              <a:off x="0" y="16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 rot="10800000" flipH="1">
              <a:off x="7459000" y="3462541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457" name="Google Shape;457;p25"/>
            <p:cNvGrpSpPr/>
            <p:nvPr/>
          </p:nvGrpSpPr>
          <p:grpSpPr>
            <a:xfrm rot="10800000" flipH="1">
              <a:off x="4343154" y="4539548"/>
              <a:ext cx="457692" cy="146187"/>
              <a:chOff x="715100" y="4416700"/>
              <a:chExt cx="559800" cy="178800"/>
            </a:xfrm>
          </p:grpSpPr>
          <p:sp>
            <p:nvSpPr>
              <p:cNvPr id="458" name="Google Shape;458;p25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60" name="Google Shape;460;p25"/>
            <p:cNvGrpSpPr/>
            <p:nvPr/>
          </p:nvGrpSpPr>
          <p:grpSpPr>
            <a:xfrm rot="10800000" flipH="1">
              <a:off x="4218020" y="466045"/>
              <a:ext cx="707960" cy="146187"/>
              <a:chOff x="7797150" y="445600"/>
              <a:chExt cx="865900" cy="178800"/>
            </a:xfrm>
          </p:grpSpPr>
          <p:sp>
            <p:nvSpPr>
              <p:cNvPr id="461" name="Google Shape;461;p25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2" name="Google Shape;462;p25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64" name="Google Shape;464;p25"/>
            <p:cNvGrpSpPr/>
            <p:nvPr/>
          </p:nvGrpSpPr>
          <p:grpSpPr>
            <a:xfrm>
              <a:off x="538752" y="3095622"/>
              <a:ext cx="2054558" cy="2052038"/>
              <a:chOff x="2661627" y="4121822"/>
              <a:chExt cx="2054558" cy="2052038"/>
            </a:xfrm>
          </p:grpSpPr>
          <p:sp>
            <p:nvSpPr>
              <p:cNvPr id="465" name="Google Shape;465;p25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8" name="Google Shape;468;p25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1" name="Google Shape;471;p25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7" name="Google Shape;477;p25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8" name="Google Shape;478;p25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0" name="Google Shape;480;p25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81" name="Google Shape;481;p25"/>
            <p:cNvGrpSpPr/>
            <p:nvPr/>
          </p:nvGrpSpPr>
          <p:grpSpPr>
            <a:xfrm>
              <a:off x="7343274" y="6"/>
              <a:ext cx="1282527" cy="1043744"/>
              <a:chOff x="5577063" y="-266175"/>
              <a:chExt cx="1527000" cy="1242700"/>
            </a:xfrm>
          </p:grpSpPr>
          <p:sp>
            <p:nvSpPr>
              <p:cNvPr id="482" name="Google Shape;482;p25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3" name="Google Shape;483;p25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5" name="Google Shape;485;p25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6" name="Google Shape;486;p25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7" name="Google Shape;487;p25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8" name="Google Shape;488;p25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489" name="Google Shape;489;p25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subTitle" idx="1"/>
          </p:nvPr>
        </p:nvSpPr>
        <p:spPr>
          <a:xfrm>
            <a:off x="1290763" y="2273963"/>
            <a:ext cx="29076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2"/>
          </p:nvPr>
        </p:nvSpPr>
        <p:spPr>
          <a:xfrm>
            <a:off x="4945638" y="2273963"/>
            <a:ext cx="2907600" cy="4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ra"/>
              <a:buNone/>
              <a:defRPr sz="2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3"/>
          </p:nvPr>
        </p:nvSpPr>
        <p:spPr>
          <a:xfrm>
            <a:off x="1290763" y="2659463"/>
            <a:ext cx="2907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4"/>
          </p:nvPr>
        </p:nvSpPr>
        <p:spPr>
          <a:xfrm>
            <a:off x="4945638" y="2659463"/>
            <a:ext cx="29076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5"/>
          <p:cNvGrpSpPr/>
          <p:nvPr/>
        </p:nvGrpSpPr>
        <p:grpSpPr>
          <a:xfrm>
            <a:off x="7" y="461910"/>
            <a:ext cx="8855868" cy="4294790"/>
            <a:chOff x="7" y="461910"/>
            <a:chExt cx="8855868" cy="4294790"/>
          </a:xfrm>
        </p:grpSpPr>
        <p:sp>
          <p:nvSpPr>
            <p:cNvPr id="101" name="Google Shape;101;p5"/>
            <p:cNvSpPr/>
            <p:nvPr/>
          </p:nvSpPr>
          <p:spPr>
            <a:xfrm flipH="1">
              <a:off x="7" y="4460300"/>
              <a:ext cx="720000" cy="29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02" name="Google Shape;102;p5"/>
            <p:cNvGrpSpPr/>
            <p:nvPr/>
          </p:nvGrpSpPr>
          <p:grpSpPr>
            <a:xfrm flipH="1">
              <a:off x="8428888" y="461910"/>
              <a:ext cx="426986" cy="146100"/>
              <a:chOff x="280882" y="461910"/>
              <a:chExt cx="426986" cy="146100"/>
            </a:xfrm>
          </p:grpSpPr>
          <p:sp>
            <p:nvSpPr>
              <p:cNvPr id="103" name="Google Shape;103;p5"/>
              <p:cNvSpPr/>
              <p:nvPr/>
            </p:nvSpPr>
            <p:spPr>
              <a:xfrm>
                <a:off x="280882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561768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5" name="Google Shape;105;p5"/>
            <p:cNvGrpSpPr/>
            <p:nvPr/>
          </p:nvGrpSpPr>
          <p:grpSpPr>
            <a:xfrm>
              <a:off x="7966304" y="4608506"/>
              <a:ext cx="457692" cy="146187"/>
              <a:chOff x="715100" y="4416700"/>
              <a:chExt cx="559800" cy="1788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6"/>
          <p:cNvGrpSpPr/>
          <p:nvPr/>
        </p:nvGrpSpPr>
        <p:grpSpPr>
          <a:xfrm>
            <a:off x="-152399" y="461910"/>
            <a:ext cx="9003392" cy="4681581"/>
            <a:chOff x="-152399" y="461910"/>
            <a:chExt cx="9003392" cy="4681581"/>
          </a:xfrm>
        </p:grpSpPr>
        <p:grpSp>
          <p:nvGrpSpPr>
            <p:cNvPr id="111" name="Google Shape;111;p6"/>
            <p:cNvGrpSpPr/>
            <p:nvPr/>
          </p:nvGrpSpPr>
          <p:grpSpPr>
            <a:xfrm>
              <a:off x="8424007" y="461910"/>
              <a:ext cx="426986" cy="146100"/>
              <a:chOff x="280882" y="461910"/>
              <a:chExt cx="426986" cy="146100"/>
            </a:xfrm>
          </p:grpSpPr>
          <p:sp>
            <p:nvSpPr>
              <p:cNvPr id="112" name="Google Shape;112;p6"/>
              <p:cNvSpPr/>
              <p:nvPr/>
            </p:nvSpPr>
            <p:spPr>
              <a:xfrm>
                <a:off x="280882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561768" y="461910"/>
                <a:ext cx="146100" cy="1461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114" name="Google Shape;114;p6"/>
            <p:cNvSpPr/>
            <p:nvPr/>
          </p:nvSpPr>
          <p:spPr>
            <a:xfrm>
              <a:off x="-152399" y="4418990"/>
              <a:ext cx="715200" cy="724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720000" y="2258975"/>
            <a:ext cx="38193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>
            <a:spLocks noGrp="1"/>
          </p:cNvSpPr>
          <p:nvPr>
            <p:ph type="pic" idx="2"/>
          </p:nvPr>
        </p:nvSpPr>
        <p:spPr>
          <a:xfrm>
            <a:off x="5254624" y="535050"/>
            <a:ext cx="3174300" cy="4073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sp>
      <p:grpSp>
        <p:nvGrpSpPr>
          <p:cNvPr id="119" name="Google Shape;119;p7"/>
          <p:cNvGrpSpPr/>
          <p:nvPr/>
        </p:nvGrpSpPr>
        <p:grpSpPr>
          <a:xfrm>
            <a:off x="719996" y="4608425"/>
            <a:ext cx="3819304" cy="1685100"/>
            <a:chOff x="719996" y="4608425"/>
            <a:chExt cx="3819304" cy="1685100"/>
          </a:xfrm>
        </p:grpSpPr>
        <p:grpSp>
          <p:nvGrpSpPr>
            <p:cNvPr id="120" name="Google Shape;120;p7"/>
            <p:cNvGrpSpPr/>
            <p:nvPr/>
          </p:nvGrpSpPr>
          <p:grpSpPr>
            <a:xfrm>
              <a:off x="719996" y="4608435"/>
              <a:ext cx="707960" cy="146187"/>
              <a:chOff x="7797150" y="445600"/>
              <a:chExt cx="865900" cy="1788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124" name="Google Shape;124;p7"/>
            <p:cNvSpPr/>
            <p:nvPr/>
          </p:nvSpPr>
          <p:spPr>
            <a:xfrm>
              <a:off x="2854200" y="4608425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27" name="Google Shape;127;p8"/>
          <p:cNvGrpSpPr/>
          <p:nvPr/>
        </p:nvGrpSpPr>
        <p:grpSpPr>
          <a:xfrm>
            <a:off x="0" y="-260969"/>
            <a:ext cx="9144100" cy="6434830"/>
            <a:chOff x="0" y="-260969"/>
            <a:chExt cx="9144100" cy="6434830"/>
          </a:xfrm>
        </p:grpSpPr>
        <p:sp>
          <p:nvSpPr>
            <p:cNvPr id="128" name="Google Shape;128;p8"/>
            <p:cNvSpPr/>
            <p:nvPr/>
          </p:nvSpPr>
          <p:spPr>
            <a:xfrm>
              <a:off x="0" y="0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7459000" y="3458275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30" name="Google Shape;130;p8"/>
            <p:cNvGrpSpPr/>
            <p:nvPr/>
          </p:nvGrpSpPr>
          <p:grpSpPr>
            <a:xfrm>
              <a:off x="715025" y="4448781"/>
              <a:ext cx="457692" cy="146187"/>
              <a:chOff x="715100" y="4416700"/>
              <a:chExt cx="559800" cy="178800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33" name="Google Shape;133;p8"/>
            <p:cNvGrpSpPr/>
            <p:nvPr/>
          </p:nvGrpSpPr>
          <p:grpSpPr>
            <a:xfrm>
              <a:off x="8074921" y="461910"/>
              <a:ext cx="707960" cy="146187"/>
              <a:chOff x="7797150" y="445600"/>
              <a:chExt cx="865900" cy="178800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37" name="Google Shape;137;p8"/>
            <p:cNvGrpSpPr/>
            <p:nvPr/>
          </p:nvGrpSpPr>
          <p:grpSpPr>
            <a:xfrm>
              <a:off x="2661627" y="4121822"/>
              <a:ext cx="2054558" cy="2052038"/>
              <a:chOff x="2661627" y="4121822"/>
              <a:chExt cx="2054558" cy="2052038"/>
            </a:xfrm>
          </p:grpSpPr>
          <p:sp>
            <p:nvSpPr>
              <p:cNvPr id="138" name="Google Shape;138;p8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54" name="Google Shape;154;p8"/>
            <p:cNvGrpSpPr/>
            <p:nvPr/>
          </p:nvGrpSpPr>
          <p:grpSpPr>
            <a:xfrm>
              <a:off x="5057274" y="-260969"/>
              <a:ext cx="1282527" cy="1043744"/>
              <a:chOff x="5577063" y="-266175"/>
              <a:chExt cx="1527000" cy="1242700"/>
            </a:xfrm>
          </p:grpSpPr>
          <p:sp>
            <p:nvSpPr>
              <p:cNvPr id="155" name="Google Shape;155;p8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2241425" y="16063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2241475" y="2481800"/>
            <a:ext cx="46611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>
            <a:off x="0" y="-773544"/>
            <a:ext cx="9144100" cy="5921180"/>
            <a:chOff x="0" y="-773544"/>
            <a:chExt cx="9144100" cy="5921180"/>
          </a:xfrm>
        </p:grpSpPr>
        <p:sp>
          <p:nvSpPr>
            <p:cNvPr id="167" name="Google Shape;167;p9"/>
            <p:cNvSpPr/>
            <p:nvPr/>
          </p:nvSpPr>
          <p:spPr>
            <a:xfrm>
              <a:off x="0" y="4612725"/>
              <a:ext cx="1257900" cy="53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7459000" y="0"/>
              <a:ext cx="1685100" cy="168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169" name="Google Shape;169;p9"/>
            <p:cNvGrpSpPr/>
            <p:nvPr/>
          </p:nvGrpSpPr>
          <p:grpSpPr>
            <a:xfrm>
              <a:off x="4343154" y="461906"/>
              <a:ext cx="457692" cy="146187"/>
              <a:chOff x="715100" y="4416700"/>
              <a:chExt cx="559800" cy="178800"/>
            </a:xfrm>
          </p:grpSpPr>
          <p:sp>
            <p:nvSpPr>
              <p:cNvPr id="170" name="Google Shape;170;p9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1" name="Google Shape;171;p9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72" name="Google Shape;172;p9"/>
            <p:cNvGrpSpPr/>
            <p:nvPr/>
          </p:nvGrpSpPr>
          <p:grpSpPr>
            <a:xfrm>
              <a:off x="4218020" y="4535410"/>
              <a:ext cx="707960" cy="146187"/>
              <a:chOff x="7797150" y="445600"/>
              <a:chExt cx="865900" cy="178800"/>
            </a:xfrm>
          </p:grpSpPr>
          <p:sp>
            <p:nvSpPr>
              <p:cNvPr id="173" name="Google Shape;173;p9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4" name="Google Shape;174;p9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5" name="Google Shape;175;p9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76" name="Google Shape;176;p9"/>
            <p:cNvGrpSpPr/>
            <p:nvPr/>
          </p:nvGrpSpPr>
          <p:grpSpPr>
            <a:xfrm rot="10800000" flipH="1">
              <a:off x="529227" y="-773544"/>
              <a:ext cx="2054558" cy="2052038"/>
              <a:chOff x="2661627" y="4121822"/>
              <a:chExt cx="2054558" cy="2052038"/>
            </a:xfrm>
          </p:grpSpPr>
          <p:sp>
            <p:nvSpPr>
              <p:cNvPr id="177" name="Google Shape;177;p9"/>
              <p:cNvSpPr/>
              <p:nvPr/>
            </p:nvSpPr>
            <p:spPr>
              <a:xfrm>
                <a:off x="3688500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8" name="Google Shape;178;p9"/>
              <p:cNvSpPr/>
              <p:nvPr/>
            </p:nvSpPr>
            <p:spPr>
              <a:xfrm>
                <a:off x="3688500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79" name="Google Shape;179;p9"/>
              <p:cNvSpPr/>
              <p:nvPr/>
            </p:nvSpPr>
            <p:spPr>
              <a:xfrm>
                <a:off x="3688500" y="4891339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>
                <a:off x="3945856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1" name="Google Shape;181;p9"/>
              <p:cNvSpPr/>
              <p:nvPr/>
            </p:nvSpPr>
            <p:spPr>
              <a:xfrm>
                <a:off x="3431984" y="4634833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3175478" y="4378328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2918973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3431984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394584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4202340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4459685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3175478" y="5404350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3431984" y="5660855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2918133" y="5147844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>
                <a:off x="2661627" y="5917361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4459685" y="4121822"/>
                <a:ext cx="256500" cy="256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93" name="Google Shape;193;p9"/>
            <p:cNvGrpSpPr/>
            <p:nvPr/>
          </p:nvGrpSpPr>
          <p:grpSpPr>
            <a:xfrm rot="10800000" flipH="1">
              <a:off x="7571874" y="4103892"/>
              <a:ext cx="1282527" cy="1043744"/>
              <a:chOff x="5577063" y="-266175"/>
              <a:chExt cx="1527000" cy="1242700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58824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61878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64932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6798663" y="392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6493263" y="-26617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6493263" y="3446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6187863" y="6500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5577063" y="671125"/>
                <a:ext cx="305400" cy="305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779300" y="4038275"/>
            <a:ext cx="5585400" cy="425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BLANK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2" hasCustomPrompt="1"/>
          </p:nvPr>
        </p:nvSpPr>
        <p:spPr>
          <a:xfrm>
            <a:off x="1584389" y="1536713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3" hasCustomPrompt="1"/>
          </p:nvPr>
        </p:nvSpPr>
        <p:spPr>
          <a:xfrm>
            <a:off x="1584389" y="3057427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4" hasCustomPrompt="1"/>
          </p:nvPr>
        </p:nvSpPr>
        <p:spPr>
          <a:xfrm>
            <a:off x="4167887" y="1536713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5" hasCustomPrompt="1"/>
          </p:nvPr>
        </p:nvSpPr>
        <p:spPr>
          <a:xfrm>
            <a:off x="4167887" y="3057427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6" hasCustomPrompt="1"/>
          </p:nvPr>
        </p:nvSpPr>
        <p:spPr>
          <a:xfrm>
            <a:off x="6751411" y="1536713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7" hasCustomPrompt="1"/>
          </p:nvPr>
        </p:nvSpPr>
        <p:spPr>
          <a:xfrm>
            <a:off x="6751411" y="3057427"/>
            <a:ext cx="8082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1"/>
          </p:nvPr>
        </p:nvSpPr>
        <p:spPr>
          <a:xfrm>
            <a:off x="719939" y="2107006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8"/>
          </p:nvPr>
        </p:nvSpPr>
        <p:spPr>
          <a:xfrm>
            <a:off x="3303437" y="2107006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9"/>
          </p:nvPr>
        </p:nvSpPr>
        <p:spPr>
          <a:xfrm>
            <a:off x="5886961" y="2107006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13"/>
          </p:nvPr>
        </p:nvSpPr>
        <p:spPr>
          <a:xfrm>
            <a:off x="719939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14"/>
          </p:nvPr>
        </p:nvSpPr>
        <p:spPr>
          <a:xfrm>
            <a:off x="3303437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15"/>
          </p:nvPr>
        </p:nvSpPr>
        <p:spPr>
          <a:xfrm>
            <a:off x="5886961" y="3627737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1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"/>
              <a:buNone/>
              <a:defRPr sz="2000" b="1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>
            <a:off x="1" y="461906"/>
            <a:ext cx="8886592" cy="4508834"/>
            <a:chOff x="1" y="461906"/>
            <a:chExt cx="8886592" cy="4508834"/>
          </a:xfrm>
        </p:grpSpPr>
        <p:sp>
          <p:nvSpPr>
            <p:cNvPr id="259" name="Google Shape;259;p13"/>
            <p:cNvSpPr/>
            <p:nvPr/>
          </p:nvSpPr>
          <p:spPr>
            <a:xfrm>
              <a:off x="1" y="4246240"/>
              <a:ext cx="715200" cy="724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260" name="Google Shape;260;p13"/>
            <p:cNvGrpSpPr/>
            <p:nvPr/>
          </p:nvGrpSpPr>
          <p:grpSpPr>
            <a:xfrm>
              <a:off x="8074920" y="4608510"/>
              <a:ext cx="707960" cy="146187"/>
              <a:chOff x="7797150" y="445600"/>
              <a:chExt cx="865900" cy="178800"/>
            </a:xfrm>
          </p:grpSpPr>
          <p:sp>
            <p:nvSpPr>
              <p:cNvPr id="261" name="Google Shape;261;p13"/>
              <p:cNvSpPr/>
              <p:nvPr/>
            </p:nvSpPr>
            <p:spPr>
              <a:xfrm>
                <a:off x="77971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62" name="Google Shape;262;p13"/>
              <p:cNvSpPr/>
              <p:nvPr/>
            </p:nvSpPr>
            <p:spPr>
              <a:xfrm>
                <a:off x="814070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63" name="Google Shape;263;p13"/>
              <p:cNvSpPr/>
              <p:nvPr/>
            </p:nvSpPr>
            <p:spPr>
              <a:xfrm>
                <a:off x="8484250" y="445600"/>
                <a:ext cx="178800" cy="178800"/>
              </a:xfrm>
              <a:prstGeom prst="rect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64" name="Google Shape;264;p13"/>
            <p:cNvGrpSpPr/>
            <p:nvPr/>
          </p:nvGrpSpPr>
          <p:grpSpPr>
            <a:xfrm>
              <a:off x="8428900" y="461906"/>
              <a:ext cx="457692" cy="146187"/>
              <a:chOff x="715100" y="4416700"/>
              <a:chExt cx="559800" cy="178800"/>
            </a:xfrm>
          </p:grpSpPr>
          <p:sp>
            <p:nvSpPr>
              <p:cNvPr id="265" name="Google Shape;265;p13"/>
              <p:cNvSpPr/>
              <p:nvPr/>
            </p:nvSpPr>
            <p:spPr>
              <a:xfrm>
                <a:off x="715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1096100" y="4416700"/>
                <a:ext cx="178800" cy="1788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"/>
          <p:cNvSpPr txBox="1">
            <a:spLocks noGrp="1"/>
          </p:cNvSpPr>
          <p:nvPr>
            <p:ph type="ctrTitle"/>
          </p:nvPr>
        </p:nvSpPr>
        <p:spPr>
          <a:xfrm>
            <a:off x="357505" y="1232215"/>
            <a:ext cx="8428988" cy="1708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EMOCIJE</a:t>
            </a:r>
            <a:endParaRPr lang="hr-HR" sz="4000" b="0" dirty="0"/>
          </a:p>
        </p:txBody>
      </p:sp>
      <p:sp>
        <p:nvSpPr>
          <p:cNvPr id="501" name="Google Shape;501;p29"/>
          <p:cNvSpPr txBox="1">
            <a:spLocks noGrp="1"/>
          </p:cNvSpPr>
          <p:nvPr>
            <p:ph type="subTitle" idx="1"/>
          </p:nvPr>
        </p:nvSpPr>
        <p:spPr>
          <a:xfrm>
            <a:off x="1808630" y="2940865"/>
            <a:ext cx="5394078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dirty="0">
                <a:latin typeface="Sora" panose="020B0604020202020204" charset="0"/>
                <a:cs typeface="Sora" panose="020B0604020202020204" charset="0"/>
              </a:rPr>
              <a:t>Praktikum (</a:t>
            </a:r>
            <a:r>
              <a:rPr lang="hr-HR" b="0" i="0" dirty="0">
                <a:solidFill>
                  <a:srgbClr val="666666"/>
                </a:solidFill>
                <a:effectLst/>
                <a:latin typeface="Sora" panose="020B0604020202020204" charset="0"/>
                <a:cs typeface="Sora" panose="020B0604020202020204" charset="0"/>
              </a:rPr>
              <a:t>II) iz bihevioralno-kognitivnih terapija </a:t>
            </a:r>
          </a:p>
          <a:p>
            <a:r>
              <a:rPr lang="hr-HR" sz="1400" dirty="0">
                <a:solidFill>
                  <a:srgbClr val="666666"/>
                </a:solidFill>
                <a:latin typeface="Sora" panose="020B0604020202020204" charset="0"/>
                <a:cs typeface="Sora" panose="020B0604020202020204" charset="0"/>
              </a:rPr>
              <a:t>HUBIKOT</a:t>
            </a:r>
            <a:endParaRPr lang="hr-HR" dirty="0"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0261EE3-5082-0789-EDCC-CD4939D6EA57}"/>
              </a:ext>
            </a:extLst>
          </p:cNvPr>
          <p:cNvSpPr txBox="1"/>
          <p:nvPr/>
        </p:nvSpPr>
        <p:spPr>
          <a:xfrm>
            <a:off x="0" y="4835723"/>
            <a:ext cx="2657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>
                <a:solidFill>
                  <a:srgbClr val="666666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Edukantica</a:t>
            </a: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: </a:t>
            </a:r>
            <a:r>
              <a:rPr lang="hr-HR" sz="1200" dirty="0">
                <a:solidFill>
                  <a:srgbClr val="666666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Tamara</a:t>
            </a:r>
            <a:r>
              <a:rPr lang="hr-HR" sz="1200" dirty="0">
                <a:latin typeface="Sora" panose="020B0604020202020204" charset="0"/>
                <a:cs typeface="Sora" panose="020B0604020202020204" charset="0"/>
              </a:rPr>
              <a:t> </a:t>
            </a:r>
            <a:r>
              <a:rPr lang="hr-HR" sz="1200" dirty="0">
                <a:solidFill>
                  <a:srgbClr val="666666"/>
                </a:solidFill>
                <a:latin typeface="Sora" panose="020B0604020202020204" charset="0"/>
                <a:cs typeface="Sora" panose="020B0604020202020204" charset="0"/>
                <a:sym typeface="Assistant"/>
              </a:rPr>
              <a:t>Balja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382BC9-61C5-EAC2-F788-F6EF9B1A3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32" y="143719"/>
            <a:ext cx="3012696" cy="30126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087B4E52-FCD9-305B-15A5-4F80365D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POVEĆAVANJE NEUGODNIH EMOCIJA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841AE97-A31B-9B74-44CD-F926A8D89208}"/>
              </a:ext>
            </a:extLst>
          </p:cNvPr>
          <p:cNvSpPr txBox="1"/>
          <p:nvPr/>
        </p:nvSpPr>
        <p:spPr>
          <a:xfrm>
            <a:off x="312337" y="1332803"/>
            <a:ext cx="8672658" cy="329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Neke su tehnike osmišljene kako bi povećale/intenzivirale neugodne emocije</a:t>
            </a:r>
          </a:p>
          <a:p>
            <a:pPr algn="l">
              <a:lnSpc>
                <a:spcPct val="150000"/>
              </a:lnSpc>
            </a:pPr>
            <a:endParaRPr lang="hr-HR" altLang="sr-Latn-RS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Takve su tehnike korisne kada je potrebno da: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Klijent dobije bolji uvid u svoje misli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Mijenjamo njegove </a:t>
            </a:r>
            <a:r>
              <a:rPr lang="hr-HR" altLang="sr-Latn-R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kognicije</a:t>
            </a: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na emocionalnoj razini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Klijent nauči da emocije nisu opasne, </a:t>
            </a:r>
            <a:r>
              <a:rPr lang="hr-HR" altLang="sr-Latn-R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nekontrolabilne</a:t>
            </a: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ili nepodnošljive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Ispitamo nedostatke ili posljedice nekih </a:t>
            </a:r>
            <a:r>
              <a:rPr lang="hr-HR" altLang="sr-Latn-RS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maladaptivnih</a:t>
            </a: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ponašanja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altLang="sr-Latn-RS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U tu svrhu mogu se koristiti imaginacija, izlaganje, usmjeravanje na tjelesne senzacije...</a:t>
            </a:r>
          </a:p>
          <a:p>
            <a:pPr algn="l">
              <a:lnSpc>
                <a:spcPct val="150000"/>
              </a:lnSpc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Sora" panose="020B0604020202020204" charset="0"/>
              <a:cs typeface="Sora" panose="020B060402020202020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DFA611C-BF75-A6C7-A4CB-2B372BF24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884" y="1967408"/>
            <a:ext cx="1611779" cy="15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2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5509B2-68E5-E7DA-4D90-8B95BCC5D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1A9A8FED-7571-F92A-17F2-6B57E8E8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1410"/>
            <a:ext cx="7704000" cy="572700"/>
          </a:xfrm>
        </p:spPr>
        <p:txBody>
          <a:bodyPr/>
          <a:lstStyle/>
          <a:p>
            <a:r>
              <a:rPr lang="hr-HR" sz="2400" dirty="0"/>
              <a:t>TESTIRANJE VJEROVANJA </a:t>
            </a:r>
            <a:br>
              <a:rPr lang="hr-HR" sz="2400" dirty="0"/>
            </a:br>
            <a:r>
              <a:rPr lang="hr-HR" sz="2400" dirty="0"/>
              <a:t>O NEUGODNIM EMOCIJAMA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30F2D76-50F5-7CB6-0C16-5952290222F8}"/>
              </a:ext>
            </a:extLst>
          </p:cNvPr>
          <p:cNvSpPr txBox="1"/>
          <p:nvPr/>
        </p:nvSpPr>
        <p:spPr>
          <a:xfrm>
            <a:off x="295326" y="1089100"/>
            <a:ext cx="86726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Neki klijenti posjeduju disfunkcionalna vjerovanja o emocijama (npr. vjeruju da su opasne)</a:t>
            </a:r>
          </a:p>
          <a:p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hr-HR" sz="12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Nisam na kraju nazvala mamu ovaj vikend.</a:t>
            </a:r>
          </a:p>
          <a:p>
            <a:pPr>
              <a:lnSpc>
                <a:spcPct val="150000"/>
              </a:lnSpc>
              <a:buNone/>
            </a:pPr>
            <a:r>
              <a:rPr lang="hr-HR" sz="12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Što te spriječilo u tome?</a:t>
            </a:r>
          </a:p>
          <a:p>
            <a:pPr>
              <a:lnSpc>
                <a:spcPct val="150000"/>
              </a:lnSpc>
              <a:buNone/>
            </a:pPr>
            <a:r>
              <a:rPr lang="hr-HR" sz="12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Ne znam… Valjda sam se uplašila.</a:t>
            </a:r>
          </a:p>
          <a:p>
            <a:pPr>
              <a:lnSpc>
                <a:spcPct val="150000"/>
              </a:lnSpc>
              <a:buNone/>
            </a:pPr>
            <a:r>
              <a:rPr lang="hr-HR" sz="12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Jesi li imala neko predviđanje što bi se moglo dogoditi ako je nazoveš?</a:t>
            </a:r>
          </a:p>
          <a:p>
            <a:pPr>
              <a:lnSpc>
                <a:spcPct val="150000"/>
              </a:lnSpc>
              <a:buNone/>
            </a:pPr>
            <a:r>
              <a:rPr lang="hr-HR" sz="12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Pomislila sam da bih se mogla jako uzrujati.</a:t>
            </a:r>
          </a:p>
          <a:p>
            <a:pPr>
              <a:lnSpc>
                <a:spcPct val="150000"/>
              </a:lnSpc>
              <a:buNone/>
            </a:pPr>
            <a:r>
              <a:rPr lang="hr-HR" sz="12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I što bi onda moglo biti?</a:t>
            </a:r>
          </a:p>
          <a:p>
            <a:pPr>
              <a:lnSpc>
                <a:spcPct val="150000"/>
              </a:lnSpc>
            </a:pPr>
            <a:r>
              <a:rPr lang="hr-HR" sz="12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Bojala sam se da to jednostavno ne bih mogla podnijeti. Počela bih plakati i nikad ne bih prestala. </a:t>
            </a:r>
          </a:p>
          <a:p>
            <a:pPr>
              <a:lnSpc>
                <a:spcPct val="150000"/>
              </a:lnSpc>
            </a:pPr>
            <a:endParaRPr lang="hr-HR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</a:endParaRPr>
          </a:p>
          <a:p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</a:endParaRPr>
          </a:p>
          <a:p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Disfunkcionalna vjerovanja o emocijama mogu ometati postizanje ciljeva (npr. klijenti izbjegavaju situacije koje bi ih mogle uznemiriti)</a:t>
            </a:r>
          </a:p>
          <a:p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Možemo koristiti kognitivno restrukturiranje kako bismo evaluirali ova vjerovanja ili napraviti bihevioralni eksperiment koristeći </a:t>
            </a:r>
            <a:r>
              <a:rPr lang="hr-HR" altLang="sr-Latn-RS" sz="1200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mindfulness</a:t>
            </a: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 (npr. testiramo vjerovanje u to da je briga </a:t>
            </a:r>
            <a:r>
              <a:rPr lang="hr-HR" altLang="sr-Latn-RS" sz="1200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nekontrolabilna</a:t>
            </a: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8F3C93F-90B9-A195-4459-58710E87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87" y="911192"/>
            <a:ext cx="1983387" cy="22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CB56478-CBC6-30FC-E6DF-B000A5050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72747331-65C3-54F0-26E8-CCD5E4DA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TEHNIKE ZA REGULACIJU EMOCIJA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6231912B-0966-15D7-EE45-01D8DF58B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45706"/>
              </p:ext>
            </p:extLst>
          </p:nvPr>
        </p:nvGraphicFramePr>
        <p:xfrm>
          <a:off x="1163444" y="1642500"/>
          <a:ext cx="6817112" cy="2865120"/>
        </p:xfrm>
        <a:graphic>
          <a:graphicData uri="http://schemas.openxmlformats.org/drawingml/2006/table">
            <a:tbl>
              <a:tblPr firstRow="1" bandRow="1">
                <a:tableStyleId>{E2987601-3263-43B0-AFDB-6AAFD3EDFB9A}</a:tableStyleId>
              </a:tblPr>
              <a:tblGrid>
                <a:gridCol w="3408556">
                  <a:extLst>
                    <a:ext uri="{9D8B030D-6E8A-4147-A177-3AD203B41FA5}">
                      <a16:colId xmlns:a16="http://schemas.microsoft.com/office/drawing/2014/main" val="3200499247"/>
                    </a:ext>
                  </a:extLst>
                </a:gridCol>
                <a:gridCol w="3408556">
                  <a:extLst>
                    <a:ext uri="{9D8B030D-6E8A-4147-A177-3AD203B41FA5}">
                      <a16:colId xmlns:a16="http://schemas.microsoft.com/office/drawing/2014/main" val="4245872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Problem </a:t>
                      </a:r>
                      <a:r>
                        <a:rPr lang="hr-HR" sz="1400" b="0" i="0" u="none" strike="noStrike" cap="none" dirty="0" err="1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solving</a:t>
                      </a:r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cap="none" dirty="0" err="1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Evaluiranje</a:t>
                      </a: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 i odgovaranje na negativne automatske misli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Uključivanje u društvene, ugodne ili produktivne aktivnosti (uz mindfulness)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Vježbanje/tjelesna aktivnost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Prihvaćanje neugodnih emocija bez osude i procjenjivanja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Korištenje </a:t>
                      </a:r>
                      <a:r>
                        <a:rPr lang="hr-HR" sz="1400" b="0" i="0" u="none" strike="noStrike" cap="none" dirty="0" err="1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mindfulnessa</a:t>
                      </a:r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Korištenje tehnika relaksacije, vježbi disanja ili vođene imaginacije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Uključivanje u opuštajuće aktivnosti (hodanje u prirodi, druženje s kućnim ljubimcem, slušanje glazbe)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r-HR" sz="1400" b="0" i="0" u="none" strike="noStrike" cap="none" dirty="0">
                        <a:solidFill>
                          <a:schemeClr val="dk1"/>
                        </a:solidFill>
                        <a:latin typeface="Sora" panose="020B0604020202020204" charset="0"/>
                        <a:cs typeface="Sora" panose="020B0604020202020204" charset="0"/>
                        <a:sym typeface="Arial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Usmjeravanje na vlastite snage i kvalitete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389995"/>
                  </a:ext>
                </a:extLst>
              </a:tr>
            </a:tbl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37417CBA-BBFF-452C-9854-5B678AC1AC8F}"/>
              </a:ext>
            </a:extLst>
          </p:cNvPr>
          <p:cNvSpPr txBox="1"/>
          <p:nvPr/>
        </p:nvSpPr>
        <p:spPr>
          <a:xfrm>
            <a:off x="487865" y="11762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….neke od tehnika:</a:t>
            </a:r>
          </a:p>
        </p:txBody>
      </p:sp>
    </p:spTree>
    <p:extLst>
      <p:ext uri="{BB962C8B-B14F-4D97-AF65-F5344CB8AC3E}">
        <p14:creationId xmlns:p14="http://schemas.microsoft.com/office/powerpoint/2010/main" val="294694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F84F2-E13C-ADE0-66DF-6E792DCC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99050"/>
            <a:ext cx="7704000" cy="572700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57584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1E5A8-26DB-41E6-DF65-E4417A0A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368B4DC-B515-2243-8007-BB5B4B8C6DB2}"/>
              </a:ext>
            </a:extLst>
          </p:cNvPr>
          <p:cNvSpPr txBox="1"/>
          <p:nvPr/>
        </p:nvSpPr>
        <p:spPr>
          <a:xfrm>
            <a:off x="409642" y="1621410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Beck, J. S. (202</a:t>
            </a:r>
            <a:r>
              <a:rPr lang="hr-HR" sz="1200" b="0" i="0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1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).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Cognitive behavior therapy: Basics and beyond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Sora" panose="020B0604020202020204" charset="0"/>
                <a:cs typeface="Sora" panose="020B0604020202020204" charset="0"/>
              </a:rPr>
              <a:t>. Guilford Publications.</a:t>
            </a:r>
            <a:endParaRPr lang="hr-HR" sz="1200" b="0" i="0" dirty="0">
              <a:solidFill>
                <a:schemeClr val="tx1"/>
              </a:solidFill>
              <a:effectLst/>
              <a:latin typeface="Sora" panose="020B0604020202020204" charset="0"/>
              <a:cs typeface="Sora" panose="020B060402020202020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899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>
            <a:spLocks noGrp="1"/>
          </p:cNvSpPr>
          <p:nvPr>
            <p:ph type="title"/>
          </p:nvPr>
        </p:nvSpPr>
        <p:spPr>
          <a:xfrm>
            <a:off x="477268" y="2592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pc="300" dirty="0">
                <a:solidFill>
                  <a:srgbClr val="446A28"/>
                </a:solidFill>
              </a:rPr>
              <a:t>SADRŽAJ</a:t>
            </a:r>
            <a:endParaRPr spc="300" dirty="0">
              <a:solidFill>
                <a:srgbClr val="446A28"/>
              </a:solidFill>
            </a:endParaRPr>
          </a:p>
        </p:txBody>
      </p:sp>
      <p:sp>
        <p:nvSpPr>
          <p:cNvPr id="516" name="Google Shape;516;p31"/>
          <p:cNvSpPr txBox="1">
            <a:spLocks noGrp="1"/>
          </p:cNvSpPr>
          <p:nvPr>
            <p:ph type="title" idx="2"/>
          </p:nvPr>
        </p:nvSpPr>
        <p:spPr>
          <a:xfrm>
            <a:off x="1042156" y="1430142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01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17" name="Google Shape;517;p31"/>
          <p:cNvSpPr txBox="1">
            <a:spLocks noGrp="1"/>
          </p:cNvSpPr>
          <p:nvPr>
            <p:ph type="title" idx="3"/>
          </p:nvPr>
        </p:nvSpPr>
        <p:spPr>
          <a:xfrm>
            <a:off x="6971439" y="1352278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04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18" name="Google Shape;518;p31"/>
          <p:cNvSpPr txBox="1">
            <a:spLocks noGrp="1"/>
          </p:cNvSpPr>
          <p:nvPr>
            <p:ph type="title" idx="4"/>
          </p:nvPr>
        </p:nvSpPr>
        <p:spPr>
          <a:xfrm>
            <a:off x="3125765" y="1358450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02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19" name="Google Shape;519;p31"/>
          <p:cNvSpPr txBox="1">
            <a:spLocks noGrp="1"/>
          </p:cNvSpPr>
          <p:nvPr>
            <p:ph type="title" idx="5"/>
          </p:nvPr>
        </p:nvSpPr>
        <p:spPr>
          <a:xfrm>
            <a:off x="1001723" y="2994659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05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20" name="Google Shape;520;p31"/>
          <p:cNvSpPr txBox="1">
            <a:spLocks noGrp="1"/>
          </p:cNvSpPr>
          <p:nvPr>
            <p:ph type="title" idx="6"/>
          </p:nvPr>
        </p:nvSpPr>
        <p:spPr>
          <a:xfrm>
            <a:off x="5082013" y="1378721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03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21" name="Google Shape;521;p31"/>
          <p:cNvSpPr txBox="1">
            <a:spLocks noGrp="1"/>
          </p:cNvSpPr>
          <p:nvPr>
            <p:ph type="title" idx="7"/>
          </p:nvPr>
        </p:nvSpPr>
        <p:spPr>
          <a:xfrm>
            <a:off x="3146771" y="2981237"/>
            <a:ext cx="8082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46A28"/>
                </a:solidFill>
              </a:rPr>
              <a:t>06</a:t>
            </a:r>
            <a:endParaRPr dirty="0">
              <a:solidFill>
                <a:srgbClr val="446A28"/>
              </a:solidFill>
            </a:endParaRPr>
          </a:p>
        </p:txBody>
      </p:sp>
      <p:sp>
        <p:nvSpPr>
          <p:cNvPr id="522" name="Google Shape;522;p31"/>
          <p:cNvSpPr txBox="1">
            <a:spLocks noGrp="1"/>
          </p:cNvSpPr>
          <p:nvPr>
            <p:ph type="subTitle" idx="1"/>
          </p:nvPr>
        </p:nvSpPr>
        <p:spPr>
          <a:xfrm>
            <a:off x="-202938" y="1861290"/>
            <a:ext cx="3298388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Emocije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 u KBT-u</a:t>
            </a:r>
            <a:endParaRPr b="0" dirty="0"/>
          </a:p>
        </p:txBody>
      </p:sp>
      <p:sp>
        <p:nvSpPr>
          <p:cNvPr id="523" name="Google Shape;523;p31"/>
          <p:cNvSpPr txBox="1">
            <a:spLocks noGrp="1"/>
          </p:cNvSpPr>
          <p:nvPr>
            <p:ph type="subTitle" idx="8"/>
          </p:nvPr>
        </p:nvSpPr>
        <p:spPr>
          <a:xfrm>
            <a:off x="2278601" y="1843548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 Izazivanje i jačanje ugodnih emocija</a:t>
            </a:r>
            <a:endParaRPr b="0" dirty="0"/>
          </a:p>
        </p:txBody>
      </p:sp>
      <p:sp>
        <p:nvSpPr>
          <p:cNvPr id="524" name="Google Shape;524;p31"/>
          <p:cNvSpPr txBox="1">
            <a:spLocks noGrp="1"/>
          </p:cNvSpPr>
          <p:nvPr>
            <p:ph type="subTitle" idx="9"/>
          </p:nvPr>
        </p:nvSpPr>
        <p:spPr>
          <a:xfrm>
            <a:off x="4320862" y="1834419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Imenovanje neugodnih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emocija</a:t>
            </a:r>
            <a:endParaRPr b="0" dirty="0"/>
          </a:p>
        </p:txBody>
      </p:sp>
      <p:sp>
        <p:nvSpPr>
          <p:cNvPr id="525" name="Google Shape;525;p31"/>
          <p:cNvSpPr txBox="1">
            <a:spLocks noGrp="1"/>
          </p:cNvSpPr>
          <p:nvPr>
            <p:ph type="subTitle" idx="13"/>
          </p:nvPr>
        </p:nvSpPr>
        <p:spPr>
          <a:xfrm>
            <a:off x="6164216" y="1834419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Procjena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intenziteta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emocija</a:t>
            </a:r>
            <a:endParaRPr b="0" dirty="0"/>
          </a:p>
        </p:txBody>
      </p:sp>
      <p:sp>
        <p:nvSpPr>
          <p:cNvPr id="526" name="Google Shape;526;p31"/>
          <p:cNvSpPr txBox="1">
            <a:spLocks noGrp="1"/>
          </p:cNvSpPr>
          <p:nvPr>
            <p:ph type="subTitle" idx="14"/>
          </p:nvPr>
        </p:nvSpPr>
        <p:spPr>
          <a:xfrm>
            <a:off x="210146" y="3512181"/>
            <a:ext cx="2537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0" dirty="0"/>
              <a:t>Emocije i automatske misli</a:t>
            </a:r>
            <a:endParaRPr b="0" dirty="0"/>
          </a:p>
        </p:txBody>
      </p:sp>
      <p:sp>
        <p:nvSpPr>
          <p:cNvPr id="2" name="Google Shape;521;p31">
            <a:extLst>
              <a:ext uri="{FF2B5EF4-FFF2-40B4-BE49-F238E27FC236}">
                <a16:creationId xmlns:a16="http://schemas.microsoft.com/office/drawing/2014/main" id="{35610072-43E7-B4C3-3800-9B90E3E17F5A}"/>
              </a:ext>
            </a:extLst>
          </p:cNvPr>
          <p:cNvSpPr txBox="1">
            <a:spLocks/>
          </p:cNvSpPr>
          <p:nvPr/>
        </p:nvSpPr>
        <p:spPr>
          <a:xfrm>
            <a:off x="5106867" y="2989235"/>
            <a:ext cx="80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rPr lang="en" dirty="0">
                <a:solidFill>
                  <a:srgbClr val="446A28"/>
                </a:solidFill>
              </a:rPr>
              <a:t>0</a:t>
            </a:r>
            <a:r>
              <a:rPr lang="hr-HR" dirty="0">
                <a:solidFill>
                  <a:srgbClr val="446A28"/>
                </a:solidFill>
              </a:rPr>
              <a:t>7</a:t>
            </a:r>
            <a:endParaRPr lang="en" dirty="0">
              <a:solidFill>
                <a:srgbClr val="446A28"/>
              </a:solidFill>
            </a:endParaRPr>
          </a:p>
        </p:txBody>
      </p:sp>
      <p:sp>
        <p:nvSpPr>
          <p:cNvPr id="3" name="Google Shape;521;p31">
            <a:extLst>
              <a:ext uri="{FF2B5EF4-FFF2-40B4-BE49-F238E27FC236}">
                <a16:creationId xmlns:a16="http://schemas.microsoft.com/office/drawing/2014/main" id="{664DB8AF-C7D4-7099-5128-E168D65EDC57}"/>
              </a:ext>
            </a:extLst>
          </p:cNvPr>
          <p:cNvSpPr txBox="1">
            <a:spLocks/>
          </p:cNvSpPr>
          <p:nvPr/>
        </p:nvSpPr>
        <p:spPr>
          <a:xfrm>
            <a:off x="7028666" y="2981237"/>
            <a:ext cx="80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rPr lang="en" dirty="0">
                <a:solidFill>
                  <a:srgbClr val="446A28"/>
                </a:solidFill>
              </a:rPr>
              <a:t>0</a:t>
            </a:r>
            <a:r>
              <a:rPr lang="hr-HR" dirty="0">
                <a:solidFill>
                  <a:srgbClr val="446A28"/>
                </a:solidFill>
              </a:rPr>
              <a:t>8</a:t>
            </a:r>
            <a:endParaRPr lang="en" dirty="0">
              <a:solidFill>
                <a:srgbClr val="446A28"/>
              </a:solidFill>
            </a:endParaRPr>
          </a:p>
        </p:txBody>
      </p:sp>
      <p:sp>
        <p:nvSpPr>
          <p:cNvPr id="4" name="Google Shape;527;p31">
            <a:extLst>
              <a:ext uri="{FF2B5EF4-FFF2-40B4-BE49-F238E27FC236}">
                <a16:creationId xmlns:a16="http://schemas.microsoft.com/office/drawing/2014/main" id="{6F07287D-BD67-027F-88F8-16AA899C67FF}"/>
              </a:ext>
            </a:extLst>
          </p:cNvPr>
          <p:cNvSpPr txBox="1">
            <a:spLocks/>
          </p:cNvSpPr>
          <p:nvPr/>
        </p:nvSpPr>
        <p:spPr>
          <a:xfrm>
            <a:off x="2367582" y="3503052"/>
            <a:ext cx="253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18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pPr marL="0" indent="0"/>
            <a:r>
              <a:rPr lang="hr-HR" b="0" dirty="0"/>
              <a:t>Povećavanje neugodnih </a:t>
            </a:r>
          </a:p>
          <a:p>
            <a:pPr marL="0" indent="0"/>
            <a:r>
              <a:rPr lang="hr-HR" b="0" dirty="0"/>
              <a:t>emocija</a:t>
            </a:r>
          </a:p>
        </p:txBody>
      </p:sp>
      <p:sp>
        <p:nvSpPr>
          <p:cNvPr id="5" name="Google Shape;527;p31">
            <a:extLst>
              <a:ext uri="{FF2B5EF4-FFF2-40B4-BE49-F238E27FC236}">
                <a16:creationId xmlns:a16="http://schemas.microsoft.com/office/drawing/2014/main" id="{746B0050-D0C3-6E1E-43E9-B204F9B15187}"/>
              </a:ext>
            </a:extLst>
          </p:cNvPr>
          <p:cNvSpPr txBox="1">
            <a:spLocks/>
          </p:cNvSpPr>
          <p:nvPr/>
        </p:nvSpPr>
        <p:spPr>
          <a:xfrm>
            <a:off x="4329268" y="3404885"/>
            <a:ext cx="253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18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pPr marL="0" indent="0"/>
            <a:r>
              <a:rPr lang="hr-HR" b="0" dirty="0"/>
              <a:t>Testiranje vjerovanja o emocijama</a:t>
            </a:r>
          </a:p>
        </p:txBody>
      </p:sp>
      <p:sp>
        <p:nvSpPr>
          <p:cNvPr id="6" name="Google Shape;527;p31">
            <a:extLst>
              <a:ext uri="{FF2B5EF4-FFF2-40B4-BE49-F238E27FC236}">
                <a16:creationId xmlns:a16="http://schemas.microsoft.com/office/drawing/2014/main" id="{3CC8B31D-C7BE-F3CF-B5E4-4E8234D7E329}"/>
              </a:ext>
            </a:extLst>
          </p:cNvPr>
          <p:cNvSpPr txBox="1">
            <a:spLocks/>
          </p:cNvSpPr>
          <p:nvPr/>
        </p:nvSpPr>
        <p:spPr>
          <a:xfrm>
            <a:off x="6254381" y="3431328"/>
            <a:ext cx="253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18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"/>
              <a:buNone/>
              <a:defRPr sz="2000" b="1" i="0" u="none" strike="noStrike" cap="non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pPr marL="0" indent="0"/>
            <a:r>
              <a:rPr lang="hr-HR" b="0" dirty="0"/>
              <a:t>Tehnike </a:t>
            </a:r>
          </a:p>
          <a:p>
            <a:pPr marL="0" indent="0"/>
            <a:r>
              <a:rPr lang="hr-HR" b="0" dirty="0"/>
              <a:t>za regulaciju emocija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 txBox="1">
            <a:spLocks noGrp="1"/>
          </p:cNvSpPr>
          <p:nvPr>
            <p:ph type="title"/>
          </p:nvPr>
        </p:nvSpPr>
        <p:spPr>
          <a:xfrm>
            <a:off x="1515867" y="294198"/>
            <a:ext cx="61122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EMOCIJE U KOGNITIVNO-BIHEVIORALNIM TERAPIJAMA</a:t>
            </a:r>
          </a:p>
        </p:txBody>
      </p:sp>
      <p:sp>
        <p:nvSpPr>
          <p:cNvPr id="533" name="Google Shape;533;p32"/>
          <p:cNvSpPr txBox="1">
            <a:spLocks noGrp="1"/>
          </p:cNvSpPr>
          <p:nvPr>
            <p:ph type="body" idx="1"/>
          </p:nvPr>
        </p:nvSpPr>
        <p:spPr>
          <a:xfrm>
            <a:off x="298320" y="1908594"/>
            <a:ext cx="6349717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300000"/>
              </a:lnSpc>
            </a:pPr>
            <a:r>
              <a:rPr lang="hr-HR" dirty="0">
                <a:latin typeface="Sora"/>
                <a:cs typeface="Sora"/>
                <a:sym typeface="Sora"/>
              </a:rPr>
              <a:t>Emocije su od primarne važnosti u KBT-u</a:t>
            </a:r>
          </a:p>
          <a:p>
            <a:r>
              <a:rPr lang="hr-HR" dirty="0">
                <a:latin typeface="Sora"/>
                <a:cs typeface="Sora"/>
                <a:sym typeface="Sora"/>
              </a:rPr>
              <a:t>Jedan od značajnih ciljeva u terapiji je pomoći klijentu da se osjeća bolje                        kroz smanjivanje neugodnih i povećavanje ugodnih emocija</a:t>
            </a:r>
          </a:p>
          <a:p>
            <a:pPr>
              <a:lnSpc>
                <a:spcPct val="200000"/>
              </a:lnSpc>
            </a:pPr>
            <a:r>
              <a:rPr lang="hr-HR" dirty="0">
                <a:latin typeface="Sora"/>
                <a:cs typeface="Sora"/>
                <a:sym typeface="Sora"/>
              </a:rPr>
              <a:t>Intenzivne neugodne emocije su bolne i mogu biti disfunkcionalne</a:t>
            </a:r>
          </a:p>
          <a:p>
            <a:pPr marL="0" indent="0">
              <a:buNone/>
            </a:pPr>
            <a:endParaRPr lang="hr-HR" dirty="0">
              <a:latin typeface="Sora"/>
              <a:cs typeface="Sora"/>
              <a:sym typeface="Sora"/>
            </a:endParaRPr>
          </a:p>
          <a:p>
            <a:r>
              <a:rPr lang="hr-HR" dirty="0">
                <a:latin typeface="Sora"/>
                <a:cs typeface="Sora"/>
                <a:sym typeface="Sora"/>
              </a:rPr>
              <a:t>Klijenti s psihijatrijskim poremećajima često doživljavaju emocije u intenzitetu koji se čini pretjeranim ili nije u skladu sa situacijom</a:t>
            </a:r>
          </a:p>
          <a:p>
            <a:pPr>
              <a:lnSpc>
                <a:spcPct val="200000"/>
              </a:lnSpc>
            </a:pPr>
            <a:r>
              <a:rPr lang="hr-HR" dirty="0">
                <a:latin typeface="Sora"/>
                <a:cs typeface="Sora"/>
                <a:sym typeface="Sora"/>
              </a:rPr>
              <a:t>Važno je prepoznati i pozitivne funkcije neugodnih emocija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51B4875-8D21-EC4E-8B1F-7DB17975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935" y="2799561"/>
            <a:ext cx="3309888" cy="3309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 txBox="1">
            <a:spLocks noGrp="1"/>
          </p:cNvSpPr>
          <p:nvPr>
            <p:ph type="title"/>
          </p:nvPr>
        </p:nvSpPr>
        <p:spPr>
          <a:xfrm>
            <a:off x="720000" y="35425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IZAZIVANJE I JAČANJE UGODNIH EMOCIJA</a:t>
            </a:r>
          </a:p>
        </p:txBody>
      </p:sp>
      <p:sp>
        <p:nvSpPr>
          <p:cNvPr id="563" name="Google Shape;563;p34"/>
          <p:cNvSpPr txBox="1">
            <a:spLocks noGrp="1"/>
          </p:cNvSpPr>
          <p:nvPr>
            <p:ph type="subTitle" idx="3"/>
          </p:nvPr>
        </p:nvSpPr>
        <p:spPr>
          <a:xfrm>
            <a:off x="1171889" y="1719988"/>
            <a:ext cx="773644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400" dirty="0">
                <a:latin typeface="Sora"/>
                <a:cs typeface="Sora"/>
              </a:rPr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85CCC7F-BCDC-AC84-DB8C-36F135E3926B}"/>
              </a:ext>
            </a:extLst>
          </p:cNvPr>
          <p:cNvSpPr txBox="1"/>
          <p:nvPr/>
        </p:nvSpPr>
        <p:spPr>
          <a:xfrm>
            <a:off x="235671" y="1191302"/>
            <a:ext cx="8672658" cy="370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Ugodne emocije doprinose osjećaju dobrobiti i otpornosti – važnim čimbenicima tijekom i nakon tretmana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b="1" dirty="0">
                <a:solidFill>
                  <a:schemeClr val="tx2">
                    <a:lumMod val="75000"/>
                  </a:schemeClr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S klijentima se može aktivno raditi na poticanju i jačanju ugodnih emocija kroz:</a:t>
            </a:r>
          </a:p>
          <a:p>
            <a:pPr marL="171450" lvl="4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altLang="sr-Latn-RS" sz="1200" b="1" dirty="0">
                <a:solidFill>
                  <a:schemeClr val="tx2">
                    <a:lumMod val="75000"/>
                  </a:schemeClr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  Razgovor o njihovim interesima, ugodnim iskustvima i sjećanjima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altLang="sr-Latn-RS" sz="1200" b="1" dirty="0">
                <a:solidFill>
                  <a:schemeClr val="tx2">
                    <a:lumMod val="75000"/>
                  </a:schemeClr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  Izradu akcijskih planova usmjerenih na povećanje ugodnih emocija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altLang="sr-Latn-RS" sz="1200" b="1" dirty="0">
                <a:solidFill>
                  <a:schemeClr val="tx2">
                    <a:lumMod val="75000"/>
                  </a:schemeClr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  Poticanje da donose adaptivne zaključke o svojim iskustvima, kroz pitanja:</a:t>
            </a:r>
          </a:p>
          <a:p>
            <a:pPr lvl="8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             </a:t>
            </a: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Što vam ovo iskustvo govori?</a:t>
            </a:r>
          </a:p>
          <a:p>
            <a:pPr lvl="8">
              <a:lnSpc>
                <a:spcPct val="150000"/>
              </a:lnSpc>
            </a:pP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             Što ovo iskustvo govori o vama?</a:t>
            </a:r>
          </a:p>
          <a:p>
            <a:pPr lvl="8">
              <a:lnSpc>
                <a:spcPct val="150000"/>
              </a:lnSpc>
            </a:pP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             Što mislite kako vas vidi __________ (nakon ovog pozitivnog iskustva)?</a:t>
            </a:r>
          </a:p>
          <a:p>
            <a:pPr lvl="8">
              <a:lnSpc>
                <a:spcPct val="150000"/>
              </a:lnSpc>
            </a:pP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             Mislim da ovo iskustvo o vama govori da ________________. Biste li rekli da sam u pravu?</a:t>
            </a:r>
          </a:p>
          <a:p>
            <a:pPr algn="l">
              <a:lnSpc>
                <a:spcPct val="150000"/>
              </a:lnSpc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Sora" panose="020B0604020202020204" charset="0"/>
              <a:cs typeface="Sora" panose="020B0604020202020204" charset="0"/>
            </a:endParaRPr>
          </a:p>
        </p:txBody>
      </p:sp>
      <p:pic>
        <p:nvPicPr>
          <p:cNvPr id="1028" name="Picture 4" descr="Smiley PNG transparent image download, size: 530x529px">
            <a:extLst>
              <a:ext uri="{FF2B5EF4-FFF2-40B4-BE49-F238E27FC236}">
                <a16:creationId xmlns:a16="http://schemas.microsoft.com/office/drawing/2014/main" id="{C85E4E0F-0E54-0855-A190-AAE66EB48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276">
            <a:off x="6911552" y="2309072"/>
            <a:ext cx="1475501" cy="14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DC6761A6-86BA-CE0F-0115-8521B05FA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>
            <a:extLst>
              <a:ext uri="{FF2B5EF4-FFF2-40B4-BE49-F238E27FC236}">
                <a16:creationId xmlns:a16="http://schemas.microsoft.com/office/drawing/2014/main" id="{2EF5660A-42F1-D021-5090-98F761B91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3053" y="3981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IZAZIVANJE I JAČANJE UGODNIH EMOCIJA</a:t>
            </a:r>
          </a:p>
        </p:txBody>
      </p:sp>
      <p:sp>
        <p:nvSpPr>
          <p:cNvPr id="563" name="Google Shape;563;p34">
            <a:extLst>
              <a:ext uri="{FF2B5EF4-FFF2-40B4-BE49-F238E27FC236}">
                <a16:creationId xmlns:a16="http://schemas.microsoft.com/office/drawing/2014/main" id="{C125597F-B60B-87A0-D17E-5C0778D3486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71889" y="1719988"/>
            <a:ext cx="773644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400" dirty="0">
                <a:latin typeface="Sora"/>
                <a:cs typeface="Sora"/>
              </a:rPr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B725889-156E-E1F3-CCA6-05B2F18D4BFF}"/>
              </a:ext>
            </a:extLst>
          </p:cNvPr>
          <p:cNvSpPr txBox="1"/>
          <p:nvPr/>
        </p:nvSpPr>
        <p:spPr>
          <a:xfrm>
            <a:off x="235671" y="1217981"/>
            <a:ext cx="8672658" cy="343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Terapeut može tražiti klijenta da preciznije odredi ugodnu emociju koju doživljava, tako što će pitati: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Kako si se osjećao/osjećala kada _______________ (si to napravio/la)?</a:t>
            </a:r>
          </a:p>
          <a:p>
            <a:pPr algn="l">
              <a:lnSpc>
                <a:spcPct val="150000"/>
              </a:lnSpc>
            </a:pP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Kako si se osjećao/la kada _____________ (se to dogodilo)?</a:t>
            </a:r>
          </a:p>
          <a:p>
            <a:pPr algn="l">
              <a:lnSpc>
                <a:spcPct val="150000"/>
              </a:lnSpc>
            </a:pP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Kako si se osjećala nakon tog događaja?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Mnogi klijenti posjeduju siromašan vokabular ugodnih emocija.</a:t>
            </a:r>
          </a:p>
          <a:p>
            <a:pPr algn="l">
              <a:lnSpc>
                <a:spcPct val="150000"/>
              </a:lnSpc>
            </a:pPr>
            <a:r>
              <a:rPr lang="hr-HR" altLang="sr-Latn-RS" sz="12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Poticanje klijenata na identifikaciju ugodnih emocija može povećati njihovu sposobnost imenovanja emocija i dovesti do podizanja raspoloženja!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Terapeut može klijentu dati i listu ugodnih emocija kako bi mu olakšao imenovanje.</a:t>
            </a:r>
          </a:p>
          <a:p>
            <a:pPr algn="l">
              <a:lnSpc>
                <a:spcPct val="150000"/>
              </a:lnSpc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Sora" panose="020B0604020202020204" charset="0"/>
              <a:cs typeface="Sora" panose="020B060402020202020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48F245-85AF-86B7-2371-EDC4A1A3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731" y="3723095"/>
            <a:ext cx="1712513" cy="14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E2ABE4A2-7E39-9FF9-7CA7-811A3C45E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>
            <a:extLst>
              <a:ext uri="{FF2B5EF4-FFF2-40B4-BE49-F238E27FC236}">
                <a16:creationId xmlns:a16="http://schemas.microsoft.com/office/drawing/2014/main" id="{2CF55C89-970C-68B2-D12B-EBB3B5DDDD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3053" y="3981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IMENOVANJE NEUGODNIH EMOCIJA</a:t>
            </a:r>
          </a:p>
        </p:txBody>
      </p:sp>
      <p:sp>
        <p:nvSpPr>
          <p:cNvPr id="563" name="Google Shape;563;p34">
            <a:extLst>
              <a:ext uri="{FF2B5EF4-FFF2-40B4-BE49-F238E27FC236}">
                <a16:creationId xmlns:a16="http://schemas.microsoft.com/office/drawing/2014/main" id="{ADE18889-2290-4835-3A15-951BA27C4E9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71889" y="1719988"/>
            <a:ext cx="773644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400" dirty="0">
                <a:latin typeface="Sora"/>
                <a:cs typeface="Sora"/>
              </a:rPr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7A727C1-B288-4350-F3BC-FC9A1173FD7A}"/>
              </a:ext>
            </a:extLst>
          </p:cNvPr>
          <p:cNvSpPr txBox="1"/>
          <p:nvPr/>
        </p:nvSpPr>
        <p:spPr>
          <a:xfrm>
            <a:off x="235671" y="1090981"/>
            <a:ext cx="8447412" cy="2323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Kada klijenti pokazuju teškoće u imenovanju neugodnih emocija, terapeut može ponuditi kratak višestruki izbor:  </a:t>
            </a: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Jeste li se osjećali sretno, tužno, anksiozno, ljuto…?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Klijentima se može dati i lista neugodnih emocija.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Ako i dalje teško diferenciraju neugodne emocija, terapeut može pomoći izraditi tablicu i tražiti da se prisjete situacija u kojima su doživjeli pojedinu emociju: </a:t>
            </a:r>
          </a:p>
          <a:p>
            <a:pPr algn="l">
              <a:lnSpc>
                <a:spcPct val="150000"/>
              </a:lnSpc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Sora" panose="020B0604020202020204" charset="0"/>
              <a:cs typeface="Sora" panose="020B0604020202020204" charset="0"/>
            </a:endParaRP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F20A2DA7-ACAC-3CF5-BBE9-35C96A33C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81494"/>
              </p:ext>
            </p:extLst>
          </p:nvPr>
        </p:nvGraphicFramePr>
        <p:xfrm>
          <a:off x="1992109" y="3457195"/>
          <a:ext cx="6096000" cy="1285240"/>
        </p:xfrm>
        <a:graphic>
          <a:graphicData uri="http://schemas.openxmlformats.org/drawingml/2006/table">
            <a:tbl>
              <a:tblPr firstRow="1" bandRow="1">
                <a:tableStyleId>{E2987601-3263-43B0-AFDB-6AAFD3EDFB9A}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130097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589424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88193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200" b="1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Tužno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Ljuto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Anksiozno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36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Prijatelj je otkazao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Bus nije stigao na vrijeme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Čuo sam da bi mogla biti oluja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5918"/>
                  </a:ext>
                </a:extLst>
              </a:tr>
              <a:tr h="394549">
                <a:tc>
                  <a:txBody>
                    <a:bodyPr/>
                    <a:lstStyle/>
                    <a:p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Nisam imao dovoljno novaca za izlazak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Susjed je zauzeo moje parkirno mjesto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cap="none" dirty="0">
                          <a:solidFill>
                            <a:schemeClr val="dk1"/>
                          </a:solidFill>
                          <a:latin typeface="Sora" panose="020B0604020202020204" charset="0"/>
                          <a:cs typeface="Sora" panose="020B0604020202020204" charset="0"/>
                          <a:sym typeface="Arial"/>
                        </a:rPr>
                        <a:t>Prije važnog ispita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02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97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1">
          <a:extLst>
            <a:ext uri="{FF2B5EF4-FFF2-40B4-BE49-F238E27FC236}">
              <a16:creationId xmlns:a16="http://schemas.microsoft.com/office/drawing/2014/main" id="{14AA7D35-D482-258A-861A-DAC4FB3FD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>
            <a:extLst>
              <a:ext uri="{FF2B5EF4-FFF2-40B4-BE49-F238E27FC236}">
                <a16:creationId xmlns:a16="http://schemas.microsoft.com/office/drawing/2014/main" id="{E46BDC29-14AC-E654-9CF2-6E709ACBF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3053" y="3981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PROCJENA INTENZITETA EMOCIJE</a:t>
            </a:r>
          </a:p>
        </p:txBody>
      </p:sp>
      <p:sp>
        <p:nvSpPr>
          <p:cNvPr id="563" name="Google Shape;563;p34">
            <a:extLst>
              <a:ext uri="{FF2B5EF4-FFF2-40B4-BE49-F238E27FC236}">
                <a16:creationId xmlns:a16="http://schemas.microsoft.com/office/drawing/2014/main" id="{84F3031F-9898-3CFD-8D16-64236BB31B6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71889" y="1719988"/>
            <a:ext cx="773644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400" dirty="0">
                <a:latin typeface="Sora"/>
                <a:cs typeface="Sora"/>
              </a:rPr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4256727-D5AB-C83A-76DA-5D7E98777A84}"/>
              </a:ext>
            </a:extLst>
          </p:cNvPr>
          <p:cNvSpPr txBox="1"/>
          <p:nvPr/>
        </p:nvSpPr>
        <p:spPr>
          <a:xfrm>
            <a:off x="235671" y="1090981"/>
            <a:ext cx="8672658" cy="370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Nekada će terapeut tražiti klijenta da, nakon što prepozna emociju, procijeni i njen intenzitet </a:t>
            </a: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(npr. </a:t>
            </a:r>
            <a:r>
              <a:rPr lang="hr-HR" altLang="sr-Latn-RS" sz="1200" i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možete li procijeniti koliko je intenzivna bila vaša tuga od 1 do 10, pri čemu je 10 najveća razina tuge koju ste ikada osjetili, dok 0 znači da uopće niste bili tužni? </a:t>
            </a: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)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Primjeri: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tražimo klijenta da procijeni intenzitet emocije prije i nakon neke intervencije, kako bismo znali je li potrebno koristiti neku dodatnu intervenciju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procjena intenziteta emocije u određenoj situaciji pomaže nama i klijentu utvrditi treba li emociji       posvetiti dodatno pažnje</a:t>
            </a: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Neki će klijenti imate teškoće u pridavanju brojeva intenzitetu emocije, pa terapeut može koristiti drugu </a:t>
            </a: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vrstu skale, primjerice: ‘blago’   -  ‘umjereno’  –  ‘intenzivno’</a:t>
            </a:r>
          </a:p>
          <a:p>
            <a:pPr algn="l">
              <a:lnSpc>
                <a:spcPct val="150000"/>
              </a:lnSpc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Sora" panose="020B0604020202020204" charset="0"/>
              <a:cs typeface="Sora" panose="020B0604020202020204" charset="0"/>
            </a:endParaRPr>
          </a:p>
        </p:txBody>
      </p:sp>
      <p:pic>
        <p:nvPicPr>
          <p:cNvPr id="5122" name="Picture 2" descr="Intensity Icons - Free SVG &amp; PNG Intensity Images - Noun Project">
            <a:extLst>
              <a:ext uri="{FF2B5EF4-FFF2-40B4-BE49-F238E27FC236}">
                <a16:creationId xmlns:a16="http://schemas.microsoft.com/office/drawing/2014/main" id="{30B07A97-E605-578F-A711-F47EE4F7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67" y="3734929"/>
            <a:ext cx="1408571" cy="14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0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0E7D061C-5BF7-B0B0-BDFD-1BBFB609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445025"/>
            <a:ext cx="7954217" cy="572700"/>
          </a:xfrm>
        </p:spPr>
        <p:txBody>
          <a:bodyPr/>
          <a:lstStyle/>
          <a:p>
            <a:r>
              <a:rPr lang="hr-HR" sz="2400" dirty="0"/>
              <a:t>RAZLIKOVANJE AUTOMATSKIH MISLI I EMOCIJA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55F9BF2-051C-6AA3-4F92-E0C66BDEFE45}"/>
              </a:ext>
            </a:extLst>
          </p:cNvPr>
          <p:cNvSpPr txBox="1"/>
          <p:nvPr/>
        </p:nvSpPr>
        <p:spPr>
          <a:xfrm>
            <a:off x="235671" y="1103565"/>
            <a:ext cx="8700174" cy="398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U početku neki klijenti neće razlikovati misli od emocija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Kada klijent opiše neki problem ili prepreku, nastojimo postavljati pitanja koja će organizirati klijentova iskustva u kategorije kognitivnog modela: </a:t>
            </a:r>
            <a:r>
              <a:rPr lang="hr-HR" altLang="sr-Latn-RS" sz="1200" u="sng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situacija, automatska misao i reakcija (emocija, tjelesne reakcije i ponašanje)</a:t>
            </a:r>
          </a:p>
          <a:p>
            <a:pPr algn="l">
              <a:lnSpc>
                <a:spcPct val="150000"/>
              </a:lnSpc>
            </a:pPr>
            <a:endParaRPr lang="hr-HR" altLang="sr-Latn-RS" sz="1200" u="sng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Jedan od mogućih razloga za teško razlikovanje misli i emocija –&gt; klijenti koriste riječ ‘osjećam’ i za opisivanje emocija (‘osjećam se anksiozno’) i za opisivanje kognicija (‘osjećam da ja to ne mogu’)</a:t>
            </a:r>
          </a:p>
          <a:p>
            <a:pPr algn="l">
              <a:lnSpc>
                <a:spcPct val="150000"/>
              </a:lnSpc>
            </a:pPr>
            <a:endParaRPr lang="hr-HR" altLang="sr-Latn-RS" sz="1200" dirty="0">
              <a:solidFill>
                <a:schemeClr val="dk1"/>
              </a:solidFill>
              <a:latin typeface="Sora" panose="020B0604020202020204" charset="0"/>
              <a:cs typeface="Sora" panose="020B0604020202020204" charset="0"/>
              <a:sym typeface="Sora"/>
            </a:endParaRP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Ovisno o tijeku seanse, ciljevima i odnosu, možemo: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zanemariti ovu konfuziju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ispraviti ih u tom trenutku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spomenuti konfuziju kasnije</a:t>
            </a:r>
          </a:p>
          <a:p>
            <a:pPr algn="l">
              <a:lnSpc>
                <a:spcPct val="150000"/>
              </a:lnSpc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Sora" panose="020B0604020202020204" charset="0"/>
              <a:cs typeface="Sora" panose="020B0604020202020204" charset="0"/>
            </a:endParaRPr>
          </a:p>
        </p:txBody>
      </p:sp>
      <p:pic>
        <p:nvPicPr>
          <p:cNvPr id="2050" name="Picture 2" descr="Relationship between thoughts, emotions and behaviours - Complete guide -  Visit MHP">
            <a:extLst>
              <a:ext uri="{FF2B5EF4-FFF2-40B4-BE49-F238E27FC236}">
                <a16:creationId xmlns:a16="http://schemas.microsoft.com/office/drawing/2014/main" id="{C0B0A2F4-BF66-64E7-3994-BB32BF48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3" y="3295340"/>
            <a:ext cx="2165813" cy="18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6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EF7D046-D4F9-E1F2-B735-69BE3743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FD602706-C4B9-DFCE-DD7A-087AB414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9898"/>
            <a:ext cx="7704000" cy="572700"/>
          </a:xfrm>
        </p:spPr>
        <p:txBody>
          <a:bodyPr/>
          <a:lstStyle/>
          <a:p>
            <a:r>
              <a:rPr lang="hr-HR" sz="2400" dirty="0"/>
              <a:t>UPARIVANJE SADRŽAJA AUTOMATSKIH MISLI S EMOCIJAMA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86C9339-80DD-462A-4E02-0EBCC3B3C3E8}"/>
              </a:ext>
            </a:extLst>
          </p:cNvPr>
          <p:cNvSpPr txBox="1"/>
          <p:nvPr/>
        </p:nvSpPr>
        <p:spPr>
          <a:xfrm>
            <a:off x="235671" y="1240525"/>
            <a:ext cx="8672658" cy="1215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Veza između </a:t>
            </a:r>
            <a:r>
              <a:rPr lang="hr-HR" altLang="sr-Latn-RS" sz="1200" dirty="0" err="1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klijentovih</a:t>
            </a: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misli, emocija i ponašanja trebala bi imati smisla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Ukoliko klijent izvijesti o emociji koja naizgled ne odgovara sadržaju automatskih misli,</a:t>
            </a:r>
          </a:p>
          <a:p>
            <a:pPr algn="l">
              <a:lnSpc>
                <a:spcPct val="150000"/>
              </a:lnSpc>
            </a:pPr>
            <a:r>
              <a:rPr lang="hr-HR" altLang="sr-Latn-RS" sz="12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  <a:sym typeface="Sora"/>
              </a:rPr>
              <a:t>        to bismo mogli dodatno istražiti. Primjerice: </a:t>
            </a:r>
          </a:p>
          <a:p>
            <a:pPr algn="l">
              <a:lnSpc>
                <a:spcPct val="150000"/>
              </a:lnSpc>
            </a:pP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Sora" panose="020B0604020202020204" charset="0"/>
              <a:cs typeface="Sora" panose="020B060402020202020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6206AFC-B65E-9A0F-7478-B6443E0711ED}"/>
              </a:ext>
            </a:extLst>
          </p:cNvPr>
          <p:cNvSpPr txBox="1"/>
          <p:nvPr/>
        </p:nvSpPr>
        <p:spPr>
          <a:xfrm>
            <a:off x="1168031" y="2266606"/>
            <a:ext cx="5956610" cy="260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hr-HR" sz="11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Kako si se osjećao kad si shvatio da ti se bivši šef nije javio?</a:t>
            </a:r>
          </a:p>
          <a:p>
            <a:pPr>
              <a:lnSpc>
                <a:spcPct val="150000"/>
              </a:lnSpc>
              <a:buNone/>
            </a:pPr>
            <a:r>
              <a:rPr lang="hr-HR" sz="11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Bio sam tužan.</a:t>
            </a:r>
          </a:p>
          <a:p>
            <a:pPr>
              <a:lnSpc>
                <a:spcPct val="150000"/>
              </a:lnSpc>
              <a:buNone/>
            </a:pPr>
            <a:r>
              <a:rPr lang="hr-HR" sz="11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Što ti je prolazilo kroz glavu?</a:t>
            </a:r>
          </a:p>
          <a:p>
            <a:pPr>
              <a:lnSpc>
                <a:spcPct val="150000"/>
              </a:lnSpc>
              <a:buNone/>
            </a:pPr>
            <a:r>
              <a:rPr lang="hr-HR" sz="11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Razmišljao sam „Što ako mi ne da preporuku? Što ako ne dobijem posao?“</a:t>
            </a:r>
          </a:p>
          <a:p>
            <a:pPr>
              <a:lnSpc>
                <a:spcPct val="150000"/>
              </a:lnSpc>
              <a:buNone/>
            </a:pPr>
            <a:r>
              <a:rPr lang="hr-HR" sz="11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Malo sam zbunjena jer mi to više zvuči kao anksiozne misli nego tuga. </a:t>
            </a:r>
          </a:p>
          <a:p>
            <a:pPr>
              <a:lnSpc>
                <a:spcPct val="150000"/>
              </a:lnSpc>
              <a:buNone/>
            </a:pP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Ima li još nešto što ti je prolazilo kroz glavu?</a:t>
            </a:r>
          </a:p>
          <a:p>
            <a:pPr>
              <a:lnSpc>
                <a:spcPct val="150000"/>
              </a:lnSpc>
              <a:buNone/>
            </a:pPr>
            <a:r>
              <a:rPr lang="hr-HR" sz="11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Ne znam... Možda kad sam sjedio za stolom i tražio poslove, sjetio sam se trenutka kad sam dobio otkaz. Osjećao sam se kao promašaj.</a:t>
            </a:r>
          </a:p>
          <a:p>
            <a:pPr>
              <a:lnSpc>
                <a:spcPct val="150000"/>
              </a:lnSpc>
              <a:buNone/>
            </a:pPr>
            <a:r>
              <a:rPr lang="hr-HR" sz="11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T: </a:t>
            </a: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I što si tada osjećao?</a:t>
            </a:r>
          </a:p>
          <a:p>
            <a:pPr>
              <a:lnSpc>
                <a:spcPct val="150000"/>
              </a:lnSpc>
            </a:pPr>
            <a:r>
              <a:rPr lang="hr-HR" sz="1100" b="1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K: </a:t>
            </a:r>
            <a:r>
              <a:rPr lang="hr-HR" sz="1100" dirty="0">
                <a:solidFill>
                  <a:schemeClr val="dk1"/>
                </a:solidFill>
                <a:latin typeface="Sora" panose="020B0604020202020204" charset="0"/>
                <a:cs typeface="Sora" panose="020B0604020202020204" charset="0"/>
              </a:rPr>
              <a:t>Tugu. Stvarno veliku tugu.</a:t>
            </a:r>
          </a:p>
        </p:txBody>
      </p:sp>
      <p:pic>
        <p:nvPicPr>
          <p:cNvPr id="4" name="Picture 2" descr="Relationship between thoughts, emotions and behaviours - Complete guide -  Visit MHP">
            <a:extLst>
              <a:ext uri="{FF2B5EF4-FFF2-40B4-BE49-F238E27FC236}">
                <a16:creationId xmlns:a16="http://schemas.microsoft.com/office/drawing/2014/main" id="{6BE0796D-993B-580E-7E56-A409B754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3" y="3295340"/>
            <a:ext cx="2165813" cy="18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39190"/>
      </p:ext>
    </p:extLst>
  </p:cSld>
  <p:clrMapOvr>
    <a:masterClrMapping/>
  </p:clrMapOvr>
</p:sld>
</file>

<file path=ppt/theme/theme1.xml><?xml version="1.0" encoding="utf-8"?>
<a:theme xmlns:a="http://schemas.openxmlformats.org/drawingml/2006/main" name="Clean Aesthetic Style Marketing Plan by Slidesgo">
  <a:themeElements>
    <a:clrScheme name="Simple Light">
      <a:dk1>
        <a:srgbClr val="494949"/>
      </a:dk1>
      <a:lt1>
        <a:srgbClr val="F3F3F3"/>
      </a:lt1>
      <a:dk2>
        <a:srgbClr val="52514D"/>
      </a:dk2>
      <a:lt2>
        <a:srgbClr val="807F7A"/>
      </a:lt2>
      <a:accent1>
        <a:srgbClr val="A1A1A1"/>
      </a:accent1>
      <a:accent2>
        <a:srgbClr val="CCCCC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949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1137</Words>
  <Application>Microsoft Office PowerPoint</Application>
  <PresentationFormat>On-screen Show (16:9)</PresentationFormat>
  <Paragraphs>160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inherit</vt:lpstr>
      <vt:lpstr>Nunito Light</vt:lpstr>
      <vt:lpstr>Assistant</vt:lpstr>
      <vt:lpstr>Sora</vt:lpstr>
      <vt:lpstr>Clean Aesthetic Style Marketing Plan by Slidesgo</vt:lpstr>
      <vt:lpstr>EMOCIJE</vt:lpstr>
      <vt:lpstr>SADRŽAJ</vt:lpstr>
      <vt:lpstr>EMOCIJE U KOGNITIVNO-BIHEVIORALNIM TERAPIJAMA</vt:lpstr>
      <vt:lpstr>IZAZIVANJE I JAČANJE UGODNIH EMOCIJA</vt:lpstr>
      <vt:lpstr>IZAZIVANJE I JAČANJE UGODNIH EMOCIJA</vt:lpstr>
      <vt:lpstr>IMENOVANJE NEUGODNIH EMOCIJA</vt:lpstr>
      <vt:lpstr>PROCJENA INTENZITETA EMOCIJE</vt:lpstr>
      <vt:lpstr>RAZLIKOVANJE AUTOMATSKIH MISLI I EMOCIJA </vt:lpstr>
      <vt:lpstr>UPARIVANJE SADRŽAJA AUTOMATSKIH MISLI S EMOCIJAMA </vt:lpstr>
      <vt:lpstr>POVEĆAVANJE NEUGODNIH EMOCIJA</vt:lpstr>
      <vt:lpstr>TESTIRANJE VJEROVANJA  O NEUGODNIM EMOCIJAMA</vt:lpstr>
      <vt:lpstr>TEHNIKE ZA REGULACIJU EMOCIJA</vt:lpstr>
      <vt:lpstr>Hvala na pažnji!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EMOCIJE</dc:title>
  <dc:creator>ivan</dc:creator>
  <cp:lastModifiedBy>hubikotvr@outlook.com</cp:lastModifiedBy>
  <cp:revision>15</cp:revision>
  <dcterms:modified xsi:type="dcterms:W3CDTF">2025-04-23T15:00:20Z</dcterms:modified>
</cp:coreProperties>
</file>