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79608" autoAdjust="0"/>
  </p:normalViewPr>
  <p:slideViewPr>
    <p:cSldViewPr snapToGrid="0">
      <p:cViewPr varScale="1">
        <p:scale>
          <a:sx n="87" d="100"/>
          <a:sy n="87" d="100"/>
        </p:scale>
        <p:origin x="13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5C72A6-0509-48A5-B3BA-CA31C4EBA236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C7CEC-A8D3-4909-B496-190A08829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949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Kognitivni model: interpretacija situacije (u formi automatske misli ili slike) utječe na naše emocije i ponašanja i fiziološke reakcije. </a:t>
            </a:r>
          </a:p>
          <a:p>
            <a:r>
              <a:rPr lang="hr-HR" dirty="0"/>
              <a:t>Ideja je da naučimo klijente reagirati na misli koje su netočne ili koje ne pomažu klijentu.</a:t>
            </a:r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C7CEC-A8D3-4909-B496-190A08829CD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063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C7CEC-A8D3-4909-B496-190A08829CD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872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Pitati ih kada disfunkcionalne automatske misli nisu negativne: manija/</a:t>
            </a:r>
            <a:r>
              <a:rPr lang="hr-HR" dirty="0" err="1"/>
              <a:t>hipomanija</a:t>
            </a:r>
            <a:r>
              <a:rPr lang="hr-HR" dirty="0"/>
              <a:t> (super je ideja da vidim koliko brzo moj auto može ići), </a:t>
            </a:r>
            <a:r>
              <a:rPr lang="hr-HR" dirty="0" err="1"/>
              <a:t>narcističke</a:t>
            </a:r>
            <a:r>
              <a:rPr lang="hr-HR" dirty="0"/>
              <a:t> crte (superiorniji sam od svih), dopuštanje da se upuštamo u neka nepoželjna ponašanja (ok je cijelo vrijeme piti jer to rade i moji prijatelji)</a:t>
            </a:r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C7CEC-A8D3-4909-B496-190A08829CD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298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C7CEC-A8D3-4909-B496-190A08829CD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9034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Nakon automatske misli ide emocija… </a:t>
            </a:r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C7CEC-A8D3-4909-B496-190A08829CD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32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C7CEC-A8D3-4909-B496-190A08829CD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1990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53148E-0CD1-6341-F8E9-50E0AF665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>
            <a:extLst>
              <a:ext uri="{FF2B5EF4-FFF2-40B4-BE49-F238E27FC236}">
                <a16:creationId xmlns:a16="http://schemas.microsoft.com/office/drawing/2014/main" id="{DD9FE3C1-FF66-306F-7765-569B15CE81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>
            <a:extLst>
              <a:ext uri="{FF2B5EF4-FFF2-40B4-BE49-F238E27FC236}">
                <a16:creationId xmlns:a16="http://schemas.microsoft.com/office/drawing/2014/main" id="{30BB248E-7656-25C4-5606-503F65BA75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573151EF-69B3-10A7-FD13-26A1235709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6C7CEC-A8D3-4909-B496-190A08829CD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6472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0957B41-9D31-7A0A-543B-9BC85AF5E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CDAC23E-4497-5C19-BC82-A68D82E9CC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5C47E55-CC12-9DE9-7753-FDC7CB433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784B514-B874-0E27-353C-0EC2FAE3C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70EB695-A5B5-7E11-12E4-08BBD1D3A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85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5C8F2E-41C0-D26D-75AA-2D66534D8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2F397D0-04D4-D538-6253-9E3F08E6F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5F85781-27E9-8733-0192-355FEE95F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3FC2F61-66E4-4E2B-F5CF-AF44F7ADF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A3F4513-FD0C-9926-44B5-F86611A30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151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95D98214-CB46-8699-8E00-79CF49DDCF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862A93A-49BF-30F9-C01E-B318AFECAD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60409C6-7BF5-4AB7-B032-4199CAC47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07917F1-80D7-979D-F560-465709840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0DC4D62-9485-94B3-8882-BFB9E3CA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9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BA2096-28A9-B505-2CB2-069019CC8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1AB2CAA-5DDF-20B5-61CD-EA525B9796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F2ED9CA-AB3A-9847-22D2-F56209777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3765DD6-F262-6428-E9D9-331E38A3E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A3965D1-1D3E-0FC7-2C33-0D77A53CD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802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2B97EA-2C43-4C0A-2C1A-D9B34D6A1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BDAAC0D-D2B5-F85A-5B2E-13DF3FCFD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72D60BA-C5BA-B0AB-45DA-B481CBA6B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A9800CC-E5C3-9EF5-438F-2B692AFD3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5245B1E-F958-28EB-DF3E-C2E6AECB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14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E38D12-F769-1FB2-D8C1-38A7D2EAC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407CE0C-2699-6336-B4C3-71A40E263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C424345-1148-D603-A764-4AD666FD1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1840A56-1194-C10D-A941-A9AE89328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C616650-A438-0906-EDD1-F8C12B43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2B5DE096-F30B-AAD5-7FB0-D6E0CFB3A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34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D52B08-82DC-8A93-7C27-5BA87E9B1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36AFE8E-609C-84D8-D8FC-05ABC8B4B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07464A01-FFDE-57EF-2C37-CD50126DF6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05165FE-73EF-68BB-9A3C-CF66BB93AE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583182C9-B6AC-82F6-FAFE-A65024E70B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4F7A0CB7-C2EA-BD8B-CE05-B7CFBD50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39939BCB-5499-0202-BEB4-D1DB9B930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C597669D-9294-0473-59E6-0B0D4A16A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91C9AA-4DC9-25AE-DFF9-EB8A05CDC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201A2A6F-9981-AB4E-4D73-AD9BB5C3C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2549E2D-9DAE-5D97-C3CD-6AC99EC13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51638B63-4624-4F98-6C9C-60EED7E56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120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3B1B7AFE-622A-98BB-5117-8AE83B64F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DACDB13A-AF24-B36A-EA2E-CD489408A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32FDD4AE-9D84-C253-A081-6B273AFF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604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330B7B-17EE-2BCD-9901-64F9648E1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2ED0C0A-CE01-356C-C0F8-E226895CD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FD34E8C-3D1C-CC5B-E0C8-CC06403BE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DCE9787-745F-001E-516B-0E70EB569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1754DF79-AAAF-2019-FB4F-1A903224E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AD4F183-0ADB-0CD3-44DE-024529D57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83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EF1D2C-1073-EDBA-F35F-57768C34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202E13D7-D2B8-1852-9C08-CB560B0F41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C4A5CE3-0254-D36C-2BA5-A201560CB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06DCA9B-112A-A85E-2D24-A29BE67C6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46F60A60-8489-E9F5-28A1-8D575BA77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A516CCB-D74D-1EFD-F7A0-2FE636DA6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874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387BFA1F-035E-782A-1BCF-30BAA4095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C7F505E-4E25-4106-A591-F5FE8D81D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2807C1D-C0AD-4C66-C6B0-4D25956D8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9308DB-B8A0-49E4-B662-4EA52E85A9E7}" type="datetimeFigureOut">
              <a:rPr lang="en-GB" smtClean="0"/>
              <a:t>03/04/2025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39921CB-A8BB-1CCC-3388-4EEACCD47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5F353DC-99A2-718C-BA38-60599970E8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E0160B-18AB-46AA-90C0-2894C2D23B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927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6A7E77-5FC8-BF68-FDE2-A82B3B9272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Identifikacija </a:t>
            </a:r>
            <a:br>
              <a:rPr lang="hr-HR" dirty="0"/>
            </a:br>
            <a:r>
              <a:rPr lang="hr-HR" dirty="0"/>
              <a:t>automatskih misli</a:t>
            </a:r>
            <a:endParaRPr lang="en-GB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9F007253-835B-B8DF-4FDC-189E5AC572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735637"/>
            <a:ext cx="9144000" cy="678938"/>
          </a:xfrm>
        </p:spPr>
        <p:txBody>
          <a:bodyPr/>
          <a:lstStyle/>
          <a:p>
            <a:r>
              <a:rPr lang="hr-HR" dirty="0"/>
              <a:t>5. travanj 2025.</a:t>
            </a:r>
            <a:endParaRPr lang="en-GB" dirty="0"/>
          </a:p>
        </p:txBody>
      </p:sp>
      <p:sp>
        <p:nvSpPr>
          <p:cNvPr id="4" name="Podnaslov 2">
            <a:extLst>
              <a:ext uri="{FF2B5EF4-FFF2-40B4-BE49-F238E27FC236}">
                <a16:creationId xmlns:a16="http://schemas.microsoft.com/office/drawing/2014/main" id="{DB38AB2F-D3F6-F593-9308-E8B9DF3A3EFB}"/>
              </a:ext>
            </a:extLst>
          </p:cNvPr>
          <p:cNvSpPr txBox="1">
            <a:spLocks/>
          </p:cNvSpPr>
          <p:nvPr/>
        </p:nvSpPr>
        <p:spPr>
          <a:xfrm>
            <a:off x="4055806" y="4232275"/>
            <a:ext cx="9144000" cy="678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/>
              <a:t>Ivan Kuliš, mag. psych.</a:t>
            </a:r>
            <a:endParaRPr lang="en-GB" dirty="0"/>
          </a:p>
        </p:txBody>
      </p:sp>
      <p:cxnSp>
        <p:nvCxnSpPr>
          <p:cNvPr id="6" name="Ravni poveznik 5">
            <a:extLst>
              <a:ext uri="{FF2B5EF4-FFF2-40B4-BE49-F238E27FC236}">
                <a16:creationId xmlns:a16="http://schemas.microsoft.com/office/drawing/2014/main" id="{EF150C49-1A57-0F03-538B-3C748F10B1EC}"/>
              </a:ext>
            </a:extLst>
          </p:cNvPr>
          <p:cNvCxnSpPr>
            <a:cxnSpLocks/>
          </p:cNvCxnSpPr>
          <p:nvPr/>
        </p:nvCxnSpPr>
        <p:spPr>
          <a:xfrm>
            <a:off x="2562267" y="3646025"/>
            <a:ext cx="7067465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3759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471DD2-6F1C-FD3C-6503-3A962D38C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Sadržaj izlaganja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C3DFA61-F606-1C86-9D7F-9F21FA533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Koje su karakteristike automatskih misli?</a:t>
            </a:r>
          </a:p>
          <a:p>
            <a:r>
              <a:rPr lang="hr-HR" dirty="0"/>
              <a:t>Disfunkcionalne automatske misli</a:t>
            </a:r>
          </a:p>
          <a:p>
            <a:r>
              <a:rPr lang="hr-HR" dirty="0"/>
              <a:t>Kako možemo objasniti AM klijentu?</a:t>
            </a:r>
          </a:p>
          <a:p>
            <a:r>
              <a:rPr lang="hr-HR" dirty="0"/>
              <a:t>Identifikacija automatskih misli</a:t>
            </a:r>
          </a:p>
          <a:p>
            <a:r>
              <a:rPr lang="hr-HR" dirty="0"/>
              <a:t>Što učiniti ako klijent ima teškoće u identificiranju AM?</a:t>
            </a:r>
          </a:p>
        </p:txBody>
      </p: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CE3DED7F-3E00-2DEB-2970-DACE02E88C88}"/>
              </a:ext>
            </a:extLst>
          </p:cNvPr>
          <p:cNvCxnSpPr>
            <a:cxnSpLocks/>
          </p:cNvCxnSpPr>
          <p:nvPr/>
        </p:nvCxnSpPr>
        <p:spPr>
          <a:xfrm>
            <a:off x="838200" y="1435260"/>
            <a:ext cx="4231511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80A390B-1A8E-9BA5-C475-02EE1D1B9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Karakteristike automatskih misli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543E352-1746-A9C9-D8B2-D0323E7FC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/>
              <a:t>U svim situacijama prisutne, nismo ih obično svjesni</a:t>
            </a:r>
          </a:p>
          <a:p>
            <a:r>
              <a:rPr lang="hr-HR" dirty="0"/>
              <a:t>Kada ih postanemo svjesni možemo ih evaluirati</a:t>
            </a:r>
          </a:p>
          <a:p>
            <a:endParaRPr lang="hr-HR" dirty="0"/>
          </a:p>
          <a:p>
            <a:r>
              <a:rPr lang="hr-HR" dirty="0"/>
              <a:t>Mogu ih potaknuti emocije, ponašanje, fiziologija, </a:t>
            </a:r>
            <a:r>
              <a:rPr lang="hr-HR" dirty="0" err="1"/>
              <a:t>kognicija</a:t>
            </a:r>
            <a:r>
              <a:rPr lang="hr-HR" dirty="0"/>
              <a:t> (druge misli, slike, vjerovanja, uspomene…) </a:t>
            </a:r>
          </a:p>
          <a:p>
            <a:endParaRPr lang="hr-HR" dirty="0"/>
          </a:p>
          <a:p>
            <a:r>
              <a:rPr lang="hr-HR" dirty="0"/>
              <a:t>Kada se spomene problematična situacija pitamo klijenta:</a:t>
            </a:r>
          </a:p>
          <a:p>
            <a:pPr>
              <a:buFontTx/>
              <a:buChar char="-"/>
            </a:pPr>
            <a:r>
              <a:rPr lang="hr-HR" dirty="0"/>
              <a:t>Što ti je prolazilo tad kroz misli? / O čemu si tad razmišljao?</a:t>
            </a:r>
          </a:p>
          <a:p>
            <a:pPr>
              <a:buFontTx/>
              <a:buChar char="-"/>
            </a:pPr>
            <a:r>
              <a:rPr lang="hr-HR" dirty="0"/>
              <a:t>O čemu si još razmišljao?</a:t>
            </a:r>
          </a:p>
          <a:p>
            <a:pPr>
              <a:buFontTx/>
              <a:buChar char="-"/>
            </a:pPr>
            <a:endParaRPr lang="hr-HR" dirty="0"/>
          </a:p>
          <a:p>
            <a:r>
              <a:rPr lang="hr-HR" dirty="0"/>
              <a:t>Treba razlikovati od interpretacija</a:t>
            </a:r>
          </a:p>
          <a:p>
            <a:endParaRPr lang="hr-HR" dirty="0"/>
          </a:p>
        </p:txBody>
      </p: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F1F1848B-56B8-D8D7-4593-EE7771FBE2C0}"/>
              </a:ext>
            </a:extLst>
          </p:cNvPr>
          <p:cNvCxnSpPr>
            <a:cxnSpLocks/>
          </p:cNvCxnSpPr>
          <p:nvPr/>
        </p:nvCxnSpPr>
        <p:spPr>
          <a:xfrm>
            <a:off x="838200" y="1435260"/>
            <a:ext cx="7541871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744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962831-68BD-C3B9-F558-246919F61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Disfunkcionalne automatske misli: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C8B88B4-E3D7-A991-738C-0D450E4890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hr-HR" dirty="0"/>
          </a:p>
          <a:p>
            <a:pPr>
              <a:buFontTx/>
              <a:buChar char="-"/>
            </a:pPr>
            <a:r>
              <a:rPr lang="hr-HR" dirty="0"/>
              <a:t>iskrivljuju realnost</a:t>
            </a:r>
          </a:p>
          <a:p>
            <a:pPr>
              <a:buFontTx/>
              <a:buChar char="-"/>
            </a:pPr>
            <a:r>
              <a:rPr lang="hr-HR" dirty="0"/>
              <a:t>povezane s </a:t>
            </a:r>
            <a:r>
              <a:rPr lang="hr-HR" dirty="0" err="1"/>
              <a:t>odmažućim</a:t>
            </a:r>
            <a:r>
              <a:rPr lang="hr-HR" dirty="0"/>
              <a:t> emocionalnim i fiziološkim reakcijama</a:t>
            </a:r>
          </a:p>
          <a:p>
            <a:pPr>
              <a:buFontTx/>
              <a:buChar char="-"/>
            </a:pPr>
            <a:r>
              <a:rPr lang="hr-HR" dirty="0"/>
              <a:t>dovode do ponašanja koja nam odmažu</a:t>
            </a:r>
          </a:p>
          <a:p>
            <a:pPr>
              <a:buFontTx/>
              <a:buChar char="-"/>
            </a:pPr>
            <a:r>
              <a:rPr lang="hr-HR" dirty="0"/>
              <a:t>interferiraju u koracima da se približimo cilju </a:t>
            </a:r>
          </a:p>
          <a:p>
            <a:pPr>
              <a:buFontTx/>
              <a:buChar char="-"/>
            </a:pPr>
            <a:r>
              <a:rPr lang="hr-HR" dirty="0"/>
              <a:t>uglavnom su negativne automatske misle (NAM), ali ne uvijek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? </a:t>
            </a:r>
            <a:endParaRPr lang="en-GB" dirty="0"/>
          </a:p>
        </p:txBody>
      </p: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780CC274-168F-D578-6BC4-442A2B8005D1}"/>
              </a:ext>
            </a:extLst>
          </p:cNvPr>
          <p:cNvCxnSpPr>
            <a:cxnSpLocks/>
          </p:cNvCxnSpPr>
          <p:nvPr/>
        </p:nvCxnSpPr>
        <p:spPr>
          <a:xfrm>
            <a:off x="838200" y="1435260"/>
            <a:ext cx="8109030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898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88E1F54-290A-3FEC-7C38-D02F0311A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objasniti klijentu AM?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E2DEE70-BD3C-4044-4DC3-36240BA95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  <a:p>
            <a:r>
              <a:rPr lang="hr-HR" dirty="0"/>
              <a:t>Koristiti primjere klijenta</a:t>
            </a:r>
          </a:p>
          <a:p>
            <a:endParaRPr lang="hr-HR" dirty="0"/>
          </a:p>
          <a:p>
            <a:pPr marL="0" indent="0" algn="ctr">
              <a:buNone/>
            </a:pPr>
            <a:r>
              <a:rPr lang="hr-HR" dirty="0"/>
              <a:t>Situacija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/>
              <a:t>Automatska misao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/>
              <a:t>Emocija</a:t>
            </a:r>
          </a:p>
          <a:p>
            <a:pPr marL="0" indent="0" algn="ctr">
              <a:buNone/>
            </a:pPr>
            <a:endParaRPr lang="en-GB" dirty="0"/>
          </a:p>
        </p:txBody>
      </p:sp>
      <p:cxnSp>
        <p:nvCxnSpPr>
          <p:cNvPr id="5" name="Ravni poveznik sa strelicom 4">
            <a:extLst>
              <a:ext uri="{FF2B5EF4-FFF2-40B4-BE49-F238E27FC236}">
                <a16:creationId xmlns:a16="http://schemas.microsoft.com/office/drawing/2014/main" id="{5C8C9C4A-6164-128D-1066-472878191939}"/>
              </a:ext>
            </a:extLst>
          </p:cNvPr>
          <p:cNvCxnSpPr/>
          <p:nvPr/>
        </p:nvCxnSpPr>
        <p:spPr>
          <a:xfrm>
            <a:off x="6096000" y="3799389"/>
            <a:ext cx="0" cy="42826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Ravni poveznik sa strelicom 5">
            <a:extLst>
              <a:ext uri="{FF2B5EF4-FFF2-40B4-BE49-F238E27FC236}">
                <a16:creationId xmlns:a16="http://schemas.microsoft.com/office/drawing/2014/main" id="{1F0FF405-C48D-D672-4308-F0029843A010}"/>
              </a:ext>
            </a:extLst>
          </p:cNvPr>
          <p:cNvCxnSpPr/>
          <p:nvPr/>
        </p:nvCxnSpPr>
        <p:spPr>
          <a:xfrm>
            <a:off x="6126866" y="4853577"/>
            <a:ext cx="0" cy="428263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Ravni poveznik 6">
            <a:extLst>
              <a:ext uri="{FF2B5EF4-FFF2-40B4-BE49-F238E27FC236}">
                <a16:creationId xmlns:a16="http://schemas.microsoft.com/office/drawing/2014/main" id="{30C01FDC-4061-83C8-74D6-0ED4D0A1D3CC}"/>
              </a:ext>
            </a:extLst>
          </p:cNvPr>
          <p:cNvCxnSpPr>
            <a:cxnSpLocks/>
          </p:cNvCxnSpPr>
          <p:nvPr/>
        </p:nvCxnSpPr>
        <p:spPr>
          <a:xfrm>
            <a:off x="838200" y="1435260"/>
            <a:ext cx="6176058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0393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BF3DDDF-B63B-B2AA-579C-9B92FBC8F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Prošireni kognitivni model - primjer</a:t>
            </a:r>
            <a:endParaRPr lang="en-GB" dirty="0"/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F6AE655F-9F6A-DBCE-3FD0-266725B384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r-HR" sz="2000" dirty="0"/>
              <a:t>Situacija:  Prijatelj nas zove i otkazuje današnje druženje.</a:t>
            </a:r>
          </a:p>
          <a:p>
            <a:pPr marL="0" indent="0">
              <a:buNone/>
            </a:pPr>
            <a:r>
              <a:rPr lang="hr-HR" sz="2000" dirty="0"/>
              <a:t>AM: „Ne želi me vidjeti.”</a:t>
            </a:r>
          </a:p>
          <a:p>
            <a:pPr marL="0" indent="0">
              <a:buNone/>
            </a:pPr>
            <a:r>
              <a:rPr lang="hr-HR" sz="2000" dirty="0"/>
              <a:t>Emocija: tuga</a:t>
            </a:r>
          </a:p>
          <a:p>
            <a:pPr marL="0" indent="0">
              <a:buNone/>
            </a:pPr>
            <a:r>
              <a:rPr lang="hr-HR" sz="2000" dirty="0"/>
              <a:t>Dodatna automatska misao: „Ovo je već drugi put da to radi. Bezobziran je…”</a:t>
            </a:r>
          </a:p>
          <a:p>
            <a:pPr marL="0" indent="0">
              <a:buNone/>
            </a:pPr>
            <a:r>
              <a:rPr lang="hr-HR" sz="2000" dirty="0"/>
              <a:t>Emocija: ljutnja</a:t>
            </a:r>
          </a:p>
          <a:p>
            <a:pPr marL="0" indent="0">
              <a:buNone/>
            </a:pPr>
            <a:r>
              <a:rPr lang="hr-HR" sz="2000" dirty="0"/>
              <a:t>Situacija: Shvaćamo da nemamo plan b za danas.</a:t>
            </a:r>
          </a:p>
          <a:p>
            <a:pPr marL="0" indent="0">
              <a:buNone/>
            </a:pPr>
            <a:r>
              <a:rPr lang="hr-HR" sz="2000" dirty="0"/>
              <a:t>Dodatna AM: „Neću stići isplanirati nešto drugo za večeras…”</a:t>
            </a:r>
          </a:p>
          <a:p>
            <a:pPr marL="0" indent="0">
              <a:buNone/>
            </a:pPr>
            <a:r>
              <a:rPr lang="hr-HR" sz="2000" dirty="0"/>
              <a:t>Emocija: anksioznost</a:t>
            </a:r>
          </a:p>
          <a:p>
            <a:pPr marL="0" indent="0">
              <a:buNone/>
            </a:pPr>
            <a:r>
              <a:rPr lang="hr-HR" sz="2000" dirty="0"/>
              <a:t>Fiziološka reakcija: napetost u tijelu</a:t>
            </a:r>
          </a:p>
          <a:p>
            <a:pPr marL="0" indent="0">
              <a:buNone/>
            </a:pPr>
            <a:r>
              <a:rPr lang="hr-HR" sz="2000" dirty="0"/>
              <a:t>AM: „Želim čašu vina…”</a:t>
            </a:r>
          </a:p>
          <a:p>
            <a:pPr marL="0" indent="0">
              <a:buNone/>
            </a:pPr>
            <a:r>
              <a:rPr lang="hr-HR" sz="2000" dirty="0"/>
              <a:t>Ponašanje: Pijem čašu vina</a:t>
            </a:r>
          </a:p>
          <a:p>
            <a:pPr marL="0" indent="0">
              <a:buNone/>
            </a:pPr>
            <a:r>
              <a:rPr lang="hr-HR" sz="2000" dirty="0"/>
              <a:t>AM: „Ovo je super…”</a:t>
            </a:r>
          </a:p>
          <a:p>
            <a:pPr marL="0" indent="0">
              <a:buNone/>
            </a:pPr>
            <a:r>
              <a:rPr lang="hr-HR" sz="2000" dirty="0"/>
              <a:t>Emocija: olakšanje </a:t>
            </a:r>
          </a:p>
          <a:p>
            <a:pPr marL="0" indent="0">
              <a:buNone/>
            </a:pPr>
            <a:r>
              <a:rPr lang="hr-HR" sz="2000" dirty="0"/>
              <a:t>itd.</a:t>
            </a:r>
            <a:endParaRPr lang="en-GB" sz="2000" dirty="0"/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DC7CF134-A4BD-0D1A-047C-5F067B351328}"/>
              </a:ext>
            </a:extLst>
          </p:cNvPr>
          <p:cNvCxnSpPr>
            <a:cxnSpLocks/>
          </p:cNvCxnSpPr>
          <p:nvPr/>
        </p:nvCxnSpPr>
        <p:spPr>
          <a:xfrm>
            <a:off x="838200" y="1435260"/>
            <a:ext cx="8074306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894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D53C32-9A60-5991-312A-C5C79D1A6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Identifikacija automatskih misli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CEEDF3-E36B-C398-0940-5D27467B82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„Brinulo me što bi mi mogla reći.”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„Nisam siguran hoće li odlazak šefu biti uzaludno.”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„Nisam se mogao nagovoriti da započnem pisati izvještaj.”</a:t>
            </a:r>
            <a:endParaRPr lang="en-GB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E9977ED-6100-DC93-6B5B-DA3307FA50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„Ona će me kritizirati.”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„Vjerojatno će biti uzaludno otići šefu.”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„Ja to ne mogu.”</a:t>
            </a:r>
            <a:endParaRPr lang="en-GB" dirty="0"/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27D8A1B8-7C5B-EF2E-65AB-CC37359533FA}"/>
              </a:ext>
            </a:extLst>
          </p:cNvPr>
          <p:cNvCxnSpPr/>
          <p:nvPr/>
        </p:nvCxnSpPr>
        <p:spPr>
          <a:xfrm>
            <a:off x="10553163" y="6018835"/>
            <a:ext cx="196769" cy="1581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1A82414A-5D89-97F9-98BA-0A1190A84B32}"/>
              </a:ext>
            </a:extLst>
          </p:cNvPr>
          <p:cNvCxnSpPr>
            <a:cxnSpLocks/>
          </p:cNvCxnSpPr>
          <p:nvPr/>
        </p:nvCxnSpPr>
        <p:spPr>
          <a:xfrm flipV="1">
            <a:off x="10749932" y="5562466"/>
            <a:ext cx="451709" cy="6144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F04561D3-7104-D6B6-C6A5-B674818A1749}"/>
              </a:ext>
            </a:extLst>
          </p:cNvPr>
          <p:cNvCxnSpPr>
            <a:cxnSpLocks/>
          </p:cNvCxnSpPr>
          <p:nvPr/>
        </p:nvCxnSpPr>
        <p:spPr>
          <a:xfrm>
            <a:off x="5176031" y="5860707"/>
            <a:ext cx="353501" cy="3162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610C4EDA-8819-6C99-8289-C7438F485E64}"/>
              </a:ext>
            </a:extLst>
          </p:cNvPr>
          <p:cNvCxnSpPr>
            <a:cxnSpLocks/>
          </p:cNvCxnSpPr>
          <p:nvPr/>
        </p:nvCxnSpPr>
        <p:spPr>
          <a:xfrm flipH="1">
            <a:off x="5124182" y="5878170"/>
            <a:ext cx="405350" cy="29879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Ravni poveznik 16">
            <a:extLst>
              <a:ext uri="{FF2B5EF4-FFF2-40B4-BE49-F238E27FC236}">
                <a16:creationId xmlns:a16="http://schemas.microsoft.com/office/drawing/2014/main" id="{152285D8-7141-4DEF-A368-5563656B7F96}"/>
              </a:ext>
            </a:extLst>
          </p:cNvPr>
          <p:cNvCxnSpPr>
            <a:cxnSpLocks/>
          </p:cNvCxnSpPr>
          <p:nvPr/>
        </p:nvCxnSpPr>
        <p:spPr>
          <a:xfrm>
            <a:off x="838200" y="1435260"/>
            <a:ext cx="7356676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9887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159FD-5527-DC5A-530A-C65744230F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AA09C7-731A-3556-3E86-2918580383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Identifikacija automatskih misli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09FF72C-8817-C8A1-09FB-44070896752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„Hoću li se moći nositi s tim?”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„Zašto se to dogodilo meni?”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„Što ako se ne mogu promijeniti?”</a:t>
            </a:r>
            <a:endParaRPr lang="en-GB" dirty="0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2AB1D6C-6774-F767-67ED-051F019629E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„Neću se moći nositi s tim.”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„Ovo se nije trebalo dogoditi meni.”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„Bit ću nesretan zauvijek ako se ne mogu promijeniti.”</a:t>
            </a:r>
            <a:endParaRPr lang="en-GB" dirty="0"/>
          </a:p>
        </p:txBody>
      </p:sp>
      <p:cxnSp>
        <p:nvCxnSpPr>
          <p:cNvPr id="9" name="Ravni poveznik 8">
            <a:extLst>
              <a:ext uri="{FF2B5EF4-FFF2-40B4-BE49-F238E27FC236}">
                <a16:creationId xmlns:a16="http://schemas.microsoft.com/office/drawing/2014/main" id="{B805C1FF-893E-7015-67E2-7B96CCE1EA12}"/>
              </a:ext>
            </a:extLst>
          </p:cNvPr>
          <p:cNvCxnSpPr/>
          <p:nvPr/>
        </p:nvCxnSpPr>
        <p:spPr>
          <a:xfrm>
            <a:off x="10553163" y="6018835"/>
            <a:ext cx="196769" cy="1581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Ravni poveznik 9">
            <a:extLst>
              <a:ext uri="{FF2B5EF4-FFF2-40B4-BE49-F238E27FC236}">
                <a16:creationId xmlns:a16="http://schemas.microsoft.com/office/drawing/2014/main" id="{F1068B14-DF92-3591-E093-C5BCE820FCF2}"/>
              </a:ext>
            </a:extLst>
          </p:cNvPr>
          <p:cNvCxnSpPr>
            <a:cxnSpLocks/>
          </p:cNvCxnSpPr>
          <p:nvPr/>
        </p:nvCxnSpPr>
        <p:spPr>
          <a:xfrm flipV="1">
            <a:off x="10749932" y="5562466"/>
            <a:ext cx="451709" cy="614497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Ravni poveznik 12">
            <a:extLst>
              <a:ext uri="{FF2B5EF4-FFF2-40B4-BE49-F238E27FC236}">
                <a16:creationId xmlns:a16="http://schemas.microsoft.com/office/drawing/2014/main" id="{467A8880-2E96-C543-E12F-7F3F7BC55771}"/>
              </a:ext>
            </a:extLst>
          </p:cNvPr>
          <p:cNvCxnSpPr>
            <a:cxnSpLocks/>
          </p:cNvCxnSpPr>
          <p:nvPr/>
        </p:nvCxnSpPr>
        <p:spPr>
          <a:xfrm>
            <a:off x="5176031" y="5860707"/>
            <a:ext cx="353501" cy="3162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Ravni poveznik 14">
            <a:extLst>
              <a:ext uri="{FF2B5EF4-FFF2-40B4-BE49-F238E27FC236}">
                <a16:creationId xmlns:a16="http://schemas.microsoft.com/office/drawing/2014/main" id="{413860C8-CC64-2D4A-F001-302A1143616C}"/>
              </a:ext>
            </a:extLst>
          </p:cNvPr>
          <p:cNvCxnSpPr>
            <a:cxnSpLocks/>
          </p:cNvCxnSpPr>
          <p:nvPr/>
        </p:nvCxnSpPr>
        <p:spPr>
          <a:xfrm flipH="1">
            <a:off x="5124182" y="5878170"/>
            <a:ext cx="405350" cy="29879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Ravni poveznik 4">
            <a:extLst>
              <a:ext uri="{FF2B5EF4-FFF2-40B4-BE49-F238E27FC236}">
                <a16:creationId xmlns:a16="http://schemas.microsoft.com/office/drawing/2014/main" id="{9175F89B-AD50-C67B-4088-1A9291751148}"/>
              </a:ext>
            </a:extLst>
          </p:cNvPr>
          <p:cNvCxnSpPr>
            <a:cxnSpLocks/>
          </p:cNvCxnSpPr>
          <p:nvPr/>
        </p:nvCxnSpPr>
        <p:spPr>
          <a:xfrm>
            <a:off x="838200" y="1435260"/>
            <a:ext cx="7194630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4753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621FA07-1D82-23DF-4510-6F8082ED1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7641"/>
            <a:ext cx="10515600" cy="1325563"/>
          </a:xfrm>
        </p:spPr>
        <p:txBody>
          <a:bodyPr>
            <a:normAutofit/>
          </a:bodyPr>
          <a:lstStyle/>
          <a:p>
            <a:r>
              <a:rPr lang="hr-HR" dirty="0"/>
              <a:t>Što učiniti ako klijent ima teškoće u identificiranju AM?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215287F-CDBA-0475-6359-25FC911E4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hr-HR" dirty="0"/>
              <a:t>Potaknuti klijenta da vizualizira situaciju</a:t>
            </a:r>
          </a:p>
          <a:p>
            <a:r>
              <a:rPr lang="hr-HR" dirty="0"/>
              <a:t>Ako situacija uključuje drugu osobu predložiti da klijent rekreira situaciju s vama – igranje uloga</a:t>
            </a:r>
          </a:p>
          <a:p>
            <a:r>
              <a:rPr lang="hr-HR" dirty="0"/>
              <a:t>Raspitati se o slikama koje su se mogle pojaviti</a:t>
            </a:r>
          </a:p>
          <a:p>
            <a:r>
              <a:rPr lang="hr-HR" dirty="0"/>
              <a:t>Spominjati misli koje su vjerojatno suprotne od onih koje je klijent doživio</a:t>
            </a:r>
          </a:p>
          <a:p>
            <a:r>
              <a:rPr lang="hr-HR" dirty="0"/>
              <a:t>Pitati o značenju cijele situacije</a:t>
            </a:r>
            <a:endParaRPr lang="en-GB" dirty="0"/>
          </a:p>
        </p:txBody>
      </p:sp>
      <p:cxnSp>
        <p:nvCxnSpPr>
          <p:cNvPr id="4" name="Ravni poveznik 3">
            <a:extLst>
              <a:ext uri="{FF2B5EF4-FFF2-40B4-BE49-F238E27FC236}">
                <a16:creationId xmlns:a16="http://schemas.microsoft.com/office/drawing/2014/main" id="{F5073841-50B3-0262-88EF-A85A451EF511}"/>
              </a:ext>
            </a:extLst>
          </p:cNvPr>
          <p:cNvCxnSpPr>
            <a:cxnSpLocks/>
          </p:cNvCxnSpPr>
          <p:nvPr/>
        </p:nvCxnSpPr>
        <p:spPr>
          <a:xfrm>
            <a:off x="838200" y="2003204"/>
            <a:ext cx="8051157" cy="0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6038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533</Words>
  <Application>Microsoft Office PowerPoint</Application>
  <PresentationFormat>Widescreen</PresentationFormat>
  <Paragraphs>95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sustava Office</vt:lpstr>
      <vt:lpstr>Identifikacija  automatskih misli</vt:lpstr>
      <vt:lpstr>Sadržaj izlaganja</vt:lpstr>
      <vt:lpstr>Karakteristike automatskih misli</vt:lpstr>
      <vt:lpstr>Disfunkcionalne automatske misli:</vt:lpstr>
      <vt:lpstr>Kako objasniti klijentu AM?</vt:lpstr>
      <vt:lpstr>Prošireni kognitivni model - primjer</vt:lpstr>
      <vt:lpstr>Identifikacija automatskih misli</vt:lpstr>
      <vt:lpstr>Identifikacija automatskih misli</vt:lpstr>
      <vt:lpstr>Što učiniti ako klijent ima teškoće u identificiranju AM?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Identifikacija  automatskih misli</dc:title>
  <dc:creator>Ivan Kuliš</dc:creator>
  <cp:lastModifiedBy>hubikotvr@outlook.com</cp:lastModifiedBy>
  <cp:revision>4</cp:revision>
  <dcterms:created xsi:type="dcterms:W3CDTF">2025-03-21T16:51:48Z</dcterms:created>
  <dcterms:modified xsi:type="dcterms:W3CDTF">2025-04-03T13:17:48Z</dcterms:modified>
</cp:coreProperties>
</file>