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62" autoAdjust="0"/>
  </p:normalViewPr>
  <p:slideViewPr>
    <p:cSldViewPr snapToGrid="0" showGuides="1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8357A-95FB-4FF5-9A3B-1F4A65A2A0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	IMAGINACIJA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E30BE9-47D5-4D82-B141-6930062B4A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71790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CECC5-D522-4E83-A830-5A5C731A4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MODIFICIRANJE SPONTANIH NEGATIVNIH SLIKA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83DB6-E42D-415C-98DA-E19A46A2E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2643" y="2052918"/>
            <a:ext cx="8946541" cy="4195481"/>
          </a:xfrm>
        </p:spPr>
        <p:txBody>
          <a:bodyPr/>
          <a:lstStyle/>
          <a:p>
            <a:r>
              <a:rPr lang="hr-HR" dirty="0"/>
              <a:t>To su one koje nisu dio uobičajenih, ponavljajućih negativnih misaonih procesa. Dostupne tehnike: </a:t>
            </a:r>
          </a:p>
          <a:p>
            <a:endParaRPr lang="hr-HR" dirty="0"/>
          </a:p>
          <a:p>
            <a:r>
              <a:rPr lang="hr-HR" dirty="0"/>
              <a:t>promjena „filma”</a:t>
            </a:r>
          </a:p>
          <a:p>
            <a:endParaRPr lang="hr-HR" dirty="0"/>
          </a:p>
          <a:p>
            <a:r>
              <a:rPr lang="hr-HR" dirty="0"/>
              <a:t>praćenje zamišljanja do raspleta situacije</a:t>
            </a:r>
          </a:p>
          <a:p>
            <a:endParaRPr lang="hr-HR" dirty="0"/>
          </a:p>
          <a:p>
            <a:r>
              <a:rPr lang="hr-HR" dirty="0"/>
              <a:t> test realiteta zamišljanja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35326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B76E4-3E55-4776-ACEF-102DD5A23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PROMJENA FILMA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EB2FC-CE6B-4C52-947A-26BC840BF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Temelji se na činjenici da ne možemo predvidjeti budućnost i da ne znamo hoće li se negativna predviđanja klijenta ostvariti.</a:t>
            </a:r>
          </a:p>
          <a:p>
            <a:endParaRPr lang="hr-HR" dirty="0"/>
          </a:p>
          <a:p>
            <a:r>
              <a:rPr lang="hr-HR" dirty="0"/>
              <a:t>Jedino što sigurno znamo jest da </a:t>
            </a:r>
            <a:r>
              <a:rPr lang="hr-HR" i="1" dirty="0"/>
              <a:t>zamišljanje </a:t>
            </a:r>
            <a:r>
              <a:rPr lang="hr-HR" dirty="0"/>
              <a:t>negativnog ishoda čini da se klijent osjeća doista loše, ovdje i sada.</a:t>
            </a:r>
          </a:p>
          <a:p>
            <a:endParaRPr lang="hr-HR" dirty="0"/>
          </a:p>
          <a:p>
            <a:r>
              <a:rPr lang="hr-HR" dirty="0"/>
              <a:t>Budući da vjerojatno postoje dobri izgledi i za pozitivan rasplet situacije, usmjeravamo klijenta na ono nad čime ima kontrolu, a to je nastojanje da se potrudi učiniti ono što je u njegovoj moći da se takav pozitivan ishod doista i dogodi.</a:t>
            </a:r>
          </a:p>
        </p:txBody>
      </p:sp>
    </p:spTree>
    <p:extLst>
      <p:ext uri="{BB962C8B-B14F-4D97-AF65-F5344CB8AC3E}">
        <p14:creationId xmlns:p14="http://schemas.microsoft.com/office/powerpoint/2010/main" val="2649402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ADAC7-77C0-4677-9680-E29E31089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PRAĆENJE ZAMIŠLJANJA DO RASPLETA SITUACIJE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5D568-F957-4B79-A8FF-1849936DD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hr-HR" dirty="0"/>
          </a:p>
          <a:p>
            <a:r>
              <a:rPr lang="hr-HR" dirty="0"/>
              <a:t>Pomažemo klijentu da zamisli kako se nosi s teškom situacijom dok ne prođe kroz krizu ili ne riješi problem, što mu pomaže da se osjeti bolje i poboljšava njegovo samopouzdanje. No ako nastavi zamišljati jedan problem za drugim:</a:t>
            </a:r>
          </a:p>
          <a:p>
            <a:endParaRPr lang="hr-HR" dirty="0"/>
          </a:p>
          <a:p>
            <a:r>
              <a:rPr lang="hr-HR" dirty="0"/>
              <a:t>Vodimo klijenta kroz zamišljanje bliske budućnosti (u kojem je većina problema riješena i klijent se osjeća bolje). Ako klijent potone u </a:t>
            </a:r>
            <a:r>
              <a:rPr lang="hr-HR" dirty="0" err="1"/>
              <a:t>vizualiziranje</a:t>
            </a:r>
            <a:r>
              <a:rPr lang="hr-HR" dirty="0"/>
              <a:t> katastrofalnog raspleta situacije:</a:t>
            </a:r>
          </a:p>
          <a:p>
            <a:endParaRPr lang="hr-HR" dirty="0"/>
          </a:p>
          <a:p>
            <a:r>
              <a:rPr lang="hr-HR" dirty="0"/>
              <a:t>Vodimo ga kroz zamišljanje daleke budućnosti, koja možda obuhvaća i katastrofalni ishod, te raspravljamo o značenju takvog ishoda za </a:t>
            </a:r>
            <a:r>
              <a:rPr lang="hr-HR" dirty="0" err="1"/>
              <a:t>kijenta</a:t>
            </a:r>
            <a:r>
              <a:rPr lang="hr-H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2996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26731-DD6B-49DE-98DD-674FEDC4A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TEST REALITETA ZAMIŠLJANJA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423C7-E735-46AD-AF19-F4DB6A985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Tretiramo zamišljanja kao verbalne automatske misli i primjenjujemo standardni </a:t>
            </a:r>
            <a:r>
              <a:rPr lang="hr-HR" dirty="0" err="1"/>
              <a:t>sokratovski</a:t>
            </a:r>
            <a:r>
              <a:rPr lang="hr-HR" dirty="0"/>
              <a:t> dijalog.</a:t>
            </a:r>
          </a:p>
          <a:p>
            <a:endParaRPr lang="hr-HR" dirty="0"/>
          </a:p>
          <a:p>
            <a:r>
              <a:rPr lang="hr-HR" dirty="0"/>
              <a:t>Npr., učimo klijenta da uspoređuje ono što zamišlja s onime što se doista događa.</a:t>
            </a:r>
          </a:p>
        </p:txBody>
      </p:sp>
    </p:spTree>
    <p:extLst>
      <p:ext uri="{BB962C8B-B14F-4D97-AF65-F5344CB8AC3E}">
        <p14:creationId xmlns:p14="http://schemas.microsoft.com/office/powerpoint/2010/main" val="604771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122E4-9C1F-44E4-A7E1-A24845988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HVALA NA PAŽNJI!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6C54D-50FE-4946-9416-4EE809E53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Ako vam se ova prezentacija nije svidjela:</a:t>
            </a:r>
          </a:p>
          <a:p>
            <a:endParaRPr lang="hr-HR" dirty="0"/>
          </a:p>
          <a:p>
            <a:r>
              <a:rPr lang="hr-HR" dirty="0"/>
              <a:t>Zamislite da jest ;)</a:t>
            </a:r>
          </a:p>
        </p:txBody>
      </p:sp>
    </p:spTree>
    <p:extLst>
      <p:ext uri="{BB962C8B-B14F-4D97-AF65-F5344CB8AC3E}">
        <p14:creationId xmlns:p14="http://schemas.microsoft.com/office/powerpoint/2010/main" val="2572603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2BE3F-CA48-4E69-9328-B29395488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77746-B3B3-488F-8714-58632A1A8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Osim automatskih misli u obliku neizgovorenih riječi, mnogi klijenti ih doživljavaju i kao mentalne slike ili impresije različitih osjetilnih modaliteta (zvukovi, paslike, prisjećanja ili zamišljanja dodira ili sl.)</a:t>
            </a:r>
          </a:p>
          <a:p>
            <a:r>
              <a:rPr lang="hr-HR" dirty="0"/>
              <a:t>U tom smislu zamišljaji ili imaginacije mogu biti vizualni, tj. oni koji se pojavljuju kao više ili manje detaljne slike, senzorni – osjetilni (npr. prisjećanje zvuka glasa) ili somatski (fiziološke senzacije).</a:t>
            </a:r>
          </a:p>
          <a:p>
            <a:r>
              <a:rPr lang="hr-HR" dirty="0"/>
              <a:t>Imaginacija utječe na to kako se osjećamo (tako što djeluje i na pozitivne i na negativne emocije) i taj je utjecaj snažniji od utjecaja verbalnih procesa (</a:t>
            </a:r>
            <a:r>
              <a:rPr lang="hr-HR" dirty="0" err="1"/>
              <a:t>Hackmann</a:t>
            </a:r>
            <a:r>
              <a:rPr lang="hr-HR" dirty="0"/>
              <a:t> i sur., 2011.).</a:t>
            </a:r>
          </a:p>
        </p:txBody>
      </p:sp>
    </p:spTree>
    <p:extLst>
      <p:ext uri="{BB962C8B-B14F-4D97-AF65-F5344CB8AC3E}">
        <p14:creationId xmlns:p14="http://schemas.microsoft.com/office/powerpoint/2010/main" val="144697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99D6C-F967-4EFB-839E-C6B91B85C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INDUCIRANJE POZITIVNIH ZAMIŠLJANJA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8B34E-37C8-491D-B53E-7DD01352C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Do sada smo se već susreli s pozitivnim zamišljanjima u kontekstu navođenja klijenata da zamisle ostvarivanje svojih ciljeva i život u skladu sa svojim vrijednostima, čime smo pokušavali pobuditi popratne pozitivne emocije ili ih učiniti motiviranijima u </a:t>
            </a:r>
            <a:r>
              <a:rPr lang="hr-HR" dirty="0" err="1"/>
              <a:t>izvrašavanju</a:t>
            </a:r>
            <a:r>
              <a:rPr lang="hr-HR" dirty="0"/>
              <a:t> akcijskih planova („domaćih zadaća”). No postoje i dodatne tehnike koje primjenjuju imaginaciju, kojima se nastoji inducirati pozitivna zamišljanja i emocije:</a:t>
            </a:r>
          </a:p>
          <a:p>
            <a:endParaRPr lang="hr-HR" dirty="0"/>
          </a:p>
          <a:p>
            <a:r>
              <a:rPr lang="hr-HR" dirty="0"/>
              <a:t>Fokusiranje na pozitivna sjećanja</a:t>
            </a:r>
          </a:p>
          <a:p>
            <a:r>
              <a:rPr lang="hr-HR" dirty="0"/>
              <a:t>Uvježbavanje prilagođenih strategija suočavanja</a:t>
            </a:r>
          </a:p>
          <a:p>
            <a:r>
              <a:rPr lang="hr-HR" dirty="0"/>
              <a:t>Distanciranje</a:t>
            </a:r>
          </a:p>
          <a:p>
            <a:r>
              <a:rPr lang="hr-HR" dirty="0"/>
              <a:t>Zamjena pozitivnih slika</a:t>
            </a:r>
          </a:p>
          <a:p>
            <a:r>
              <a:rPr lang="hr-HR" dirty="0"/>
              <a:t>Fokusiranje na pozitivne aspekte predstojeće situacije</a:t>
            </a:r>
          </a:p>
        </p:txBody>
      </p:sp>
    </p:spTree>
    <p:extLst>
      <p:ext uri="{BB962C8B-B14F-4D97-AF65-F5344CB8AC3E}">
        <p14:creationId xmlns:p14="http://schemas.microsoft.com/office/powerpoint/2010/main" val="3006751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3B99E-C625-4B7E-A484-9FC5CC6F3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FOKUSIRANJE NA POZITIVNA SJEĆANJA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FDB62-8F9C-4587-BE5D-E9CC8D65E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Živopisna pozitivna imaginacija može povećati pozitivne emocije kod klijenta, njegovu motivaciju i samopouzdanje.</a:t>
            </a:r>
          </a:p>
          <a:p>
            <a:r>
              <a:rPr lang="hr-HR" dirty="0"/>
              <a:t>Klijenta možemo navesti da se prisjeti situacija koje su relevantne za trenutnu ili predstojeću situaciju i u kojima je uspješno riješio probleme, dobro se nosio s teškim okolnostima ili je u njima doživio uspjeh.</a:t>
            </a:r>
          </a:p>
          <a:p>
            <a:r>
              <a:rPr lang="hr-HR" dirty="0"/>
              <a:t>Pri tome nastojimo istaknuti poveznicu između te situacije iz sjećanja i trenutne situacije tako što klijenta podsjetimo da je usprkos trenutnoj depresiji ili drugom otežavajućem emocionalnom stanju, koje je privremeno, on još najvećim dijelom ista osoba.</a:t>
            </a:r>
          </a:p>
          <a:p>
            <a:r>
              <a:rPr lang="hr-HR" dirty="0"/>
              <a:t>Tako nekadašnju situaciju i </a:t>
            </a:r>
            <a:r>
              <a:rPr lang="hr-HR" dirty="0" err="1"/>
              <a:t>klijentovo</a:t>
            </a:r>
            <a:r>
              <a:rPr lang="hr-HR" dirty="0"/>
              <a:t> uspješno nošenje s njom činimo relevantnima za trenutnu ili predstojeću situaciju.</a:t>
            </a:r>
          </a:p>
        </p:txBody>
      </p:sp>
    </p:spTree>
    <p:extLst>
      <p:ext uri="{BB962C8B-B14F-4D97-AF65-F5344CB8AC3E}">
        <p14:creationId xmlns:p14="http://schemas.microsoft.com/office/powerpoint/2010/main" val="2281578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3C747-25D7-4DAD-8996-7D4094397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UVJEŽBAVANJE PRILAGOĐENIH STRATEGIJA SUOČAVANJA	</a:t>
            </a:r>
            <a:br>
              <a:rPr lang="hr-HR" dirty="0"/>
            </a:br>
            <a:br>
              <a:rPr lang="hr-HR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C9215-7697-4464-BF8C-64A7FFB74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Uvježbava se primjena tehnika suočavanja zamišljanjem. Time se obično povećava samopouzdanje i poboljšava raspoloženje klijenta te ga se motivira da ta prilagođena ponašanja primjenjuje i između terapijskih seansi.</a:t>
            </a:r>
          </a:p>
          <a:p>
            <a:endParaRPr lang="hr-HR" dirty="0"/>
          </a:p>
          <a:p>
            <a:r>
              <a:rPr lang="hr-HR" dirty="0"/>
              <a:t>Klijent po potrebi zapisuje konkretne tehnike za koje predviđa da bi mogle djelovati (jer one su naravno individualne za svakog klijenta te se u suradnji s klijentom „otkrivaju” tijekom terapijskog susreta). </a:t>
            </a:r>
          </a:p>
        </p:txBody>
      </p:sp>
    </p:spTree>
    <p:extLst>
      <p:ext uri="{BB962C8B-B14F-4D97-AF65-F5344CB8AC3E}">
        <p14:creationId xmlns:p14="http://schemas.microsoft.com/office/powerpoint/2010/main" val="4017713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47AF6-4681-4163-8C6F-EF86E53F3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DISTANCIRANJE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308A1-82CC-4293-A344-B40440B15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Pomaže klijentima da svoje probleme stave u perspektivu.</a:t>
            </a:r>
          </a:p>
          <a:p>
            <a:r>
              <a:rPr lang="hr-HR" dirty="0"/>
              <a:t>Prvenstveno se odnosi na zauzimanje „vremenske distance” u odnosu na problem, na način da se klijentu osvijesti kako su njegova situacija ili problem vjerojatno vremenski ograničeni (najvjerojatnije nisu zauvijek).</a:t>
            </a:r>
          </a:p>
          <a:p>
            <a:r>
              <a:rPr lang="hr-HR" dirty="0"/>
              <a:t>Klijenta se potiše na zamišljanje budućeg „prolaska kroz problem”, imaginativno prebacivanje u razdoblje kada problem ili situacija više ne postoje ili kada su već riješeni, pa su tako poboljšani i </a:t>
            </a:r>
            <a:r>
              <a:rPr lang="hr-HR" dirty="0" err="1"/>
              <a:t>klijentovo</a:t>
            </a:r>
            <a:r>
              <a:rPr lang="hr-HR" dirty="0"/>
              <a:t> raspoloženje i funkcioniranje.</a:t>
            </a:r>
          </a:p>
          <a:p>
            <a:r>
              <a:rPr lang="hr-HR" dirty="0"/>
              <a:t>To kod klijenta pobuđuje nadu i poboljšava motivaciju.</a:t>
            </a:r>
          </a:p>
        </p:txBody>
      </p:sp>
    </p:spTree>
    <p:extLst>
      <p:ext uri="{BB962C8B-B14F-4D97-AF65-F5344CB8AC3E}">
        <p14:creationId xmlns:p14="http://schemas.microsoft.com/office/powerpoint/2010/main" val="466201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72CCE-E0D8-4D5A-A94A-F30C56D6B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ZAMJENA POZITIVNIH SLIKA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6B5F9-410F-4611-B574-24423F76A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Kao i ostale tehnike, i ovu je potrebno redovito vježbati kako bi klijent od nje imao koristi i doživio ublažavanje simptoma koje uzrokuju uznemirujuće slike.</a:t>
            </a:r>
          </a:p>
          <a:p>
            <a:r>
              <a:rPr lang="hr-HR" dirty="0"/>
              <a:t>Ako su negativne slike dio </a:t>
            </a:r>
            <a:r>
              <a:rPr lang="hr-HR" dirty="0" err="1"/>
              <a:t>disfunkcionalnih</a:t>
            </a:r>
            <a:r>
              <a:rPr lang="hr-HR" dirty="0"/>
              <a:t> misaonih procesa (pri tome je tipično da se ponavljaju i klijent ih doživljava kao </a:t>
            </a:r>
            <a:r>
              <a:rPr lang="hr-HR" dirty="0" err="1"/>
              <a:t>intruzivne</a:t>
            </a:r>
            <a:r>
              <a:rPr lang="hr-HR" dirty="0"/>
              <a:t>), prikladnije su tehnike kao što je </a:t>
            </a:r>
            <a:r>
              <a:rPr lang="hr-HR" dirty="0" err="1"/>
              <a:t>mindfulness</a:t>
            </a:r>
            <a:r>
              <a:rPr lang="hr-HR" dirty="0"/>
              <a:t>.</a:t>
            </a:r>
          </a:p>
          <a:p>
            <a:r>
              <a:rPr lang="hr-HR" dirty="0"/>
              <a:t>Korisna analogija za klijenta je prebacivanje s televizijskog kanala na kojem se prikazuju filmovi strave na onaj na kojem su ugodne i opuštajuće scene.</a:t>
            </a:r>
          </a:p>
        </p:txBody>
      </p:sp>
    </p:spTree>
    <p:extLst>
      <p:ext uri="{BB962C8B-B14F-4D97-AF65-F5344CB8AC3E}">
        <p14:creationId xmlns:p14="http://schemas.microsoft.com/office/powerpoint/2010/main" val="3827311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57630-B775-4A32-B6D7-CD842893A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Fokusiranje na pozitivne aspekte situacije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3201E-337E-43ED-9F12-6B5DFCFE1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Koliko god situacija bila neugodna, moguće je da se u njoj nalaze i neki pozitivni aspekti kojih klijent zbog svojih negativnih obrazaca razmišljanja nije svjestan. Npr., možda će se u situaciji nalaziti </a:t>
            </a:r>
            <a:r>
              <a:rPr lang="hr-HR" dirty="0" err="1"/>
              <a:t>podržavajuća</a:t>
            </a:r>
            <a:r>
              <a:rPr lang="hr-HR" dirty="0"/>
              <a:t> osoba, možda postoje objektivni dokazi o tome da se klijent fizički i psihički može nositi s njom, a možda čak i privremeno negativan ishod otvara neke nove mogućnosti, spoznaje, razvoj budućih snaga i vještina i sl.</a:t>
            </a:r>
          </a:p>
          <a:p>
            <a:r>
              <a:rPr lang="hr-HR" dirty="0"/>
              <a:t>U mnogim situacijama moguće je primijeniti poznatu analogiju s dopola punom ili praznom čašom. </a:t>
            </a:r>
          </a:p>
        </p:txBody>
      </p:sp>
    </p:spTree>
    <p:extLst>
      <p:ext uri="{BB962C8B-B14F-4D97-AF65-F5344CB8AC3E}">
        <p14:creationId xmlns:p14="http://schemas.microsoft.com/office/powerpoint/2010/main" val="2704400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DF381-5E5B-451C-A223-0978B6640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IDENTIFICIRANJE SLIKA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C4B1C-2938-4474-ADD4-9AC9EF0A9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Iako ih mnogi klijenti imaju, malo je njih svjesno u početku svjesno svojih negativnih vizualizacija, između ostaloga jer one mogu ponekad trajati samo djelić sekunde.</a:t>
            </a:r>
          </a:p>
          <a:p>
            <a:r>
              <a:rPr lang="hr-HR" dirty="0"/>
              <a:t>No identifikacija i podučavanje klijenata detekciji ovih </a:t>
            </a:r>
            <a:r>
              <a:rPr lang="hr-HR" dirty="0" err="1"/>
              <a:t>kognicija</a:t>
            </a:r>
            <a:r>
              <a:rPr lang="hr-HR" dirty="0"/>
              <a:t> važno je jer neriješene negativne slike rezultiraju nastavkom negativnih simptoma. Pri tome ponavljano postavljanje pitanja o tome jesu li imali negativnih slika obično ne pomaže.</a:t>
            </a:r>
          </a:p>
          <a:p>
            <a:r>
              <a:rPr lang="hr-HR" dirty="0"/>
              <a:t>Stoga se primjenjuje podučavanje klijenta o uznemirujućim slikama, upotrebljavaju se sinonimi poput mentalnih slika, sanjarenja, fantazija, zamišljanja, filmova u glavi, memorije i sl.</a:t>
            </a:r>
          </a:p>
          <a:p>
            <a:r>
              <a:rPr lang="hr-HR" dirty="0"/>
              <a:t>Terapeut se uvijek mora potruditi oko ove poduke ako je potrebna i provjeriti shvaća li klijent koncept „slike”.</a:t>
            </a:r>
          </a:p>
        </p:txBody>
      </p:sp>
    </p:spTree>
    <p:extLst>
      <p:ext uri="{BB962C8B-B14F-4D97-AF65-F5344CB8AC3E}">
        <p14:creationId xmlns:p14="http://schemas.microsoft.com/office/powerpoint/2010/main" val="26576090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7041</TotalTime>
  <Words>1026</Words>
  <Application>Microsoft Office PowerPoint</Application>
  <PresentationFormat>Widescreen</PresentationFormat>
  <Paragraphs>68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Ion</vt:lpstr>
      <vt:lpstr> IMAGINACIJA </vt:lpstr>
      <vt:lpstr>UVOD</vt:lpstr>
      <vt:lpstr>INDUCIRANJE POZITIVNIH ZAMIŠLJANJA</vt:lpstr>
      <vt:lpstr>FOKUSIRANJE NA POZITIVNA SJEĆANJA </vt:lpstr>
      <vt:lpstr>UVJEŽBAVANJE PRILAGOĐENIH STRATEGIJA SUOČAVANJA   </vt:lpstr>
      <vt:lpstr>DISTANCIRANJE</vt:lpstr>
      <vt:lpstr>ZAMJENA POZITIVNIH SLIKA</vt:lpstr>
      <vt:lpstr>Fokusiranje na pozitivne aspekte situacije</vt:lpstr>
      <vt:lpstr>IDENTIFICIRANJE SLIKA</vt:lpstr>
      <vt:lpstr>MODIFICIRANJE SPONTANIH NEGATIVNIH SLIKA</vt:lpstr>
      <vt:lpstr>PROMJENA FILMA</vt:lpstr>
      <vt:lpstr>PRAĆENJE ZAMIŠLJANJA DO RASPLETA SITUACIJE</vt:lpstr>
      <vt:lpstr>TEST REALITETA ZAMIŠLJANJA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IMAGINACIJA</dc:title>
  <dc:creator>Psychonaut</dc:creator>
  <cp:lastModifiedBy>Psychonaut</cp:lastModifiedBy>
  <cp:revision>19</cp:revision>
  <dcterms:created xsi:type="dcterms:W3CDTF">2025-03-02T19:42:29Z</dcterms:created>
  <dcterms:modified xsi:type="dcterms:W3CDTF">2025-03-07T17:03:48Z</dcterms:modified>
</cp:coreProperties>
</file>