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64" r:id="rId8"/>
    <p:sldId id="263" r:id="rId9"/>
    <p:sldId id="265" r:id="rId10"/>
    <p:sldId id="267" r:id="rId11"/>
    <p:sldId id="266" r:id="rId12"/>
    <p:sldId id="268" r:id="rId13"/>
    <p:sldId id="269" r:id="rId14"/>
    <p:sldId id="270" r:id="rId15"/>
    <p:sldId id="272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79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536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47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4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5283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918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55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241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594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870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876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69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84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25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47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91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14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10BAF-9844-48B5-A0F4-3D75F6D5C321}" type="datetimeFigureOut">
              <a:rPr lang="en-US" smtClean="0"/>
              <a:t>5/15/2025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C634-143B-458F-94BE-AC8B502D40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862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hzjz.hr/aktualnosti/izvrsena-samoubojstva-u-hrvatskoj-2023/" TargetMode="External"/><Relationship Id="rId3" Type="http://schemas.openxmlformats.org/officeDocument/2006/relationships/hyperlink" Target="https://www.mayoclinichealthsystem.org/hometown-health/speaking-of-health/8-common-myths-about-suicide" TargetMode="External"/><Relationship Id="rId7" Type="http://schemas.openxmlformats.org/officeDocument/2006/relationships/hyperlink" Target="https://www.iasp.info/wspd/references/" TargetMode="External"/><Relationship Id="rId2" Type="http://schemas.openxmlformats.org/officeDocument/2006/relationships/hyperlink" Target="https://www.nami.org/Blogs/NAMI-Blog/September-2020/5-Common-Myths-About-Suicide-Debunk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eurostimtms.com/7-suicide-warning-signs/" TargetMode="External"/><Relationship Id="rId5" Type="http://schemas.openxmlformats.org/officeDocument/2006/relationships/hyperlink" Target="https://www.who.int/news-room/fact-sheets/detail/suicide" TargetMode="External"/><Relationship Id="rId4" Type="http://schemas.openxmlformats.org/officeDocument/2006/relationships/hyperlink" Target="https://www.webmd.com/mental-health/recognizing-suicidal-behavio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A98F2-A977-F301-73B2-06BEB9DAB44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 err="1"/>
              <a:t>Mitovi</a:t>
            </a:r>
            <a:r>
              <a:rPr lang="en-US" sz="6000" dirty="0"/>
              <a:t> o </a:t>
            </a:r>
            <a:r>
              <a:rPr lang="en-US" sz="6000" dirty="0" err="1"/>
              <a:t>suicidu</a:t>
            </a:r>
            <a:endParaRPr lang="en-US" sz="6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D4D0A8-862C-9DF1-CE7E-8048409AA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5269" y="4647067"/>
            <a:ext cx="3328423" cy="1655762"/>
          </a:xfrm>
        </p:spPr>
        <p:txBody>
          <a:bodyPr/>
          <a:lstStyle/>
          <a:p>
            <a:r>
              <a:rPr lang="en-US" dirty="0"/>
              <a:t>Klara </a:t>
            </a:r>
            <a:r>
              <a:rPr lang="en-US" dirty="0" err="1"/>
              <a:t>Jelinčić</a:t>
            </a:r>
            <a:endParaRPr lang="en-US" dirty="0"/>
          </a:p>
          <a:p>
            <a:r>
              <a:rPr lang="en-US" dirty="0"/>
              <a:t>P</a:t>
            </a:r>
            <a:r>
              <a:rPr lang="hr-HR" dirty="0" err="1"/>
              <a:t>raktikum</a:t>
            </a:r>
            <a:r>
              <a:rPr lang="hr-HR" dirty="0"/>
              <a:t> </a:t>
            </a:r>
            <a:r>
              <a:rPr lang="en-US" dirty="0"/>
              <a:t>2 – </a:t>
            </a:r>
            <a:r>
              <a:rPr lang="en-US" dirty="0" err="1"/>
              <a:t>grupa</a:t>
            </a:r>
            <a:r>
              <a:rPr lang="en-US" dirty="0"/>
              <a:t> E</a:t>
            </a:r>
          </a:p>
          <a:p>
            <a:r>
              <a:rPr lang="en-US" dirty="0"/>
              <a:t>17.05.2025.</a:t>
            </a:r>
          </a:p>
        </p:txBody>
      </p:sp>
    </p:spTree>
    <p:extLst>
      <p:ext uri="{BB962C8B-B14F-4D97-AF65-F5344CB8AC3E}">
        <p14:creationId xmlns:p14="http://schemas.microsoft.com/office/powerpoint/2010/main" val="3524099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EDF9C-957A-A53A-953B-9058913BA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D0F13-2C21-50B5-01B0-A7C042937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Mit 9: “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/>
              <a:t>suicidalna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preživjela</a:t>
            </a:r>
            <a:r>
              <a:rPr lang="en-US" dirty="0"/>
              <a:t> </a:t>
            </a:r>
            <a:r>
              <a:rPr lang="en-US" dirty="0" err="1"/>
              <a:t>krizu</a:t>
            </a:r>
            <a:r>
              <a:rPr lang="en-US" dirty="0"/>
              <a:t>/</a:t>
            </a:r>
            <a:r>
              <a:rPr lang="en-US" dirty="0" err="1"/>
              <a:t>pokušaj</a:t>
            </a:r>
            <a:r>
              <a:rPr lang="en-US" dirty="0"/>
              <a:t>, </a:t>
            </a:r>
            <a:r>
              <a:rPr lang="en-US" dirty="0" err="1"/>
              <a:t>opasnost</a:t>
            </a:r>
            <a:r>
              <a:rPr lang="en-US" dirty="0"/>
              <a:t> je </a:t>
            </a:r>
            <a:r>
              <a:rPr lang="en-US" dirty="0" err="1"/>
              <a:t>prošla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2AB84-B189-70C2-0C77-1A637D1EC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429000"/>
            <a:ext cx="10353762" cy="2362200"/>
          </a:xfrm>
        </p:spPr>
        <p:txBody>
          <a:bodyPr/>
          <a:lstStyle/>
          <a:p>
            <a:r>
              <a:rPr lang="en-US" dirty="0" err="1"/>
              <a:t>Prethodni</a:t>
            </a:r>
            <a:r>
              <a:rPr lang="en-US" dirty="0"/>
              <a:t> </a:t>
            </a:r>
            <a:r>
              <a:rPr lang="en-US" dirty="0" err="1"/>
              <a:t>pokušaj</a:t>
            </a:r>
            <a:r>
              <a:rPr lang="en-US" dirty="0"/>
              <a:t> – </a:t>
            </a: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prediktor</a:t>
            </a:r>
            <a:r>
              <a:rPr lang="en-US" dirty="0"/>
              <a:t> </a:t>
            </a:r>
            <a:r>
              <a:rPr lang="en-US" dirty="0" err="1"/>
              <a:t>ponovnog</a:t>
            </a:r>
            <a:r>
              <a:rPr lang="en-US" dirty="0"/>
              <a:t> </a:t>
            </a:r>
            <a:r>
              <a:rPr lang="en-US" dirty="0" err="1"/>
              <a:t>pokušaja</a:t>
            </a:r>
            <a:endParaRPr lang="en-US" dirty="0"/>
          </a:p>
          <a:p>
            <a:r>
              <a:rPr lang="en-US" dirty="0"/>
              <a:t>Osoba se </a:t>
            </a:r>
            <a:r>
              <a:rPr lang="en-US" dirty="0" err="1"/>
              <a:t>najednom</a:t>
            </a:r>
            <a:r>
              <a:rPr lang="en-US" dirty="0"/>
              <a:t> </a:t>
            </a:r>
            <a:r>
              <a:rPr lang="en-US" dirty="0" err="1"/>
              <a:t>osjeća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– </a:t>
            </a:r>
            <a:r>
              <a:rPr lang="en-US" dirty="0" err="1"/>
              <a:t>oprez</a:t>
            </a:r>
            <a:r>
              <a:rPr lang="en-US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4151144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C85A26-8A50-B48B-AE6B-D69D69370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5B5C-6522-912B-99C8-D83591A5F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10: “</a:t>
            </a:r>
            <a:r>
              <a:rPr lang="en-US" dirty="0" err="1"/>
              <a:t>motivi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se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utvrde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5EDEF-FC9F-D7E7-3784-F5B6A7919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969342"/>
            <a:ext cx="10353762" cy="2821858"/>
          </a:xfrm>
        </p:spPr>
        <p:txBody>
          <a:bodyPr/>
          <a:lstStyle/>
          <a:p>
            <a:r>
              <a:rPr lang="en-US" dirty="0"/>
              <a:t>Za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ne </a:t>
            </a:r>
            <a:r>
              <a:rPr lang="en-US" dirty="0" err="1"/>
              <a:t>sazna</a:t>
            </a:r>
            <a:r>
              <a:rPr lang="en-US" dirty="0"/>
              <a:t> se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konkretan</a:t>
            </a:r>
            <a:r>
              <a:rPr lang="en-US" dirty="0"/>
              <a:t> </a:t>
            </a:r>
            <a:r>
              <a:rPr lang="en-US" dirty="0" err="1"/>
              <a:t>razlog</a:t>
            </a:r>
            <a:endParaRPr lang="en-US" dirty="0"/>
          </a:p>
          <a:p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socijalnih</a:t>
            </a:r>
            <a:r>
              <a:rPr lang="en-US" dirty="0"/>
              <a:t>, </a:t>
            </a:r>
            <a:r>
              <a:rPr lang="en-US" dirty="0" err="1"/>
              <a:t>kulturnih</a:t>
            </a:r>
            <a:r>
              <a:rPr lang="en-US" dirty="0"/>
              <a:t>, </a:t>
            </a:r>
            <a:r>
              <a:rPr lang="en-US" dirty="0" err="1"/>
              <a:t>bioloških</a:t>
            </a:r>
            <a:r>
              <a:rPr lang="en-US" dirty="0"/>
              <a:t>,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okolinskih</a:t>
            </a:r>
            <a:r>
              <a:rPr lang="en-US" dirty="0"/>
              <a:t> </a:t>
            </a:r>
            <a:r>
              <a:rPr lang="en-US" dirty="0" err="1"/>
              <a:t>faktora</a:t>
            </a:r>
            <a:endParaRPr lang="en-US" dirty="0"/>
          </a:p>
          <a:p>
            <a:r>
              <a:rPr lang="en-US" dirty="0" err="1"/>
              <a:t>Mladi</a:t>
            </a:r>
            <a:r>
              <a:rPr lang="en-US" dirty="0"/>
              <a:t> – </a:t>
            </a:r>
            <a:r>
              <a:rPr lang="en-US" dirty="0" err="1"/>
              <a:t>ljubavni</a:t>
            </a:r>
            <a:r>
              <a:rPr lang="en-US" dirty="0"/>
              <a:t> </a:t>
            </a:r>
            <a:r>
              <a:rPr lang="en-US" dirty="0" err="1"/>
              <a:t>problemi</a:t>
            </a:r>
            <a:endParaRPr lang="en-US" dirty="0"/>
          </a:p>
          <a:p>
            <a:r>
              <a:rPr lang="en-US" dirty="0" err="1"/>
              <a:t>Srednjovječni</a:t>
            </a:r>
            <a:r>
              <a:rPr lang="en-US" dirty="0"/>
              <a:t> – </a:t>
            </a:r>
            <a:r>
              <a:rPr lang="en-US" dirty="0" err="1"/>
              <a:t>financijski</a:t>
            </a:r>
            <a:r>
              <a:rPr lang="en-US" dirty="0"/>
              <a:t> problem</a:t>
            </a:r>
          </a:p>
          <a:p>
            <a:r>
              <a:rPr lang="en-US" dirty="0" err="1"/>
              <a:t>Stariji</a:t>
            </a:r>
            <a:r>
              <a:rPr lang="en-US" dirty="0"/>
              <a:t> – </a:t>
            </a:r>
            <a:r>
              <a:rPr lang="en-US" dirty="0" err="1"/>
              <a:t>zdravstvene</a:t>
            </a:r>
            <a:r>
              <a:rPr lang="en-US" dirty="0"/>
              <a:t> </a:t>
            </a:r>
            <a:r>
              <a:rPr lang="en-US" dirty="0" err="1"/>
              <a:t>teškoće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01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51E8F-FA95-52F0-9C60-F0BBA0DD7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 11: “</a:t>
            </a:r>
            <a:r>
              <a:rPr lang="en-US" dirty="0" err="1"/>
              <a:t>suicid</a:t>
            </a:r>
            <a:r>
              <a:rPr lang="en-US" dirty="0"/>
              <a:t> je </a:t>
            </a:r>
            <a:r>
              <a:rPr lang="en-US" dirty="0" err="1"/>
              <a:t>nasljedan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C2F65-8EEB-B0AD-0E33-37C402DF9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2959510"/>
            <a:ext cx="10353762" cy="2831690"/>
          </a:xfrm>
        </p:spPr>
        <p:txBody>
          <a:bodyPr/>
          <a:lstStyle/>
          <a:p>
            <a:r>
              <a:rPr lang="en-US" dirty="0" err="1"/>
              <a:t>Obiteljska</a:t>
            </a:r>
            <a:r>
              <a:rPr lang="en-US" dirty="0"/>
              <a:t> </a:t>
            </a:r>
            <a:r>
              <a:rPr lang="en-US" dirty="0" err="1"/>
              <a:t>povijest</a:t>
            </a:r>
            <a:r>
              <a:rPr lang="en-US" dirty="0"/>
              <a:t> – 2 do 3 puta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endParaRPr lang="en-US" dirty="0"/>
          </a:p>
          <a:p>
            <a:r>
              <a:rPr lang="en-US" dirty="0"/>
              <a:t>“Jedan gen za </a:t>
            </a:r>
            <a:r>
              <a:rPr lang="en-US" dirty="0" err="1"/>
              <a:t>suicid</a:t>
            </a:r>
            <a:r>
              <a:rPr lang="en-US" dirty="0"/>
              <a:t>” ne </a:t>
            </a:r>
            <a:r>
              <a:rPr lang="en-US" dirty="0" err="1"/>
              <a:t>postoji</a:t>
            </a:r>
            <a:endParaRPr lang="en-US" dirty="0"/>
          </a:p>
          <a:p>
            <a:r>
              <a:rPr lang="en-US" dirty="0" err="1"/>
              <a:t>Okolinski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psihološki</a:t>
            </a:r>
            <a:r>
              <a:rPr lang="en-US" dirty="0"/>
              <a:t> </a:t>
            </a:r>
            <a:r>
              <a:rPr lang="en-US" dirty="0" err="1"/>
              <a:t>čimbenici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5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D3611-FB22-7725-A62F-599141C1C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Mit 12</a:t>
            </a:r>
            <a:r>
              <a:rPr lang="hr-HR" dirty="0"/>
              <a:t>: „ljudi najčešće počine suicid na zimu”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D626E-3291-5D89-7BE6-1625472F3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008670"/>
            <a:ext cx="10353762" cy="2782529"/>
          </a:xfrm>
        </p:spPr>
        <p:txBody>
          <a:bodyPr/>
          <a:lstStyle/>
          <a:p>
            <a:r>
              <a:rPr lang="hr-HR" dirty="0"/>
              <a:t>Sezonska varijacija postoji</a:t>
            </a:r>
          </a:p>
          <a:p>
            <a:r>
              <a:rPr lang="hr-HR" dirty="0"/>
              <a:t>Zima i blagdani – ne </a:t>
            </a:r>
          </a:p>
          <a:p>
            <a:r>
              <a:rPr lang="hr-HR" dirty="0"/>
              <a:t>Proljeće, odnosno travanj, svibanj i lipanj: 2-3x viša stopa nego u prosincu (niže stope)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610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39795-89C4-57CD-7D93-5D6C7D828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statistika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8B968-C78B-5327-6258-47B67BB1B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Globalno: godišnje 700-800 tisuća ljudi počini suicid (jedna osoba svakih 40 sekundi)</a:t>
            </a:r>
          </a:p>
          <a:p>
            <a:r>
              <a:rPr lang="hr-HR" dirty="0"/>
              <a:t>Suicid čini 1,3% svih globalnih smrti (treći vodeći uzrok smrti kod mladih 15-29 godina)</a:t>
            </a:r>
          </a:p>
          <a:p>
            <a:r>
              <a:rPr lang="hr-HR" dirty="0"/>
              <a:t>Hrvatska: pad stope suicida od 1992. (1 156 suicida) – 2023. (546 suicida)</a:t>
            </a:r>
          </a:p>
          <a:p>
            <a:r>
              <a:rPr lang="hr-HR" dirty="0"/>
              <a:t>Hrvatska iznad EU prosjeka (stopa 11,3/100 000 vs. 8,9/100000)</a:t>
            </a:r>
          </a:p>
          <a:p>
            <a:r>
              <a:rPr lang="hr-HR" dirty="0"/>
              <a:t>U Hrvatskoj 70-70% svih suicida počinjeni od strane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757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304F4-7227-C864-8D78-972271339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2102679"/>
            <a:ext cx="10353761" cy="1326321"/>
          </a:xfrm>
        </p:spPr>
        <p:txBody>
          <a:bodyPr/>
          <a:lstStyle/>
          <a:p>
            <a:r>
              <a:rPr lang="hr-HR" dirty="0"/>
              <a:t>Hvala na pažnji!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E0DC-6D34-C3A8-1307-F998BD9BE8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2683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B6B6-DF49-F811-3953-6F5C5C84F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literatura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648F7-47AF-153E-A501-8BB84AF28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National Alliance on Mental Illness (NAMI). (2020). </a:t>
            </a:r>
            <a:r>
              <a:rPr lang="en-US" i="1" dirty="0"/>
              <a:t>5 Common Myths About Suicide Debunked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2"/>
              </a:rPr>
              <a:t>https://www.nami.org/Blogs/NAMI-Blog/September-2020/5-Common-Myths-About-Suicide-Debunked</a:t>
            </a:r>
            <a:endParaRPr lang="en-US" dirty="0"/>
          </a:p>
          <a:p>
            <a:pPr>
              <a:buNone/>
            </a:pPr>
            <a:r>
              <a:rPr lang="en-US" dirty="0"/>
              <a:t>Mayo Clinic Health System. (n.d.). </a:t>
            </a:r>
            <a:r>
              <a:rPr lang="en-US" i="1" dirty="0"/>
              <a:t>8 Common Myths About Suicide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3"/>
              </a:rPr>
              <a:t>https://www.mayoclinichealthsystem.org/hometown-health/speaking-of-health/8-common-myths-about-suicide</a:t>
            </a:r>
            <a:endParaRPr lang="en-US" dirty="0"/>
          </a:p>
          <a:p>
            <a:pPr>
              <a:buNone/>
            </a:pPr>
            <a:r>
              <a:rPr lang="en-US" dirty="0"/>
              <a:t>WebMD. (n.d.). </a:t>
            </a:r>
            <a:r>
              <a:rPr lang="en-US" i="1" dirty="0"/>
              <a:t>How to Recognize Symptoms of Suicidal Behavior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4"/>
              </a:rPr>
              <a:t>https://www.webmd.com/mental-health/recognizing-suicidal-behavior</a:t>
            </a:r>
            <a:endParaRPr lang="en-US" dirty="0"/>
          </a:p>
          <a:p>
            <a:pPr>
              <a:buNone/>
            </a:pPr>
            <a:r>
              <a:rPr lang="en-US" dirty="0"/>
              <a:t>World Health Organization. (n.d.). </a:t>
            </a:r>
            <a:r>
              <a:rPr lang="en-US" i="1" dirty="0"/>
              <a:t>Suicide – Fact sheet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5"/>
              </a:rPr>
              <a:t>https://www.who.int/news-room/fact-sheets/detail/suicide</a:t>
            </a:r>
            <a:endParaRPr lang="en-US" dirty="0"/>
          </a:p>
          <a:p>
            <a:pPr>
              <a:buNone/>
            </a:pPr>
            <a:r>
              <a:rPr lang="en-US" dirty="0" err="1"/>
              <a:t>NeuroStim</a:t>
            </a:r>
            <a:r>
              <a:rPr lang="en-US" dirty="0"/>
              <a:t> TMS. (n.d.). </a:t>
            </a:r>
            <a:r>
              <a:rPr lang="en-US" i="1" dirty="0"/>
              <a:t>7 Suicide Warning Signs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6"/>
              </a:rPr>
              <a:t>https://neurostimtms.com/7-suicide-warning-signs/</a:t>
            </a:r>
            <a:endParaRPr lang="en-US" dirty="0"/>
          </a:p>
          <a:p>
            <a:pPr>
              <a:buNone/>
            </a:pPr>
            <a:r>
              <a:rPr lang="en-US" dirty="0"/>
              <a:t>International Association for Suicide Prevention (IASP). (n.d.). </a:t>
            </a:r>
            <a:r>
              <a:rPr lang="en-US" i="1" dirty="0"/>
              <a:t>Global Suicide Statistics</a:t>
            </a:r>
            <a:r>
              <a:rPr lang="en-US" dirty="0"/>
              <a:t>.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7"/>
              </a:rPr>
              <a:t>https://www.iasp.info/wspd/references/</a:t>
            </a:r>
            <a:endParaRPr lang="en-US" dirty="0"/>
          </a:p>
          <a:p>
            <a:pPr>
              <a:buNone/>
            </a:pPr>
            <a:r>
              <a:rPr lang="en-US" dirty="0"/>
              <a:t>Hrvatski </a:t>
            </a:r>
            <a:r>
              <a:rPr lang="en-US" dirty="0" err="1"/>
              <a:t>zavod</a:t>
            </a:r>
            <a:r>
              <a:rPr lang="en-US" dirty="0"/>
              <a:t> za </a:t>
            </a:r>
            <a:r>
              <a:rPr lang="en-US" dirty="0" err="1"/>
              <a:t>javno</a:t>
            </a:r>
            <a:r>
              <a:rPr lang="en-US" dirty="0"/>
              <a:t> </a:t>
            </a:r>
            <a:r>
              <a:rPr lang="en-US" dirty="0" err="1"/>
              <a:t>zdravstvo</a:t>
            </a:r>
            <a:r>
              <a:rPr lang="en-US" dirty="0"/>
              <a:t>. (2023). </a:t>
            </a:r>
            <a:r>
              <a:rPr lang="en-US" i="1" dirty="0" err="1"/>
              <a:t>Samoubojstva</a:t>
            </a:r>
            <a:r>
              <a:rPr lang="en-US" i="1" dirty="0"/>
              <a:t> u </a:t>
            </a:r>
            <a:r>
              <a:rPr lang="en-US" i="1" dirty="0" err="1"/>
              <a:t>Hrvatskoj</a:t>
            </a:r>
            <a:r>
              <a:rPr lang="en-US" i="1" dirty="0"/>
              <a:t>, 2023.</a:t>
            </a:r>
            <a:r>
              <a:rPr lang="en-US" dirty="0"/>
              <a:t> </a:t>
            </a:r>
            <a:r>
              <a:rPr lang="en-US" dirty="0" err="1"/>
              <a:t>Preuzeto</a:t>
            </a:r>
            <a:r>
              <a:rPr lang="en-US" dirty="0"/>
              <a:t> s: </a:t>
            </a:r>
            <a:r>
              <a:rPr lang="en-US" dirty="0">
                <a:hlinkClick r:id="rId8"/>
              </a:rPr>
              <a:t>https://www.hzjz.hr/aktualnosti/izvrsena-samoubojstva-u-hrvatskoj-2023/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111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5994A-AF3F-75A5-980C-9BD7AC3499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1: “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s </a:t>
            </a:r>
            <a:r>
              <a:rPr lang="en-US" dirty="0" err="1"/>
              <a:t>teškim</a:t>
            </a:r>
            <a:r>
              <a:rPr lang="en-US" dirty="0"/>
              <a:t> </a:t>
            </a:r>
            <a:r>
              <a:rPr lang="en-US" dirty="0" err="1"/>
              <a:t>psihičkim</a:t>
            </a:r>
            <a:r>
              <a:rPr lang="en-US" dirty="0"/>
              <a:t> </a:t>
            </a:r>
            <a:r>
              <a:rPr lang="en-US" dirty="0" err="1"/>
              <a:t>poremećajima</a:t>
            </a:r>
            <a:r>
              <a:rPr lang="en-US" dirty="0"/>
              <a:t> </a:t>
            </a:r>
            <a:r>
              <a:rPr lang="en-US" dirty="0" err="1"/>
              <a:t>razmišljaju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143DA-6C7E-2604-5D2F-38F8D66C9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244644"/>
            <a:ext cx="10353762" cy="2546555"/>
          </a:xfrm>
        </p:spPr>
        <p:txBody>
          <a:bodyPr/>
          <a:lstStyle/>
          <a:p>
            <a:r>
              <a:rPr lang="en-US" dirty="0" err="1"/>
              <a:t>Psihičke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</a:t>
            </a:r>
            <a:r>
              <a:rPr lang="en-US" dirty="0" err="1"/>
              <a:t>čimbenik</a:t>
            </a:r>
            <a:endParaRPr lang="en-US" dirty="0"/>
          </a:p>
          <a:p>
            <a:r>
              <a:rPr lang="en-US" dirty="0" err="1"/>
              <a:t>Mnogi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s </a:t>
            </a:r>
            <a:r>
              <a:rPr lang="en-US" dirty="0" err="1"/>
              <a:t>psihičkim</a:t>
            </a:r>
            <a:r>
              <a:rPr lang="en-US" dirty="0"/>
              <a:t> </a:t>
            </a:r>
            <a:r>
              <a:rPr lang="en-US" dirty="0" err="1"/>
              <a:t>poremećajima</a:t>
            </a:r>
            <a:r>
              <a:rPr lang="en-US" dirty="0"/>
              <a:t> ne </a:t>
            </a:r>
            <a:r>
              <a:rPr lang="en-US" dirty="0" err="1"/>
              <a:t>razviju</a:t>
            </a:r>
            <a:r>
              <a:rPr lang="en-US" dirty="0"/>
              <a:t> SM</a:t>
            </a:r>
          </a:p>
          <a:p>
            <a:r>
              <a:rPr lang="en-US" dirty="0"/>
              <a:t>Oko 54%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počinile</a:t>
            </a:r>
            <a:r>
              <a:rPr lang="en-US" dirty="0"/>
              <a:t> suicide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dg.</a:t>
            </a:r>
          </a:p>
          <a:p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stresni</a:t>
            </a:r>
            <a:r>
              <a:rPr lang="en-US" dirty="0"/>
              <a:t> </a:t>
            </a:r>
            <a:r>
              <a:rPr lang="en-US" dirty="0" err="1"/>
              <a:t>događaji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okidač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158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CD95E-E753-B613-0D42-E22D8D7FB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DD482-F4B0-66AF-6F75-4B9D4A363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2: “</a:t>
            </a:r>
            <a:r>
              <a:rPr lang="en-US" dirty="0" err="1"/>
              <a:t>razgovor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potaknut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nekoga</a:t>
            </a:r>
            <a:r>
              <a:rPr lang="en-US" dirty="0"/>
              <a:t> da se </a:t>
            </a:r>
            <a:r>
              <a:rPr lang="en-US" dirty="0" err="1"/>
              <a:t>ubije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BDE9DD-3F67-0499-EC5A-47E1B54598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429000"/>
            <a:ext cx="10353762" cy="2362200"/>
          </a:xfrm>
        </p:spPr>
        <p:txBody>
          <a:bodyPr/>
          <a:lstStyle/>
          <a:p>
            <a:r>
              <a:rPr lang="en-US" dirty="0" err="1"/>
              <a:t>Razgovor</a:t>
            </a:r>
            <a:r>
              <a:rPr lang="en-US" dirty="0"/>
              <a:t> </a:t>
            </a:r>
            <a:r>
              <a:rPr lang="en-US" dirty="0" err="1"/>
              <a:t>smanjuje</a:t>
            </a:r>
            <a:r>
              <a:rPr lang="en-US" dirty="0"/>
              <a:t> SM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traženje</a:t>
            </a:r>
            <a:r>
              <a:rPr lang="en-US" dirty="0"/>
              <a:t> </a:t>
            </a:r>
            <a:r>
              <a:rPr lang="en-US" dirty="0" err="1"/>
              <a:t>pomoći</a:t>
            </a:r>
            <a:endParaRPr lang="en-US" dirty="0"/>
          </a:p>
          <a:p>
            <a:r>
              <a:rPr lang="en-US" dirty="0" err="1"/>
              <a:t>Olakšanje</a:t>
            </a:r>
            <a:r>
              <a:rPr lang="en-US" dirty="0"/>
              <a:t>, </a:t>
            </a:r>
            <a:r>
              <a:rPr lang="en-US" dirty="0" err="1"/>
              <a:t>osjećaj</a:t>
            </a:r>
            <a:r>
              <a:rPr lang="en-US" dirty="0"/>
              <a:t> da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sam</a:t>
            </a:r>
            <a:r>
              <a:rPr lang="en-US" dirty="0"/>
              <a:t>/a, nada</a:t>
            </a:r>
          </a:p>
          <a:p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postaviti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o </a:t>
            </a:r>
            <a:r>
              <a:rPr lang="en-US" dirty="0" err="1"/>
              <a:t>suicidalnosti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30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E6F7A-0D84-B8CA-9D3B-AD20A8BA4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52057-AC26-FB5D-69ED-F6FE020DA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Mit 3: “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govore</a:t>
            </a:r>
            <a:r>
              <a:rPr lang="en-US" dirty="0"/>
              <a:t> o </a:t>
            </a:r>
            <a:r>
              <a:rPr lang="en-US" dirty="0" err="1"/>
              <a:t>samoubojstvu</a:t>
            </a:r>
            <a:r>
              <a:rPr lang="en-US" dirty="0"/>
              <a:t> to ne </a:t>
            </a:r>
            <a:r>
              <a:rPr lang="en-US" dirty="0" err="1"/>
              <a:t>misle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BB4DAD-2783-16F5-477E-39879D5E43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323302"/>
            <a:ext cx="10353762" cy="2467897"/>
          </a:xfrm>
        </p:spPr>
        <p:txBody>
          <a:bodyPr/>
          <a:lstStyle/>
          <a:p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shvatiti</a:t>
            </a:r>
            <a:r>
              <a:rPr lang="en-US" dirty="0"/>
              <a:t> </a:t>
            </a:r>
            <a:r>
              <a:rPr lang="en-US" dirty="0" err="1"/>
              <a:t>ozbiljno</a:t>
            </a:r>
            <a:endParaRPr lang="en-US" dirty="0"/>
          </a:p>
          <a:p>
            <a:r>
              <a:rPr lang="en-US" dirty="0"/>
              <a:t>50-75% </a:t>
            </a:r>
            <a:r>
              <a:rPr lang="en-US" dirty="0" err="1"/>
              <a:t>suicidalnih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upućuje</a:t>
            </a:r>
            <a:r>
              <a:rPr lang="en-US" dirty="0"/>
              <a:t> </a:t>
            </a:r>
            <a:r>
              <a:rPr lang="en-US" dirty="0" err="1"/>
              <a:t>upozorenje</a:t>
            </a:r>
            <a:r>
              <a:rPr lang="en-US" dirty="0"/>
              <a:t> </a:t>
            </a:r>
            <a:r>
              <a:rPr lang="en-US" dirty="0" err="1"/>
              <a:t>nekome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68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D91F8-DFA4-3F26-143E-CEF716EB1A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3C0940-62F5-97F2-A46E-E877F9AA7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4: “</a:t>
            </a:r>
            <a:r>
              <a:rPr lang="en-US" dirty="0" err="1"/>
              <a:t>suicid</a:t>
            </a:r>
            <a:r>
              <a:rPr lang="en-US" dirty="0"/>
              <a:t> se </a:t>
            </a:r>
            <a:r>
              <a:rPr lang="en-US" dirty="0" err="1"/>
              <a:t>događa</a:t>
            </a:r>
            <a:r>
              <a:rPr lang="en-US" dirty="0"/>
              <a:t> </a:t>
            </a:r>
            <a:r>
              <a:rPr lang="en-US" dirty="0" err="1"/>
              <a:t>iznenada</a:t>
            </a:r>
            <a:r>
              <a:rPr lang="en-US" dirty="0"/>
              <a:t>, bez </a:t>
            </a:r>
            <a:r>
              <a:rPr lang="en-US" dirty="0" err="1"/>
              <a:t>upozorenja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410A5-12A3-1741-DCBC-60DBF230B7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429000"/>
            <a:ext cx="10353762" cy="2362200"/>
          </a:xfrm>
        </p:spPr>
        <p:txBody>
          <a:bodyPr/>
          <a:lstStyle/>
          <a:p>
            <a:r>
              <a:rPr lang="en-US" dirty="0"/>
              <a:t>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upozoravajući</a:t>
            </a:r>
            <a:r>
              <a:rPr lang="en-US" dirty="0"/>
              <a:t> </a:t>
            </a:r>
            <a:r>
              <a:rPr lang="en-US" dirty="0" err="1"/>
              <a:t>znakovi</a:t>
            </a:r>
            <a:endParaRPr lang="en-US" dirty="0"/>
          </a:p>
          <a:p>
            <a:r>
              <a:rPr lang="en-US" dirty="0" err="1"/>
              <a:t>Edukacija</a:t>
            </a:r>
            <a:r>
              <a:rPr lang="en-US" dirty="0"/>
              <a:t> o </a:t>
            </a:r>
            <a:r>
              <a:rPr lang="en-US" dirty="0" err="1"/>
              <a:t>znakovima</a:t>
            </a:r>
            <a:r>
              <a:rPr lang="en-US" dirty="0"/>
              <a:t> </a:t>
            </a:r>
            <a:r>
              <a:rPr lang="en-US" dirty="0" err="1"/>
              <a:t>upozorenja</a:t>
            </a:r>
            <a:endParaRPr lang="en-US" dirty="0"/>
          </a:p>
          <a:p>
            <a:r>
              <a:rPr lang="en-US" dirty="0" err="1"/>
              <a:t>Češće</a:t>
            </a:r>
            <a:r>
              <a:rPr lang="en-US" dirty="0"/>
              <a:t> je “</a:t>
            </a:r>
            <a:r>
              <a:rPr lang="en-US" dirty="0" err="1"/>
              <a:t>vrhunac</a:t>
            </a:r>
            <a:r>
              <a:rPr lang="en-US" dirty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patnje</a:t>
            </a:r>
            <a:r>
              <a:rPr lang="en-US" dirty="0"/>
              <a:t>” </a:t>
            </a:r>
            <a:r>
              <a:rPr lang="en-US" dirty="0" err="1"/>
              <a:t>nego</a:t>
            </a:r>
            <a:r>
              <a:rPr lang="en-US" dirty="0"/>
              <a:t> “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čistog</a:t>
            </a:r>
            <a:r>
              <a:rPr lang="en-US" dirty="0"/>
              <a:t> </a:t>
            </a:r>
            <a:r>
              <a:rPr lang="en-US" dirty="0" err="1"/>
              <a:t>mira</a:t>
            </a:r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7382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B530AF-AB31-1D57-F319-3168CE4568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0D80E-8B8D-36C1-B489-4E02C8C2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5: “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odluči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, </a:t>
            </a:r>
            <a:r>
              <a:rPr lang="en-US" dirty="0" err="1"/>
              <a:t>ništa</a:t>
            </a:r>
            <a:r>
              <a:rPr lang="en-US" dirty="0"/>
              <a:t> je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zaustaviti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1F0FE-12C8-AC5D-861E-0C699AB04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429000"/>
            <a:ext cx="10353762" cy="2362200"/>
          </a:xfrm>
        </p:spPr>
        <p:txBody>
          <a:bodyPr/>
          <a:lstStyle/>
          <a:p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ambivalencije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</a:t>
            </a:r>
            <a:r>
              <a:rPr lang="en-US" dirty="0" err="1"/>
              <a:t>osobe</a:t>
            </a:r>
            <a:endParaRPr lang="en-US" dirty="0"/>
          </a:p>
          <a:p>
            <a:r>
              <a:rPr lang="en-US" dirty="0" err="1"/>
              <a:t>Pravovremena</a:t>
            </a:r>
            <a:r>
              <a:rPr lang="en-US" dirty="0"/>
              <a:t> </a:t>
            </a:r>
            <a:r>
              <a:rPr lang="en-US" dirty="0" err="1"/>
              <a:t>intervencija</a:t>
            </a:r>
            <a:r>
              <a:rPr lang="en-US" dirty="0"/>
              <a:t> – </a:t>
            </a:r>
            <a:r>
              <a:rPr lang="en-US" dirty="0" err="1"/>
              <a:t>suicidalna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err="1"/>
              <a:t>prolazna</a:t>
            </a:r>
            <a:endParaRPr lang="en-US" dirty="0"/>
          </a:p>
          <a:p>
            <a:r>
              <a:rPr lang="en-US" dirty="0" err="1"/>
              <a:t>Ograničavanje</a:t>
            </a:r>
            <a:r>
              <a:rPr lang="en-US" dirty="0"/>
              <a:t>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smrtonosnim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045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164658-AAEA-4A1B-BB68-1D77720886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DAAA1-6429-7911-7ED3-5ACC153BA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6: “</a:t>
            </a:r>
            <a:r>
              <a:rPr lang="en-US" dirty="0" err="1"/>
              <a:t>ljudi</a:t>
            </a:r>
            <a:r>
              <a:rPr lang="en-US" dirty="0"/>
              <a:t> koji </a:t>
            </a:r>
            <a:r>
              <a:rPr lang="en-US" dirty="0" err="1"/>
              <a:t>počine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sebični</a:t>
            </a:r>
            <a:r>
              <a:rPr lang="en-US" dirty="0"/>
              <a:t> / </a:t>
            </a:r>
            <a:r>
              <a:rPr lang="en-US" dirty="0" err="1"/>
              <a:t>kukavice</a:t>
            </a:r>
            <a:r>
              <a:rPr lang="en-US" dirty="0"/>
              <a:t> / </a:t>
            </a:r>
            <a:r>
              <a:rPr lang="en-US" dirty="0" err="1"/>
              <a:t>slabići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9EE48-9834-D961-D1C8-2056B487C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264310"/>
            <a:ext cx="10353762" cy="2526890"/>
          </a:xfrm>
        </p:spPr>
        <p:txBody>
          <a:bodyPr/>
          <a:lstStyle/>
          <a:p>
            <a:r>
              <a:rPr lang="en-US" dirty="0" err="1"/>
              <a:t>Nerazumijevanje</a:t>
            </a:r>
            <a:r>
              <a:rPr lang="en-US" dirty="0"/>
              <a:t> </a:t>
            </a:r>
            <a:r>
              <a:rPr lang="en-US" dirty="0" err="1"/>
              <a:t>psihološkog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osobe</a:t>
            </a:r>
            <a:endParaRPr lang="en-US" dirty="0"/>
          </a:p>
          <a:p>
            <a:r>
              <a:rPr lang="en-US" dirty="0" err="1"/>
              <a:t>Tipično</a:t>
            </a:r>
            <a:r>
              <a:rPr lang="en-US" dirty="0"/>
              <a:t>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zato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ne </a:t>
            </a:r>
            <a:r>
              <a:rPr lang="en-US" dirty="0" err="1"/>
              <a:t>cijene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želja</a:t>
            </a:r>
            <a:r>
              <a:rPr lang="en-US" dirty="0"/>
              <a:t> da se </a:t>
            </a:r>
            <a:r>
              <a:rPr lang="en-US" dirty="0" err="1"/>
              <a:t>naudi</a:t>
            </a:r>
            <a:r>
              <a:rPr lang="en-US" dirty="0"/>
              <a:t> </a:t>
            </a:r>
            <a:r>
              <a:rPr lang="en-US" dirty="0" err="1"/>
              <a:t>drugome</a:t>
            </a:r>
            <a:endParaRPr lang="en-US" dirty="0"/>
          </a:p>
          <a:p>
            <a:r>
              <a:rPr lang="en-US" dirty="0" err="1"/>
              <a:t>Najčešće</a:t>
            </a:r>
            <a:r>
              <a:rPr lang="en-US" dirty="0"/>
              <a:t> je </a:t>
            </a:r>
            <a:r>
              <a:rPr lang="en-US" dirty="0" err="1"/>
              <a:t>uzrok</a:t>
            </a:r>
            <a:r>
              <a:rPr lang="en-US" dirty="0"/>
              <a:t> </a:t>
            </a:r>
            <a:r>
              <a:rPr lang="en-US" dirty="0" err="1"/>
              <a:t>prekidanje</a:t>
            </a:r>
            <a:r>
              <a:rPr lang="en-US" dirty="0"/>
              <a:t> </a:t>
            </a:r>
            <a:r>
              <a:rPr lang="en-US" dirty="0" err="1"/>
              <a:t>patnje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osjećaja</a:t>
            </a:r>
            <a:r>
              <a:rPr lang="en-US" dirty="0"/>
              <a:t> </a:t>
            </a:r>
            <a:r>
              <a:rPr lang="en-US" dirty="0" err="1"/>
              <a:t>beznađa</a:t>
            </a:r>
            <a:endParaRPr lang="en-US" dirty="0"/>
          </a:p>
          <a:p>
            <a:r>
              <a:rPr lang="en-US" dirty="0" err="1"/>
              <a:t>Dojam</a:t>
            </a:r>
            <a:r>
              <a:rPr lang="en-US" dirty="0"/>
              <a:t> </a:t>
            </a:r>
            <a:r>
              <a:rPr lang="en-US" dirty="0" err="1"/>
              <a:t>jedinog</a:t>
            </a:r>
            <a:r>
              <a:rPr lang="en-US" dirty="0"/>
              <a:t> </a:t>
            </a:r>
            <a:r>
              <a:rPr lang="en-US" dirty="0" err="1"/>
              <a:t>izlaza</a:t>
            </a:r>
            <a:r>
              <a:rPr lang="en-US" dirty="0"/>
              <a:t> / </a:t>
            </a:r>
            <a:r>
              <a:rPr lang="en-US" dirty="0" err="1"/>
              <a:t>doživljaj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tereta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88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0F7600-A146-4AE1-1954-530C89A91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5C46F-A2E7-FEDB-C803-5B7C11DA4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7: “</a:t>
            </a:r>
            <a:r>
              <a:rPr lang="en-US" dirty="0" err="1"/>
              <a:t>suicidalni</a:t>
            </a:r>
            <a:r>
              <a:rPr lang="en-US" dirty="0"/>
              <a:t> </a:t>
            </a:r>
            <a:r>
              <a:rPr lang="en-US" dirty="0" err="1"/>
              <a:t>teenageri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PRETJERUJU I DRAMATIZIRAJU”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28FCEE-FAB2-C18A-5902-B310DFAC1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618270"/>
            <a:ext cx="10353762" cy="2172929"/>
          </a:xfrm>
        </p:spPr>
        <p:txBody>
          <a:bodyPr/>
          <a:lstStyle/>
          <a:p>
            <a:r>
              <a:rPr lang="en-US" dirty="0" err="1"/>
              <a:t>Adolescencija</a:t>
            </a:r>
            <a:r>
              <a:rPr lang="en-US" dirty="0"/>
              <a:t> – </a:t>
            </a:r>
            <a:r>
              <a:rPr lang="en-US" dirty="0" err="1"/>
              <a:t>intenzivne</a:t>
            </a:r>
            <a:r>
              <a:rPr lang="en-US" dirty="0"/>
              <a:t> </a:t>
            </a:r>
            <a:r>
              <a:rPr lang="en-US" dirty="0" err="1"/>
              <a:t>emocije</a:t>
            </a:r>
            <a:r>
              <a:rPr lang="en-US" dirty="0"/>
              <a:t>, </a:t>
            </a:r>
            <a:r>
              <a:rPr lang="en-US" dirty="0" err="1"/>
              <a:t>stres</a:t>
            </a:r>
            <a:endParaRPr lang="en-US" dirty="0"/>
          </a:p>
          <a:p>
            <a:r>
              <a:rPr lang="en-US" dirty="0"/>
              <a:t>Ne </a:t>
            </a:r>
            <a:r>
              <a:rPr lang="en-US" dirty="0" err="1"/>
              <a:t>doživljavati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“</a:t>
            </a:r>
            <a:r>
              <a:rPr lang="en-US" dirty="0" err="1"/>
              <a:t>prolazne</a:t>
            </a:r>
            <a:r>
              <a:rPr lang="en-US" dirty="0"/>
              <a:t> faze”</a:t>
            </a:r>
          </a:p>
          <a:p>
            <a:r>
              <a:rPr lang="en-US" dirty="0"/>
              <a:t>Ne </a:t>
            </a:r>
            <a:r>
              <a:rPr lang="en-US" dirty="0" err="1"/>
              <a:t>umanjivati</a:t>
            </a:r>
            <a:r>
              <a:rPr lang="en-US" dirty="0"/>
              <a:t> </a:t>
            </a:r>
            <a:r>
              <a:rPr lang="en-US" dirty="0" err="1"/>
              <a:t>težinu</a:t>
            </a:r>
            <a:r>
              <a:rPr lang="en-US" dirty="0"/>
              <a:t> </a:t>
            </a:r>
            <a:r>
              <a:rPr lang="en-US" dirty="0" err="1"/>
              <a:t>patnje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271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23463-25C4-7950-147B-4D97C83EB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BB12E-BF98-2805-C475-68E9E81D7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57316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Mit 8: “</a:t>
            </a:r>
            <a:r>
              <a:rPr lang="en-US" dirty="0" err="1"/>
              <a:t>suicid</a:t>
            </a:r>
            <a:r>
              <a:rPr lang="en-US" dirty="0"/>
              <a:t> </a:t>
            </a:r>
            <a:r>
              <a:rPr lang="en-US" dirty="0" err="1"/>
              <a:t>pogađa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skupine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26C92-05E3-C20B-7C7A-5BB9D709DC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795" y="3519948"/>
            <a:ext cx="10353762" cy="2271252"/>
          </a:xfrm>
        </p:spPr>
        <p:txBody>
          <a:bodyPr/>
          <a:lstStyle/>
          <a:p>
            <a:r>
              <a:rPr lang="en-US" dirty="0" err="1"/>
              <a:t>Neovisan</a:t>
            </a:r>
            <a:r>
              <a:rPr lang="en-US" dirty="0"/>
              <a:t> o </a:t>
            </a:r>
            <a:r>
              <a:rPr lang="en-US" dirty="0" err="1"/>
              <a:t>spolu</a:t>
            </a:r>
            <a:r>
              <a:rPr lang="en-US" dirty="0"/>
              <a:t>, </a:t>
            </a:r>
            <a:r>
              <a:rPr lang="en-US" dirty="0" err="1"/>
              <a:t>dobi</a:t>
            </a:r>
            <a:r>
              <a:rPr lang="en-US" dirty="0"/>
              <a:t>, </a:t>
            </a:r>
            <a:r>
              <a:rPr lang="en-US" dirty="0" err="1"/>
              <a:t>rasi</a:t>
            </a:r>
            <a:r>
              <a:rPr lang="en-US" dirty="0"/>
              <a:t>, SES-u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obrazovanju</a:t>
            </a:r>
            <a:endParaRPr lang="en-US" dirty="0"/>
          </a:p>
          <a:p>
            <a:r>
              <a:rPr lang="en-US" dirty="0"/>
              <a:t>M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dovrše</a:t>
            </a:r>
            <a:r>
              <a:rPr lang="en-US" dirty="0"/>
              <a:t>, Ž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pokušavaju</a:t>
            </a:r>
            <a:endParaRPr lang="en-US" dirty="0"/>
          </a:p>
          <a:p>
            <a:r>
              <a:rPr lang="en-US" dirty="0" err="1"/>
              <a:t>Osjetljivija</a:t>
            </a:r>
            <a:r>
              <a:rPr lang="en-US" dirty="0"/>
              <a:t> </a:t>
            </a:r>
            <a:r>
              <a:rPr lang="en-US" dirty="0" err="1"/>
              <a:t>skupina</a:t>
            </a:r>
            <a:r>
              <a:rPr lang="en-US" dirty="0"/>
              <a:t>: </a:t>
            </a:r>
            <a:r>
              <a:rPr lang="en-US" dirty="0" err="1"/>
              <a:t>srednjovječni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stariji</a:t>
            </a:r>
            <a:r>
              <a:rPr lang="en-US" dirty="0"/>
              <a:t> M</a:t>
            </a:r>
          </a:p>
        </p:txBody>
      </p:sp>
    </p:spTree>
    <p:extLst>
      <p:ext uri="{BB962C8B-B14F-4D97-AF65-F5344CB8AC3E}">
        <p14:creationId xmlns:p14="http://schemas.microsoft.com/office/powerpoint/2010/main" val="36730618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110</TotalTime>
  <Words>664</Words>
  <Application>Microsoft Office PowerPoint</Application>
  <PresentationFormat>Widescreen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Bookman Old Style</vt:lpstr>
      <vt:lpstr>Rockwell</vt:lpstr>
      <vt:lpstr>Damask</vt:lpstr>
      <vt:lpstr>Mitovi o suicidu</vt:lpstr>
      <vt:lpstr>Mit 1: “samo osobe s teškim psihičkim poremećajima razmišljaju o suicidu”</vt:lpstr>
      <vt:lpstr>Mit 2: “razgovor o suicidu potaknut će nekoga da se ubije”</vt:lpstr>
      <vt:lpstr>Mit 3: “osobe koje govore o samoubojstvu to ne misle ozbiljno već traže pažnju”</vt:lpstr>
      <vt:lpstr>Mit 4: “suicid se događa iznenada, bez upozorenja”</vt:lpstr>
      <vt:lpstr>Mit 5: “kada se osoba odluči na suicid, ništa je ne može zaustaviti”</vt:lpstr>
      <vt:lpstr>Mit 6: “ljudi koji počine suicid su sebični / kukavice / slabići”</vt:lpstr>
      <vt:lpstr>Mit 7: “suicidalni teenageri saMO PRETJERUJU I DRAMATIZIRAJU”</vt:lpstr>
      <vt:lpstr>Mit 8: “suicid pogađa samo određene skupine ljudi”</vt:lpstr>
      <vt:lpstr>Mit 9: “ako je suicidalna osoba preživjela krizu/pokušaj, opasnost je prošla”</vt:lpstr>
      <vt:lpstr>Mit 10: “motivi suicida se uglavnom utvrde”</vt:lpstr>
      <vt:lpstr>Mit 11: “suicid je nasljedan”</vt:lpstr>
      <vt:lpstr>Mit 12: „ljudi najčešće počine suicid na zimu”</vt:lpstr>
      <vt:lpstr>statistika</vt:lpstr>
      <vt:lpstr>Hvala na pažnji!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Klara</dc:creator>
  <cp:lastModifiedBy>hubikotvr@outlook.com</cp:lastModifiedBy>
  <cp:revision>3</cp:revision>
  <dcterms:created xsi:type="dcterms:W3CDTF">2025-05-10T13:24:19Z</dcterms:created>
  <dcterms:modified xsi:type="dcterms:W3CDTF">2025-05-15T10:49:52Z</dcterms:modified>
</cp:coreProperties>
</file>